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UQFNE+MS-UIGothic"/>
      <p:regular r:id="rId18"/>
    </p:embeddedFont>
    <p:embeddedFont>
      <p:font typeface="EIBVWW+BKBTOT+ArialMT"/>
      <p:regular r:id="rId19"/>
    </p:embeddedFont>
    <p:embeddedFont>
      <p:font typeface="RDTUUT+PFRWIU+MicrosoftYaHei-Bold"/>
      <p:regular r:id="rId20"/>
    </p:embeddedFont>
    <p:embeddedFont>
      <p:font typeface="WGJCHW+TSUFPV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A3BE1-8429-4309-83BE-4F8965C81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FB6E4-C667-4DFD-BD55-63E6AD06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8457E-7994-4347-8787-4C272D1F8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374BD-5399-4A49-A3FD-47EB8B5C8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AC8D3-3113-476A-831F-1E3FD7B22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0EA296-0F44-4EFE-99DD-AE67E425E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E22C2-E333-4AAF-8500-EC2D72761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41E76-9C7F-479E-9B27-469000B7D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42B61-DEF2-4A1D-9259-6F9C55E57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821A4-FD2A-4C21-BB99-32360A02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065B7-41BC-4785-9499-C8912583A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143420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00902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4950">
                <a:solidFill>
                  <a:srgbClr val="C9B67E"/>
                </a:solidFill>
                <a:latin typeface="FUQFNE+MS-UIGothic"/>
                <a:cs typeface="FUQFNE+MS-UIGothic"/>
              </a:rPr>
              <a:t>固工程分解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FUQFNE+MS-UIGothic"/>
                <a:cs typeface="FUQFN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191408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EIBVWW+BKBTOT+ArialMT"/>
                <a:cs typeface="EIBVWW+BKBTO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2400">
                <a:solidFill>
                  <a:srgbClr val="C9B67E"/>
                </a:solidFill>
                <a:latin typeface="FUQFNE+MS-UIGothic"/>
                <a:cs typeface="FUQFNE+MS-UIGothic"/>
              </a:rPr>
              <a:t>固工程概述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247351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EIBVWW+BKBTOT+ArialMT"/>
                <a:cs typeface="EIBVWW+BKBTO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2400">
                <a:solidFill>
                  <a:srgbClr val="C9B67E"/>
                </a:solidFill>
                <a:latin typeface="FUQFNE+MS-UIGothic"/>
                <a:cs typeface="FUQFNE+MS-UIGothic"/>
              </a:rPr>
              <a:t>固工程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87440" y="303358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EIBVWW+BKBTOT+ArialMT"/>
                <a:cs typeface="EIBVWW+BKBTO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2400">
                <a:solidFill>
                  <a:srgbClr val="C9B67E"/>
                </a:solidFill>
                <a:latin typeface="FUQFNE+MS-UIGothic"/>
                <a:cs typeface="FUQFNE+MS-UIGothic"/>
              </a:rPr>
              <a:t>固工程施工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87440" y="3593020"/>
            <a:ext cx="3404572" cy="19038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EIBVWW+BKBTOT+ArialMT"/>
                <a:cs typeface="EIBVWW+BKBTO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2400">
                <a:solidFill>
                  <a:srgbClr val="C9B67E"/>
                </a:solidFill>
                <a:latin typeface="FUQFNE+MS-UIGothic"/>
                <a:cs typeface="FUQFNE+MS-UIGothic"/>
              </a:rPr>
              <a:t>固工程案例分析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EIBVWW+BKBTOT+ArialMT"/>
                <a:cs typeface="EIBVWW+BKBTO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2400">
                <a:solidFill>
                  <a:srgbClr val="C9B67E"/>
                </a:solidFill>
                <a:latin typeface="FUQFNE+MS-UIGothic"/>
                <a:cs typeface="FUQFNE+MS-UIGothic"/>
              </a:rPr>
              <a:t>固工程安全与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C9B67E"/>
                </a:solidFill>
                <a:latin typeface="FUQFNE+MS-UIGothic"/>
                <a:cs typeface="FUQFNE+MS-UIGothic"/>
              </a:rPr>
              <a:t>保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EIBVWW+BKBTOT+ArialMT"/>
                <a:cs typeface="EIBVWW+BKBTO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2400">
                <a:solidFill>
                  <a:srgbClr val="C9B67E"/>
                </a:solidFill>
                <a:latin typeface="FUQFNE+MS-UIGothic"/>
                <a:cs typeface="FUQFNE+MS-UIGothic"/>
              </a:rPr>
              <a:t>固工程未来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C9B67E"/>
                </a:solidFill>
                <a:latin typeface="FUQFNE+MS-UIGothic"/>
                <a:cs typeface="FUQFNE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RDTUUT+PFRWIU+MicrosoftYaHei-Bold"/>
                <a:cs typeface="RDTUUT+PFRWIU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RDTUUT+PFRWIU+MicrosoftYaHei-Bold"/>
                <a:cs typeface="RDTUUT+PFRWI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4500">
                <a:solidFill>
                  <a:srgbClr val="C9B67E"/>
                </a:solidFill>
                <a:latin typeface="FUQFNE+MS-UIGothic"/>
                <a:cs typeface="FUQFNE+MS-UIGothic"/>
              </a:rPr>
              <a:t>固工程概述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固工程定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固工程是指利用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杆、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索等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件，将岩土体与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构物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接，以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提高岩土体的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定性，防止其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生位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移或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形的一种工程技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锚</a:t>
            </a: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固工程广泛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用于岩土工程、隧道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工程、地下工程等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域，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于保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程安全、提高工程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量具有重要意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FUQFNE+MS-UIGothic"/>
                <a:cs typeface="FUQFN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固工程的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用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隧道工程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在隧道工程中，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固工程常用于隧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道支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岩加固等方面，以保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隧道施工安全和运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岩土工程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在岩土工程中，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固工程常用于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坡加固、滑坡治理、地基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等方面，以提高岩土体的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定性。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地下工程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在地下工程中，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固工程常用于地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、地下商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、地下停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车场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等工程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的支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和加固，以提高地下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构的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固工程的重要性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UQFNE+MS-UIGothic"/>
                <a:cs typeface="FUQFNE+MS-UIGothic"/>
              </a:rPr>
              <a:t>提高岩土体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2000" spc="23">
                <a:solidFill>
                  <a:srgbClr val="FFFDFD"/>
                </a:solidFill>
                <a:latin typeface="FUQFNE+MS-UIGothic"/>
                <a:cs typeface="FUQFNE+MS-UIGothic"/>
              </a:rPr>
              <a:t>定性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UQFNE+MS-UIGothic"/>
                <a:cs typeface="FUQFNE+MS-UIGothic"/>
              </a:rPr>
              <a:t>提高施工效率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固工程通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将岩土体与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接，提高了岩土体的整体性和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性，有效防止了岩土体的位移或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固工程通常采用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预应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索等高效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固件，可以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著提高施工效率，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短工期。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UQFNE+MS-UIGothic"/>
                <a:cs typeface="FUQFNE+MS-UIGothic"/>
              </a:rPr>
              <a:t>保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DFD"/>
                </a:solidFill>
                <a:latin typeface="FUQFNE+MS-UIGothic"/>
                <a:cs typeface="FUQFNE+MS-UIGothic"/>
              </a:rPr>
              <a:t>工程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FDFD"/>
                </a:solidFill>
                <a:latin typeface="FUQFNE+MS-UIGothic"/>
                <a:cs typeface="FUQFNE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固工程的施工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量直接关系到整个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工程的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量和安全，通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和施工，可以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著提高工程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RDTUUT+PFRWIU+MicrosoftYaHei-Bold"/>
                <a:cs typeface="RDTUUT+PFRWIU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RDTUUT+PFRWIU+MicrosoftYaHei-Bold"/>
                <a:cs typeface="RDTUUT+PFRWI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4500">
                <a:solidFill>
                  <a:srgbClr val="C9B67E"/>
                </a:solidFill>
                <a:latin typeface="FUQFNE+MS-UIGothic"/>
                <a:cs typeface="FUQFNE+MS-UIGothic"/>
              </a:rPr>
              <a:t>固工程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原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GJCHW+TSUFPV+MicrosoftYaHei"/>
                <a:cs typeface="WGJCHW+TSUFP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GJCHW+TSUFPV+MicrosoftYaHei"/>
                <a:cs typeface="WGJCHW+TSUFP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GJCHW+TSUFPV+MicrosoftYaHei"/>
                <a:cs typeface="WGJCHW+TSUFP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GJCHW+TSUFPV+MicrosoftYaHei"/>
                <a:cs typeface="WGJCHW+TSUFP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FUQFNE+MS-UIGothic"/>
                <a:cs typeface="FUQFNE+MS-UIGothic"/>
              </a:rPr>
              <a:t>安全可靠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经济</a:t>
            </a:r>
            <a:r>
              <a:rPr sz="1550" spc="25">
                <a:solidFill>
                  <a:srgbClr val="C9B67E"/>
                </a:solidFill>
                <a:latin typeface="FUQFNE+MS-UIGothic"/>
                <a:cs typeface="FUQFNE+MS-UIGothic"/>
              </a:rPr>
              <a:t>合理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FUQFNE+MS-UIGothic"/>
                <a:cs typeface="FUQFNE+MS-UIGothic"/>
              </a:rPr>
              <a:t>施工方便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C9B67E"/>
                </a:solidFill>
                <a:latin typeface="FUQFNE+MS-UIGothic"/>
                <a:cs typeface="FUQFNE+MS-UIGothic"/>
              </a:rPr>
              <a:t>境保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固工程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设计应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确保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构安全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可靠，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足各种工况下的承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载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要求。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足安全可靠的前提下，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尽量降低工程成本，提高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经济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效益。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6176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设计应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充分考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施工的可操作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性，尽量减少施工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度和成本。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固工程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设计应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尽量减少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对环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境的破坏和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染，做到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色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环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方案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施工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图设计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根据需求分析，制定初步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方案，包括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固方式、材料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根据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详细设计结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果，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制施工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图纸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，包括平面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、剖面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点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详图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需求分析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详细设计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审</a:t>
            </a: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核与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C9B67E"/>
                </a:solidFill>
                <a:latin typeface="FUQFNE+MS-UIGothic"/>
                <a:cs typeface="FUQFNE+MS-UIGothic"/>
              </a:rPr>
              <a:t>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对设计进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核和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化，确保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的合理性和可行性。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根据工程需求，分析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固工程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模、用途和工况。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初步方案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化，包括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固点的布置、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杆的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度和直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径、防腐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理等。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锚</a:t>
            </a:r>
            <a:r>
              <a:rPr sz="2000" spc="25">
                <a:solidFill>
                  <a:srgbClr val="FFFFFF"/>
                </a:solidFill>
                <a:latin typeface="FUQFNE+MS-UIGothic"/>
                <a:cs typeface="FUQFNE+MS-UIGothic"/>
              </a:rPr>
              <a:t>固方式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锚</a:t>
            </a:r>
            <a:r>
              <a:rPr sz="2000" spc="25">
                <a:solidFill>
                  <a:srgbClr val="FFFFFF"/>
                </a:solidFill>
                <a:latin typeface="FUQFNE+MS-UIGothic"/>
                <a:cs typeface="FUQFNE+MS-UIGothic"/>
              </a:rPr>
              <a:t>杆材料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UQFNE+MS-UIGothic"/>
                <a:cs typeface="FUQFNE+MS-UIGothic"/>
              </a:rPr>
              <a:t>防腐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FFFFFF"/>
                </a:solidFill>
                <a:latin typeface="FUQFNE+MS-UIGothic"/>
                <a:cs typeface="FUQFNE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2000" spc="25">
                <a:solidFill>
                  <a:srgbClr val="FFFFFF"/>
                </a:solidFill>
                <a:latin typeface="FUQFNE+MS-UIGothic"/>
                <a:cs typeface="FUQFNE+MS-UIGothic"/>
              </a:rPr>
              <a:t>接方式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杆材料，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钢绞线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、精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轧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纹钢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等，确保其承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能力和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耐久性。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根据工程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境和使用条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行适当的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防腐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理，提高其使用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寿命。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91209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根据工程需求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合适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固方式，如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预应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固、非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预应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固等。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可靠的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接方式，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如机械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接等，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7665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杆之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的可靠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FUQFNE+MS-UIGothic"/>
                <a:cs typeface="FUQFNE+MS-UIGothic"/>
              </a:rPr>
              <a:t>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RDTUUT+PFRWIU+MicrosoftYaHei-Bold"/>
                <a:cs typeface="RDTUUT+PFRWIU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RDTUUT+PFRWIU+MicrosoftYaHei-Bold"/>
                <a:cs typeface="RDTUUT+PFRWI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4500">
                <a:solidFill>
                  <a:srgbClr val="C9B67E"/>
                </a:solidFill>
                <a:latin typeface="FUQFNE+MS-UIGothic"/>
                <a:cs typeface="FUQFNE+MS-UIGothic"/>
              </a:rPr>
              <a:t>固工程施工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施工准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FUQFNE+MS-UIGothic"/>
                <a:cs typeface="FUQFNE+MS-UIGothic"/>
              </a:rPr>
              <a:t>施工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C9B67E"/>
                </a:solidFill>
                <a:latin typeface="FUQFNE+MS-UIGothic"/>
                <a:cs typeface="FUQFNE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FUQFNE+MS-UIGothic"/>
                <a:cs typeface="FUQFNE+MS-UIGothic"/>
              </a:rPr>
              <a:t>材料准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制定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的施工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划，包括施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根据施工需要，准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足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固材料、工具、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9625" y="2846558"/>
            <a:ext cx="275880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度、人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员组织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源配置等。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现场</a:t>
            </a:r>
            <a:r>
              <a:rPr sz="1550" spc="25">
                <a:solidFill>
                  <a:srgbClr val="C9B67E"/>
                </a:solidFill>
                <a:latin typeface="FUQFNE+MS-UIGothic"/>
                <a:cs typeface="FUQFNE+MS-UIGothic"/>
              </a:rPr>
              <a:t>勘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FUQFNE+MS-UIGothic"/>
                <a:cs typeface="FUQFNE+MS-UIGothic"/>
              </a:rPr>
              <a:t>安全措施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对锚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固工程所在的地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、地形、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制定并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施安全措施，确保施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程中的安全。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43100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境等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勘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，了解施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032000" y="56773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FUQFNE+MS-UIGothic"/>
                <a:cs typeface="FUQFNE+MS-UIGothic"/>
              </a:rPr>
              <a:t>工条件。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FUQFNE+MS-UIGothic"/>
                <a:cs typeface="FUQFNE+MS-UIGothic"/>
              </a:rPr>
              <a:t>施工方法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0410" y="164000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钻</a:t>
            </a:r>
            <a:r>
              <a:rPr sz="2300">
                <a:solidFill>
                  <a:srgbClr val="C9B67E"/>
                </a:solidFill>
                <a:latin typeface="FUQFNE+MS-UIGothic"/>
                <a:cs typeface="FUQFNE+MS-UIGothic"/>
              </a:rPr>
              <a:t>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33484" y="16400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锚</a:t>
            </a: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杆制作与安放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23429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根据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要求，使用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机在岩土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孔，</a:t>
            </a:r>
          </a:p>
          <a:p>
            <a:pPr marL="1333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孔径、深度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符合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根据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要求，制作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杆，并将其安放在孔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41969" y="251433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中。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989454" y="44117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注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28759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张</a:t>
            </a:r>
            <a:r>
              <a:rPr sz="2300" spc="25">
                <a:solidFill>
                  <a:srgbClr val="C9B67E"/>
                </a:solidFill>
                <a:latin typeface="FUQFNE+MS-UIGothic"/>
                <a:cs typeface="FUQFNE+MS-UIGothic"/>
              </a:rPr>
              <a:t>拉与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锁</a:t>
            </a:r>
            <a:r>
              <a:rPr sz="2300">
                <a:solidFill>
                  <a:srgbClr val="C9B67E"/>
                </a:solidFill>
                <a:latin typeface="FUQFNE+MS-UIGothic"/>
                <a:cs typeface="FUQFNE+MS-UIGothic"/>
              </a:rPr>
              <a:t>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杆孔中注入水泥砂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或其他适宜的注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浆</a:t>
            </a:r>
          </a:p>
          <a:p>
            <a:pPr marL="952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材料，使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杆与岩土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层紧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合。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2343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杆施加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拉力，使其与岩土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层紧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合，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然后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锁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C9B44B"/>
                </a:solidFill>
                <a:latin typeface="FUQFNE+MS-UIGothic"/>
                <a:cs typeface="FUQFNE+MS-UIGothic"/>
              </a:rPr>
              <a:t>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https://d.book118.com/375014342013011104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FUQFNE+MS-UIGothic</vt:lpstr>
      <vt:lpstr>EIBVWW+BKBTOT+ArialMT</vt:lpstr>
      <vt:lpstr>Times New Roman</vt:lpstr>
      <vt:lpstr>RDTUUT+PFRWIU+MicrosoftYaHei-Bold</vt:lpstr>
      <vt:lpstr>WGJCHW+TSUFPV+MicrosoftYaHei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2024-09-13T17:36:09.453</cp:lastPrinted>
  <dcterms:created xsi:type="dcterms:W3CDTF">2024-09-13T09:36:09Z</dcterms:created>
  <dcterms:modified xsi:type="dcterms:W3CDTF">2024-09-13T09:36:10Z</dcterms:modified>
</cp:coreProperties>
</file>