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BFC2B0-D03B-49BC-A8D5-8397836D0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25815F-04E3-42EA-8D89-CC184457E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38EC0C-8B19-4537-97D2-2C350B8DD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CCB842-F2B0-4563-A53B-B8F82BA53F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35C398-3A8E-430D-8317-B25415BB9B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5E1A56-6243-448A-8372-A052D2EAE7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0B9DA9-F5D7-45FC-90DA-B51E8D8CDE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954835-017F-474B-825A-C3197CA910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72F85-CDFA-4153-823A-3F0BB92C41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286C2-6614-44CC-A103-AA80372C7A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38E54-4D71-4ABA-97D9-DE5F47425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02212213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红色资源在大学生思想政治教育中的运用研究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红色资源概述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红色资源在大学生思想政治教育中的运用现状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红色资源在大学生思想政治教育中的创新运用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红色资源在大学生思想政治教育中运用的效果评估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8112224" y="2039620"/>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AutoShape 3"/>
          <p:cNvSpPr/>
          <p:nvPr/>
        </p:nvSpPr>
        <p:spPr>
          <a:xfrm>
            <a:off x="61344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4" name="AutoShape 4"/>
          <p:cNvSpPr/>
          <p:nvPr/>
        </p:nvSpPr>
        <p:spPr>
          <a:xfrm>
            <a:off x="4419299"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5" name="AutoShape 5"/>
          <p:cNvSpPr/>
          <p:nvPr/>
        </p:nvSpPr>
        <p:spPr>
          <a:xfrm>
            <a:off x="8225155" y="204343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cxnSp>
        <p:nvCxnSpPr>
          <p:cNvPr id="6" name="Connector 6"/>
          <p:cNvCxnSpPr/>
          <p:nvPr/>
        </p:nvCxnSpPr>
        <p:spPr>
          <a:xfrm flipH="1">
            <a:off x="4295800" y="2039620"/>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nvGrpSpPr>
          <p:cNvPr id="7" name="Group 7"/>
          <p:cNvGrpSpPr/>
          <p:nvPr/>
        </p:nvGrpSpPr>
        <p:grpSpPr>
          <a:xfrm>
            <a:off x="355440" y="118708"/>
            <a:ext cx="8413466" cy="619125"/>
            <a:chOff x="355440" y="118708"/>
            <a:chExt cx="8413466" cy="619125"/>
          </a:xfrm>
        </p:grpSpPr>
        <p:sp>
          <p:nvSpPr>
            <p:cNvPr id="8" name="TextBox 8"/>
            <p:cNvSpPr txBox="1"/>
            <p:nvPr/>
          </p:nvSpPr>
          <p:spPr>
            <a:xfrm>
              <a:off x="948881" y="118708"/>
              <a:ext cx="7820025" cy="6191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400" b="1">
                  <a:solidFill>
                    <a:schemeClr val="accent1">
                      <a:alpha val="100000"/>
                    </a:schemeClr>
                  </a:solidFill>
                  <a:latin typeface="Microsoft Yahei"/>
                  <a:ea typeface="Microsoft Yahei"/>
                  <a:cs typeface="Microsoft Yahei"/>
                </a:rPr>
                <a:t>研究背景和意义</a:t>
              </a:r>
            </a:p>
          </p:txBody>
        </p:sp>
        <p:sp>
          <p:nvSpPr>
            <p:cNvPr id="9" name="AutoShape 9"/>
            <p:cNvSpPr/>
            <p:nvPr/>
          </p:nvSpPr>
          <p:spPr>
            <a:xfrm>
              <a:off x="355440" y="277586"/>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TextBox 29"/>
          <p:cNvSpPr txBox="1"/>
          <p:nvPr/>
        </p:nvSpPr>
        <p:spPr>
          <a:xfrm>
            <a:off x="88889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红色资源是中国共产党领导中国人民在革命、建设和改革过程中形成的宝贵财富，具有深厚的历史底蕴和丰富的时代内涵。</a:t>
            </a:r>
          </a:p>
        </p:txBody>
      </p:sp>
      <p:sp>
        <p:nvSpPr>
          <p:cNvPr id="30" name="TextBox 30"/>
          <p:cNvSpPr txBox="1"/>
          <p:nvPr/>
        </p:nvSpPr>
        <p:spPr>
          <a:xfrm>
            <a:off x="4674769"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大学生思想政治教育是培养德智体美劳全面发展的社会主义建设者和接班人的重要环节，红色资源在其中的运用具有重要意义。</a:t>
            </a:r>
          </a:p>
        </p:txBody>
      </p:sp>
      <p:sp>
        <p:nvSpPr>
          <p:cNvPr id="31" name="TextBox 31"/>
          <p:cNvSpPr txBox="1"/>
          <p:nvPr/>
        </p:nvSpPr>
        <p:spPr>
          <a:xfrm>
            <a:off x="8486513" y="2516324"/>
            <a:ext cx="3075097"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通过挖掘红色资源中的思想政治教育元素，可以丰富教育内容，创新教育方式，提高教育效果，为培养担当民族复兴大任的时代新人提供有力支撑。</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研究问题</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如何深入挖掘红色资源中的思想政治教育元素？如何将红色资源有效融入大学生思想政治教育全过程？如何提高红色资源在大学生思想政治教育中的针对性和实效性？</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探讨红色资源在大学生思想政治教育中的运用现状、存在问题及原因，提出加强红色资源在大学生思想政治教育中运用的对策和建议。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文献研究法、问卷调查法、访谈法、案例分析法等。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以全国高校为研究对象，重点选取具有代表性的高校进行深入调查和分析，同时结合相关文献资料进行理论探讨。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红色资源概述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00" r="4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红色资源是指中国共产党领导中国人民在革命、建设和改革过程中所形成的伟大精神及其载体。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红色资源包括物质形态的红色资源、信息形态的红色资源和精神形态的红色资源。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红色资源的定义和分类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历史性、政治性、教育性、多样性。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红色资源是中国共产党人的精神家园，是中华民族的精神财富，具有重要的历史价值、文化价值、教育价值和时代价值。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红色资源的特点和价值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传承红色基因</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培育爱国情怀</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提升思想道德素质</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促进全面发展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红色资源在大学生思想政治教育中的作用</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红色资源蕴含着丰富的爱国主义元素，通过红色资源教育，可以激发大学生的爱国情怀，增强民族自豪感和自信心。</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通过红色资源教育，引导大学生传承红色基因，弘扬革命精神，树立正确的世界观、人生观和价值观。</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红色资源教育不仅有助于大学生的思想政治素质提升，还可以促进他们的知识、能力、素质等全面发展，为未来的成长成才奠定坚实基础。</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红色资源中蕴含的优良传统和崇高精神，对于提升大学生的思想道德素质具有重要作用，可以引导他们树立正确的道德观和价值观。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红色资源在大学生思想政治教育中的运用现状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课堂教学</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社会实践</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校园文化活动</a:t>
            </a:r>
          </a:p>
        </p:txBody>
      </p:sp>
      <p:pic>
        <p:nvPicPr>
          <p:cNvPr id="5" name="Picture 5"/>
          <p:cNvPicPr>
            <a:picLocks noChangeAspect="1"/>
          </p:cNvPicPr>
          <p:nvPr/>
        </p:nvPicPr>
        <p:blipFill>
          <a:blip r:embed="rId2"/>
          <a:srcRect l="8278" r="8278"/>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722" r="5722"/>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红色资源在大学生思想政治教育中的运用方式</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将红色资源融入思想政治理论课教学，通过讲述革命历史、解读红色文化等方式，帮助学生了解党的光辉历程和优良传统。</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组织学生参观革命遗址、纪念馆等红色教育基地，开展红色旅游、志愿服务等社会实践活动，让学生在亲身体验中感受红色精神的魅力。</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举办红色主题讲座、演讲比赛、文艺演出等校园文化活动，营造浓厚的红色文化氛围，让学生在潜移默化中接受红色教育。</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通过学习红色历史，让学生了解党的奋斗历程和革命先烈的英勇事迹，从而增强学生的历史使命感和责任感。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增强历史使命感</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红色资源中蕴含着丰富的爱国主义元素，通过学习和体验，可以激发学生的爱国情感，培养学生的爱国情怀。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培育爱国情怀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红色资源所蕴含的革命精神、优良传统等，可以帮助学生树立正确的世界观、人生观和价值观，提升学生的思想道德素质。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提升思想道德素质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红色资源在大学生思想政治教育中的运用效果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https://d.book118.com/375022122132011104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2024-09-14T03:36:43.620</cp:lastPrinted>
  <dcterms:created xsi:type="dcterms:W3CDTF">2024-09-13T19:36:43Z</dcterms:created>
  <dcterms:modified xsi:type="dcterms:W3CDTF">2024-09-13T19:36:45Z</dcterms:modified>
</cp:coreProperties>
</file>