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66052-0969-46C8-8D93-86E7EA4A1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EB722-EAAD-473E-8A5E-18536487C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FF9CF-F3FB-4506-871D-06B50FCF3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81E10-17CD-4B18-9F2E-BE9622852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112770-D85E-4EBB-9A13-4470D3BDC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94D9D1-A3A1-4F6A-B4BB-D277E86AE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F2137F-F0BB-4E60-882F-4E2D5C8A9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26575-C8D2-45CE-9009-B56D0ACE5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FE273-2E01-424F-A0CA-FB06F7D1F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8B7AF-45FA-4791-AC8D-8E4CE683E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E5DBC-0061-4652-A9E7-66ED14C47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13" Type="http://schemas.openxmlformats.org/officeDocument/2006/relationships/image" Target="../media/image17.png" /><Relationship Id="rId14" Type="http://schemas.openxmlformats.org/officeDocument/2006/relationships/image" Target="../media/image18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png" /><Relationship Id="rId3" Type="http://schemas.openxmlformats.org/officeDocument/2006/relationships/image" Target="../media/image2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32.png" /><Relationship Id="rId11" Type="http://schemas.openxmlformats.org/officeDocument/2006/relationships/image" Target="../media/image33.png" /><Relationship Id="rId12" Type="http://schemas.openxmlformats.org/officeDocument/2006/relationships/image" Target="../media/image34.png" /><Relationship Id="rId13" Type="http://schemas.openxmlformats.org/officeDocument/2006/relationships/image" Target="../media/image35.png" /><Relationship Id="rId14" Type="http://schemas.openxmlformats.org/officeDocument/2006/relationships/image" Target="../media/image36.png" /><Relationship Id="rId15" Type="http://schemas.openxmlformats.org/officeDocument/2006/relationships/image" Target="../media/image37.png" /><Relationship Id="rId16" Type="http://schemas.openxmlformats.org/officeDocument/2006/relationships/image" Target="../media/image38.png" /><Relationship Id="rId17" Type="http://schemas.openxmlformats.org/officeDocument/2006/relationships/image" Target="../media/image39.png" /><Relationship Id="rId18" Type="http://schemas.openxmlformats.org/officeDocument/2006/relationships/image" Target="../media/image40.png" /><Relationship Id="rId19" Type="http://schemas.openxmlformats.org/officeDocument/2006/relationships/image" Target="../media/image41.png" /><Relationship Id="rId2" Type="http://schemas.openxmlformats.org/officeDocument/2006/relationships/image" Target="../media/image24.png" /><Relationship Id="rId20" Type="http://schemas.openxmlformats.org/officeDocument/2006/relationships/image" Target="../media/image42.png" /><Relationship Id="rId21" Type="http://schemas.openxmlformats.org/officeDocument/2006/relationships/image" Target="../media/image43.png" /><Relationship Id="rId22" Type="http://schemas.openxmlformats.org/officeDocument/2006/relationships/image" Target="../media/image44.png" /><Relationship Id="rId23" Type="http://schemas.openxmlformats.org/officeDocument/2006/relationships/image" Target="../media/image45.png" /><Relationship Id="rId24" Type="http://schemas.openxmlformats.org/officeDocument/2006/relationships/image" Target="../media/image46.png" /><Relationship Id="rId25" Type="http://schemas.openxmlformats.org/officeDocument/2006/relationships/image" Target="../media/image47.png" /><Relationship Id="rId26" Type="http://schemas.openxmlformats.org/officeDocument/2006/relationships/image" Target="../media/image48.png" /><Relationship Id="rId27" Type="http://schemas.openxmlformats.org/officeDocument/2006/relationships/image" Target="../media/image49.png" /><Relationship Id="rId28" Type="http://schemas.openxmlformats.org/officeDocument/2006/relationships/image" Target="../media/image21.png" /><Relationship Id="rId29" Type="http://schemas.openxmlformats.org/officeDocument/2006/relationships/image" Target="../media/image50.png" /><Relationship Id="rId3" Type="http://schemas.openxmlformats.org/officeDocument/2006/relationships/image" Target="../media/image25.png" /><Relationship Id="rId30" Type="http://schemas.openxmlformats.org/officeDocument/2006/relationships/image" Target="../media/image51.png" /><Relationship Id="rId31" Type="http://schemas.openxmlformats.org/officeDocument/2006/relationships/image" Target="../media/image52.png" /><Relationship Id="rId32" Type="http://schemas.openxmlformats.org/officeDocument/2006/relationships/image" Target="../media/image53.png" /><Relationship Id="rId33" Type="http://schemas.openxmlformats.org/officeDocument/2006/relationships/image" Target="../media/image54.png" /><Relationship Id="rId34" Type="http://schemas.openxmlformats.org/officeDocument/2006/relationships/image" Target="../media/image55.png" /><Relationship Id="rId35" Type="http://schemas.openxmlformats.org/officeDocument/2006/relationships/image" Target="../media/image56.png" /><Relationship Id="rId36" Type="http://schemas.openxmlformats.org/officeDocument/2006/relationships/image" Target="../media/image57.png" /><Relationship Id="rId37" Type="http://schemas.openxmlformats.org/officeDocument/2006/relationships/image" Target="../media/image58.png" /><Relationship Id="rId38" Type="http://schemas.openxmlformats.org/officeDocument/2006/relationships/image" Target="../media/image59.png" /><Relationship Id="rId39" Type="http://schemas.openxmlformats.org/officeDocument/2006/relationships/image" Target="../media/image60.png" /><Relationship Id="rId4" Type="http://schemas.openxmlformats.org/officeDocument/2006/relationships/image" Target="../media/image26.png" /><Relationship Id="rId40" Type="http://schemas.openxmlformats.org/officeDocument/2006/relationships/image" Target="../media/image61.png" /><Relationship Id="rId41" Type="http://schemas.openxmlformats.org/officeDocument/2006/relationships/image" Target="../media/image62.png" /><Relationship Id="rId42" Type="http://schemas.openxmlformats.org/officeDocument/2006/relationships/image" Target="../media/image63.png" /><Relationship Id="rId43" Type="http://schemas.openxmlformats.org/officeDocument/2006/relationships/image" Target="../media/image64.png" /><Relationship Id="rId5" Type="http://schemas.openxmlformats.org/officeDocument/2006/relationships/image" Target="../media/image27.png" /><Relationship Id="rId6" Type="http://schemas.openxmlformats.org/officeDocument/2006/relationships/image" Target="../media/image28.png" /><Relationship Id="rId7" Type="http://schemas.openxmlformats.org/officeDocument/2006/relationships/image" Target="../media/image29.png" /><Relationship Id="rId8" Type="http://schemas.openxmlformats.org/officeDocument/2006/relationships/image" Target="../media/image30.png" /><Relationship Id="rId9" Type="http://schemas.openxmlformats.org/officeDocument/2006/relationships/image" Target="../media/image3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1.png" /><Relationship Id="rId11" Type="http://schemas.openxmlformats.org/officeDocument/2006/relationships/image" Target="../media/image73.png" /><Relationship Id="rId12" Type="http://schemas.openxmlformats.org/officeDocument/2006/relationships/image" Target="../media/image74.png" /><Relationship Id="rId13" Type="http://schemas.openxmlformats.org/officeDocument/2006/relationships/image" Target="../media/image75.png" /><Relationship Id="rId14" Type="http://schemas.openxmlformats.org/officeDocument/2006/relationships/image" Target="../media/image76.png" /><Relationship Id="rId15" Type="http://schemas.openxmlformats.org/officeDocument/2006/relationships/image" Target="../media/image77.png" /><Relationship Id="rId2" Type="http://schemas.openxmlformats.org/officeDocument/2006/relationships/image" Target="../media/image65.png" /><Relationship Id="rId3" Type="http://schemas.openxmlformats.org/officeDocument/2006/relationships/image" Target="../media/image66.png" /><Relationship Id="rId4" Type="http://schemas.openxmlformats.org/officeDocument/2006/relationships/image" Target="../media/image67.png" /><Relationship Id="rId5" Type="http://schemas.openxmlformats.org/officeDocument/2006/relationships/image" Target="../media/image68.png" /><Relationship Id="rId6" Type="http://schemas.openxmlformats.org/officeDocument/2006/relationships/image" Target="../media/image69.png" /><Relationship Id="rId7" Type="http://schemas.openxmlformats.org/officeDocument/2006/relationships/image" Target="../media/image70.png" /><Relationship Id="rId8" Type="http://schemas.openxmlformats.org/officeDocument/2006/relationships/image" Target="../media/image71.png" /><Relationship Id="rId9" Type="http://schemas.openxmlformats.org/officeDocument/2006/relationships/image" Target="../media/image7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86.png" /><Relationship Id="rId11" Type="http://schemas.openxmlformats.org/officeDocument/2006/relationships/image" Target="../media/image87.png" /><Relationship Id="rId12" Type="http://schemas.openxmlformats.org/officeDocument/2006/relationships/image" Target="../media/image88.png" /><Relationship Id="rId13" Type="http://schemas.openxmlformats.org/officeDocument/2006/relationships/image" Target="../media/image89.png" /><Relationship Id="rId14" Type="http://schemas.openxmlformats.org/officeDocument/2006/relationships/image" Target="../media/image90.png" /><Relationship Id="rId15" Type="http://schemas.openxmlformats.org/officeDocument/2006/relationships/image" Target="../media/image91.png" /><Relationship Id="rId16" Type="http://schemas.openxmlformats.org/officeDocument/2006/relationships/image" Target="../media/image92.png" /><Relationship Id="rId17" Type="http://schemas.openxmlformats.org/officeDocument/2006/relationships/image" Target="../media/image93.png" /><Relationship Id="rId18" Type="http://schemas.openxmlformats.org/officeDocument/2006/relationships/image" Target="../media/image94.png" /><Relationship Id="rId19" Type="http://schemas.openxmlformats.org/officeDocument/2006/relationships/image" Target="../media/image95.png" /><Relationship Id="rId2" Type="http://schemas.openxmlformats.org/officeDocument/2006/relationships/image" Target="../media/image78.png" /><Relationship Id="rId20" Type="http://schemas.openxmlformats.org/officeDocument/2006/relationships/image" Target="../media/image96.png" /><Relationship Id="rId21" Type="http://schemas.openxmlformats.org/officeDocument/2006/relationships/image" Target="../media/image97.png" /><Relationship Id="rId22" Type="http://schemas.openxmlformats.org/officeDocument/2006/relationships/image" Target="../media/image21.png" /><Relationship Id="rId23" Type="http://schemas.openxmlformats.org/officeDocument/2006/relationships/image" Target="../media/image98.png" /><Relationship Id="rId24" Type="http://schemas.openxmlformats.org/officeDocument/2006/relationships/image" Target="../media/image99.png" /><Relationship Id="rId25" Type="http://schemas.openxmlformats.org/officeDocument/2006/relationships/image" Target="../media/image100.png" /><Relationship Id="rId26" Type="http://schemas.openxmlformats.org/officeDocument/2006/relationships/image" Target="../media/image101.png" /><Relationship Id="rId27" Type="http://schemas.openxmlformats.org/officeDocument/2006/relationships/image" Target="../media/image102.png" /><Relationship Id="rId28" Type="http://schemas.openxmlformats.org/officeDocument/2006/relationships/image" Target="../media/image103.png" /><Relationship Id="rId29" Type="http://schemas.openxmlformats.org/officeDocument/2006/relationships/image" Target="../media/image104.png" /><Relationship Id="rId3" Type="http://schemas.openxmlformats.org/officeDocument/2006/relationships/image" Target="../media/image79.png" /><Relationship Id="rId30" Type="http://schemas.openxmlformats.org/officeDocument/2006/relationships/image" Target="../media/image105.png" /><Relationship Id="rId31" Type="http://schemas.openxmlformats.org/officeDocument/2006/relationships/image" Target="../media/image106.png" /><Relationship Id="rId32" Type="http://schemas.openxmlformats.org/officeDocument/2006/relationships/image" Target="../media/image107.png" /><Relationship Id="rId33" Type="http://schemas.openxmlformats.org/officeDocument/2006/relationships/image" Target="../media/image108.png" /><Relationship Id="rId34" Type="http://schemas.openxmlformats.org/officeDocument/2006/relationships/image" Target="../media/image109.png" /><Relationship Id="rId35" Type="http://schemas.openxmlformats.org/officeDocument/2006/relationships/image" Target="../media/image110.png" /><Relationship Id="rId36" Type="http://schemas.openxmlformats.org/officeDocument/2006/relationships/image" Target="../media/image111.jpeg" /><Relationship Id="rId4" Type="http://schemas.openxmlformats.org/officeDocument/2006/relationships/image" Target="../media/image80.png" /><Relationship Id="rId5" Type="http://schemas.openxmlformats.org/officeDocument/2006/relationships/image" Target="../media/image81.png" /><Relationship Id="rId6" Type="http://schemas.openxmlformats.org/officeDocument/2006/relationships/image" Target="../media/image82.png" /><Relationship Id="rId7" Type="http://schemas.openxmlformats.org/officeDocument/2006/relationships/image" Target="../media/image83.png" /><Relationship Id="rId8" Type="http://schemas.openxmlformats.org/officeDocument/2006/relationships/image" Target="../media/image84.png" /><Relationship Id="rId9" Type="http://schemas.openxmlformats.org/officeDocument/2006/relationships/image" Target="../media/image8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1.png" /><Relationship Id="rId11" Type="http://schemas.openxmlformats.org/officeDocument/2006/relationships/image" Target="../media/image120.png" /><Relationship Id="rId12" Type="http://schemas.openxmlformats.org/officeDocument/2006/relationships/image" Target="../media/image121.png" /><Relationship Id="rId13" Type="http://schemas.openxmlformats.org/officeDocument/2006/relationships/image" Target="../media/image122.png" /><Relationship Id="rId14" Type="http://schemas.openxmlformats.org/officeDocument/2006/relationships/image" Target="../media/image123.png" /><Relationship Id="rId15" Type="http://schemas.openxmlformats.org/officeDocument/2006/relationships/image" Target="../media/image124.png" /><Relationship Id="rId16" Type="http://schemas.openxmlformats.org/officeDocument/2006/relationships/image" Target="../media/image125.png" /><Relationship Id="rId17" Type="http://schemas.openxmlformats.org/officeDocument/2006/relationships/image" Target="../media/image126.jpeg" /><Relationship Id="rId18" Type="http://schemas.openxmlformats.org/officeDocument/2006/relationships/image" Target="../media/image127.png" /><Relationship Id="rId2" Type="http://schemas.openxmlformats.org/officeDocument/2006/relationships/image" Target="../media/image112.png" /><Relationship Id="rId3" Type="http://schemas.openxmlformats.org/officeDocument/2006/relationships/image" Target="../media/image113.png" /><Relationship Id="rId4" Type="http://schemas.openxmlformats.org/officeDocument/2006/relationships/image" Target="../media/image114.png" /><Relationship Id="rId5" Type="http://schemas.openxmlformats.org/officeDocument/2006/relationships/image" Target="../media/image115.png" /><Relationship Id="rId6" Type="http://schemas.openxmlformats.org/officeDocument/2006/relationships/image" Target="../media/image116.png" /><Relationship Id="rId7" Type="http://schemas.openxmlformats.org/officeDocument/2006/relationships/image" Target="../media/image117.png" /><Relationship Id="rId8" Type="http://schemas.openxmlformats.org/officeDocument/2006/relationships/image" Target="../media/image118.png" /><Relationship Id="rId9" Type="http://schemas.openxmlformats.org/officeDocument/2006/relationships/image" Target="../media/image11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35.png" /><Relationship Id="rId11" Type="http://schemas.openxmlformats.org/officeDocument/2006/relationships/image" Target="../media/image136.png" /><Relationship Id="rId12" Type="http://schemas.openxmlformats.org/officeDocument/2006/relationships/image" Target="../media/image137.png" /><Relationship Id="rId13" Type="http://schemas.openxmlformats.org/officeDocument/2006/relationships/image" Target="../media/image138.png" /><Relationship Id="rId14" Type="http://schemas.openxmlformats.org/officeDocument/2006/relationships/image" Target="../media/image139.png" /><Relationship Id="rId2" Type="http://schemas.openxmlformats.org/officeDocument/2006/relationships/image" Target="../media/image128.png" /><Relationship Id="rId3" Type="http://schemas.openxmlformats.org/officeDocument/2006/relationships/image" Target="../media/image129.png" /><Relationship Id="rId4" Type="http://schemas.openxmlformats.org/officeDocument/2006/relationships/image" Target="../media/image130.png" /><Relationship Id="rId5" Type="http://schemas.openxmlformats.org/officeDocument/2006/relationships/image" Target="../media/image131.png" /><Relationship Id="rId6" Type="http://schemas.openxmlformats.org/officeDocument/2006/relationships/image" Target="../media/image132.png" /><Relationship Id="rId7" Type="http://schemas.openxmlformats.org/officeDocument/2006/relationships/image" Target="../media/image133.png" /><Relationship Id="rId8" Type="http://schemas.openxmlformats.org/officeDocument/2006/relationships/image" Target="../media/image21.png" /><Relationship Id="rId9" Type="http://schemas.openxmlformats.org/officeDocument/2006/relationships/image" Target="../media/image13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47.png" /><Relationship Id="rId11" Type="http://schemas.openxmlformats.org/officeDocument/2006/relationships/image" Target="../media/image148.png" /><Relationship Id="rId12" Type="http://schemas.openxmlformats.org/officeDocument/2006/relationships/image" Target="../media/image149.png" /><Relationship Id="rId13" Type="http://schemas.openxmlformats.org/officeDocument/2006/relationships/image" Target="../media/image150.png" /><Relationship Id="rId14" Type="http://schemas.openxmlformats.org/officeDocument/2006/relationships/image" Target="../media/image151.png" /><Relationship Id="rId15" Type="http://schemas.openxmlformats.org/officeDocument/2006/relationships/image" Target="../media/image152.png" /><Relationship Id="rId16" Type="http://schemas.openxmlformats.org/officeDocument/2006/relationships/image" Target="../media/image153.png" /><Relationship Id="rId17" Type="http://schemas.openxmlformats.org/officeDocument/2006/relationships/image" Target="../media/image154.png" /><Relationship Id="rId18" Type="http://schemas.openxmlformats.org/officeDocument/2006/relationships/image" Target="../media/image155.png" /><Relationship Id="rId19" Type="http://schemas.openxmlformats.org/officeDocument/2006/relationships/image" Target="../media/image156.png" /><Relationship Id="rId2" Type="http://schemas.openxmlformats.org/officeDocument/2006/relationships/image" Target="../media/image140.png" /><Relationship Id="rId20" Type="http://schemas.openxmlformats.org/officeDocument/2006/relationships/image" Target="../media/image157.png" /><Relationship Id="rId21" Type="http://schemas.openxmlformats.org/officeDocument/2006/relationships/image" Target="../media/image158.png" /><Relationship Id="rId22" Type="http://schemas.openxmlformats.org/officeDocument/2006/relationships/image" Target="../media/image159.png" /><Relationship Id="rId23" Type="http://schemas.openxmlformats.org/officeDocument/2006/relationships/image" Target="../media/image160.png" /><Relationship Id="rId24" Type="http://schemas.openxmlformats.org/officeDocument/2006/relationships/image" Target="../media/image161.png" /><Relationship Id="rId25" Type="http://schemas.openxmlformats.org/officeDocument/2006/relationships/image" Target="../media/image162.png" /><Relationship Id="rId26" Type="http://schemas.openxmlformats.org/officeDocument/2006/relationships/image" Target="../media/image163.png" /><Relationship Id="rId27" Type="http://schemas.openxmlformats.org/officeDocument/2006/relationships/image" Target="../media/image164.png" /><Relationship Id="rId28" Type="http://schemas.openxmlformats.org/officeDocument/2006/relationships/image" Target="../media/image165.png" /><Relationship Id="rId29" Type="http://schemas.openxmlformats.org/officeDocument/2006/relationships/image" Target="../media/image166.png" /><Relationship Id="rId3" Type="http://schemas.openxmlformats.org/officeDocument/2006/relationships/image" Target="../media/image21.png" /><Relationship Id="rId30" Type="http://schemas.openxmlformats.org/officeDocument/2006/relationships/image" Target="../media/image167.png" /><Relationship Id="rId31" Type="http://schemas.openxmlformats.org/officeDocument/2006/relationships/image" Target="../media/image168.png" /><Relationship Id="rId32" Type="http://schemas.openxmlformats.org/officeDocument/2006/relationships/image" Target="../media/image169.png" /><Relationship Id="rId33" Type="http://schemas.openxmlformats.org/officeDocument/2006/relationships/image" Target="../media/image170.png" /><Relationship Id="rId4" Type="http://schemas.openxmlformats.org/officeDocument/2006/relationships/image" Target="../media/image141.png" /><Relationship Id="rId5" Type="http://schemas.openxmlformats.org/officeDocument/2006/relationships/image" Target="../media/image142.png" /><Relationship Id="rId6" Type="http://schemas.openxmlformats.org/officeDocument/2006/relationships/image" Target="../media/image143.png" /><Relationship Id="rId7" Type="http://schemas.openxmlformats.org/officeDocument/2006/relationships/image" Target="../media/image144.png" /><Relationship Id="rId8" Type="http://schemas.openxmlformats.org/officeDocument/2006/relationships/image" Target="../media/image145.png" /><Relationship Id="rId9" Type="http://schemas.openxmlformats.org/officeDocument/2006/relationships/image" Target="../media/image14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79.png" /><Relationship Id="rId11" Type="http://schemas.openxmlformats.org/officeDocument/2006/relationships/image" Target="../media/image180.png" /><Relationship Id="rId12" Type="http://schemas.openxmlformats.org/officeDocument/2006/relationships/image" Target="../media/image181.png" /><Relationship Id="rId13" Type="http://schemas.openxmlformats.org/officeDocument/2006/relationships/image" Target="../media/image21.png" /><Relationship Id="rId14" Type="http://schemas.openxmlformats.org/officeDocument/2006/relationships/image" Target="../media/image182.png" /><Relationship Id="rId2" Type="http://schemas.openxmlformats.org/officeDocument/2006/relationships/image" Target="../media/image171.png" /><Relationship Id="rId3" Type="http://schemas.openxmlformats.org/officeDocument/2006/relationships/image" Target="../media/image172.png" /><Relationship Id="rId4" Type="http://schemas.openxmlformats.org/officeDocument/2006/relationships/image" Target="../media/image173.png" /><Relationship Id="rId5" Type="http://schemas.openxmlformats.org/officeDocument/2006/relationships/image" Target="../media/image174.png" /><Relationship Id="rId6" Type="http://schemas.openxmlformats.org/officeDocument/2006/relationships/image" Target="../media/image175.png" /><Relationship Id="rId7" Type="http://schemas.openxmlformats.org/officeDocument/2006/relationships/image" Target="../media/image176.png" /><Relationship Id="rId8" Type="http://schemas.openxmlformats.org/officeDocument/2006/relationships/image" Target="../media/image177.png" /><Relationship Id="rId9" Type="http://schemas.openxmlformats.org/officeDocument/2006/relationships/image" Target="../media/image17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3.png" /><Relationship Id="rId3" Type="http://schemas.openxmlformats.org/officeDocument/2006/relationships/image" Target="../media/image21.png" /><Relationship Id="rId4" Type="http://schemas.openxmlformats.org/officeDocument/2006/relationships/image" Target="../media/image18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92.png" /><Relationship Id="rId2" Type="http://schemas.openxmlformats.org/officeDocument/2006/relationships/image" Target="../media/image185.png" /><Relationship Id="rId3" Type="http://schemas.openxmlformats.org/officeDocument/2006/relationships/image" Target="../media/image186.png" /><Relationship Id="rId4" Type="http://schemas.openxmlformats.org/officeDocument/2006/relationships/image" Target="../media/image187.png" /><Relationship Id="rId5" Type="http://schemas.openxmlformats.org/officeDocument/2006/relationships/image" Target="../media/image188.png" /><Relationship Id="rId6" Type="http://schemas.openxmlformats.org/officeDocument/2006/relationships/image" Target="../media/image21.png" /><Relationship Id="rId7" Type="http://schemas.openxmlformats.org/officeDocument/2006/relationships/image" Target="../media/image189.png" /><Relationship Id="rId8" Type="http://schemas.openxmlformats.org/officeDocument/2006/relationships/image" Target="../media/image190.png" /><Relationship Id="rId9" Type="http://schemas.openxmlformats.org/officeDocument/2006/relationships/image" Target="../media/image19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3.png" /><Relationship Id="rId3" Type="http://schemas.openxmlformats.org/officeDocument/2006/relationships/image" Target="../media/image194.png" /><Relationship Id="rId4" Type="http://schemas.openxmlformats.org/officeDocument/2006/relationships/image" Target="../media/image2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2300310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03123" y="837295"/>
            <a:ext cx="6052375" cy="6020704"/>
          </a:xfrm>
          <a:prstGeom prst="rect">
            <a:avLst/>
          </a:prstGeom>
        </p:spPr>
      </p:pic>
      <p:sp>
        <p:nvSpPr>
          <p:cNvPr id="4" name="rect"/>
          <p:cNvSpPr/>
          <p:nvPr/>
        </p:nvSpPr>
        <p:spPr>
          <a:xfrm>
            <a:off x="6118859" y="1395983"/>
            <a:ext cx="1908047" cy="368808"/>
          </a:xfrm>
          <a:prstGeom prst="rect">
            <a:avLst/>
          </a:prstGeom>
          <a:solidFill>
            <a:srgbClr val="A5313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textbox 6"/>
          <p:cNvSpPr/>
          <p:nvPr/>
        </p:nvSpPr>
        <p:spPr>
          <a:xfrm>
            <a:off x="4449546" y="1474418"/>
            <a:ext cx="3590290" cy="255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77"/>
              </a:lnSpc>
            </a:pPr>
            <a:endParaRPr lang="Arial" altLang="Arial" sz="100"/>
          </a:p>
          <a:p>
            <a:pPr marL="1668779" algn="l" rtl="0" eaLnBrk="0">
              <a:lnSpc>
                <a:spcPct val="89000"/>
              </a:lnSpc>
              <a:tabLst>
                <a:tab pos="1762125"/>
              </a:tabLst>
            </a:pPr>
            <a:r>
              <a:rPr sz="17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700" b="1" kern="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WHY TO</a:t>
            </a:r>
            <a:r>
              <a:rPr sz="1700" b="1" kern="0" spc="2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700" b="1" kern="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DO</a:t>
            </a:r>
            <a:r>
              <a:rPr sz="1700" b="1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endParaRPr lang="Microsoft YaHei" altLang="Microsoft YaHei" sz="17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462246" y="1534896"/>
            <a:ext cx="1656448" cy="12700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855491" y="1118780"/>
            <a:ext cx="865302" cy="1143978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290423" y="824595"/>
            <a:ext cx="6078220" cy="60464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marL="2887345" algn="l" rtl="0" eaLnBrk="0">
              <a:lnSpc>
                <a:spcPts val="1813"/>
              </a:lnSpc>
              <a:spcBef>
                <a:spcPts val="3"/>
              </a:spcBef>
            </a:pPr>
            <a:r>
              <a:rPr sz="14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level</a:t>
            </a:r>
            <a:r>
              <a:rPr sz="1400" kern="0" spc="16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1400"/>
          </a:p>
          <a:p>
            <a:pPr marL="2874645" algn="l" rtl="0" eaLnBrk="0">
              <a:lnSpc>
                <a:spcPts val="2017"/>
              </a:lnSpc>
            </a:pPr>
            <a:r>
              <a:rPr sz="14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流程分类</a:t>
            </a:r>
            <a:endParaRPr lang="Microsoft YaHei" altLang="Microsoft YaHei" sz="14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marL="2887345" algn="l" rtl="0" eaLnBrk="0">
              <a:lnSpc>
                <a:spcPts val="1813"/>
              </a:lnSpc>
              <a:spcBef>
                <a:spcPts val="421"/>
              </a:spcBef>
            </a:pPr>
            <a:r>
              <a:rPr sz="14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level</a:t>
            </a:r>
            <a:r>
              <a:rPr sz="1400" kern="0" spc="10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1400"/>
          </a:p>
          <a:p>
            <a:pPr marL="2874645" algn="l" rtl="0" eaLnBrk="0">
              <a:lnSpc>
                <a:spcPts val="2009"/>
              </a:lnSpc>
            </a:pPr>
            <a:r>
              <a:rPr sz="14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流程组</a:t>
            </a:r>
            <a:endParaRPr lang="Microsoft YaHei" altLang="Microsoft YaHei" sz="1400"/>
          </a:p>
          <a:p>
            <a:pPr algn="l" rtl="0" eaLnBrk="0">
              <a:lnSpc>
                <a:spcPct val="159000"/>
              </a:lnSpc>
            </a:pPr>
            <a:endParaRPr lang="Arial" altLang="Arial" sz="1000"/>
          </a:p>
          <a:p>
            <a:pPr marL="2887345" algn="l" rtl="0" eaLnBrk="0">
              <a:lnSpc>
                <a:spcPts val="1813"/>
              </a:lnSpc>
              <a:spcBef>
                <a:spcPts val="428"/>
              </a:spcBef>
            </a:pPr>
            <a:r>
              <a:rPr sz="14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level</a:t>
            </a:r>
            <a:r>
              <a:rPr sz="1400" kern="0" spc="1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1400"/>
          </a:p>
          <a:p>
            <a:pPr marL="2874645" algn="l" rtl="0" eaLnBrk="0">
              <a:lnSpc>
                <a:spcPts val="2009"/>
              </a:lnSpc>
            </a:pPr>
            <a:r>
              <a:rPr sz="14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流程流程</a:t>
            </a:r>
            <a:endParaRPr lang="Microsoft YaHei" altLang="Microsoft YaHei" sz="1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2887345" algn="l" rtl="0" eaLnBrk="0">
              <a:lnSpc>
                <a:spcPts val="1813"/>
              </a:lnSpc>
              <a:spcBef>
                <a:spcPts val="426"/>
              </a:spcBef>
            </a:pPr>
            <a:r>
              <a:rPr sz="14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level 4</a:t>
            </a:r>
            <a:endParaRPr lang="Microsoft YaHei" altLang="Microsoft YaHei" sz="1400"/>
          </a:p>
          <a:p>
            <a:pPr marL="2875914" algn="l" rtl="0" eaLnBrk="0">
              <a:lnSpc>
                <a:spcPts val="2009"/>
              </a:lnSpc>
            </a:pPr>
            <a:r>
              <a:rPr sz="14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子流程</a:t>
            </a:r>
            <a:endParaRPr lang="Microsoft YaHei" altLang="Microsoft YaHei" sz="14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2887345" algn="l" rtl="0" eaLnBrk="0">
              <a:lnSpc>
                <a:spcPts val="1813"/>
              </a:lnSpc>
              <a:spcBef>
                <a:spcPts val="420"/>
              </a:spcBef>
            </a:pPr>
            <a:r>
              <a:rPr sz="14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level</a:t>
            </a:r>
            <a:r>
              <a:rPr sz="1400" kern="0" spc="1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</a:t>
            </a:r>
            <a:endParaRPr lang="Microsoft YaHei" altLang="Microsoft YaHei" sz="1400"/>
          </a:p>
          <a:p>
            <a:pPr marL="2873375" algn="l" rtl="0" eaLnBrk="0">
              <a:lnSpc>
                <a:spcPts val="2011"/>
              </a:lnSpc>
            </a:pPr>
            <a:r>
              <a:rPr sz="1400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</a:t>
            </a:r>
            <a:endParaRPr lang="Microsoft YaHei" altLang="Microsoft YaHei" sz="14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2887345" algn="l" rtl="0" eaLnBrk="0">
              <a:lnSpc>
                <a:spcPts val="1813"/>
              </a:lnSpc>
              <a:spcBef>
                <a:spcPts val="420"/>
              </a:spcBef>
            </a:pPr>
            <a:r>
              <a:rPr sz="14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level</a:t>
            </a:r>
            <a:r>
              <a:rPr sz="1400" kern="0" spc="10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</a:t>
            </a:r>
            <a:endParaRPr lang="Microsoft YaHei" altLang="Microsoft YaHei" sz="1400"/>
          </a:p>
          <a:p>
            <a:pPr marL="2874645" algn="l" rtl="0" eaLnBrk="0">
              <a:lnSpc>
                <a:spcPts val="2017"/>
              </a:lnSpc>
            </a:pPr>
            <a:r>
              <a:rPr sz="14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Microsoft YaHei" altLang="Microsoft YaHei" sz="1400"/>
          </a:p>
        </p:txBody>
      </p:sp>
      <p:graphicFrame>
        <p:nvGraphicFramePr>
          <p:cNvPr id="14" name="table 14"/>
          <p:cNvGraphicFramePr>
            <a:graphicFrameLocks noGrp="1"/>
          </p:cNvGraphicFramePr>
          <p:nvPr/>
        </p:nvGraphicFramePr>
        <p:xfrm>
          <a:off x="6597205" y="3526154"/>
          <a:ext cx="4506594" cy="908050"/>
        </p:xfrm>
        <a:graphic>
          <a:graphicData uri="http://schemas.openxmlformats.org/drawingml/2006/table">
            <a:tbl>
              <a:tblPr/>
              <a:tblGrid>
                <a:gridCol w="4506594"/>
              </a:tblGrid>
              <a:tr h="9080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98425" indent="635" algn="l" rtl="0" eaLnBrk="0">
                        <a:lnSpc>
                          <a:spcPct val="122000"/>
                        </a:lnSpc>
                        <a:spcBef>
                          <a:spcPts val="2"/>
                        </a:spcBef>
                      </a:pPr>
                      <a:r>
                        <a:rPr sz="1400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用于落实方针政策和管控要求</a:t>
                      </a:r>
                      <a:r>
                        <a:rPr sz="14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r>
                        <a:rPr sz="1400" kern="0" spc="-3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回答 what to do 问题，</a:t>
                      </a:r>
                      <a:r>
                        <a:rPr sz="1400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聚焦战略执行</a:t>
                      </a:r>
                      <a:r>
                        <a:rPr sz="1400" kern="0" spc="-20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，体现创造客户价值的主要业务流以及为   实现主业务流高效和低成本运作</a:t>
                      </a:r>
                      <a:r>
                        <a:rPr sz="1400" kern="0" spc="-2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，所需要的支撑业</a:t>
                      </a:r>
                      <a:r>
                        <a:rPr sz="1400" kern="0" spc="-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务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6" name="table 16"/>
          <p:cNvGraphicFramePr>
            <a:graphicFrameLocks noGrp="1"/>
          </p:cNvGraphicFramePr>
          <p:nvPr/>
        </p:nvGraphicFramePr>
        <p:xfrm>
          <a:off x="7437716" y="5521261"/>
          <a:ext cx="4207509" cy="908050"/>
        </p:xfrm>
        <a:graphic>
          <a:graphicData uri="http://schemas.openxmlformats.org/drawingml/2006/table">
            <a:tbl>
              <a:tblPr/>
              <a:tblGrid>
                <a:gridCol w="4207509"/>
              </a:tblGrid>
              <a:tr h="9080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97789" indent="1905" algn="l" rtl="0" eaLnBrk="0">
                        <a:lnSpc>
                          <a:spcPct val="122000"/>
                        </a:lnSpc>
                        <a:spcBef>
                          <a:spcPts val="2"/>
                        </a:spcBef>
                      </a:pPr>
                      <a:r>
                        <a:rPr sz="14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用于将流程要求落实到人（角色</a:t>
                      </a:r>
                      <a:r>
                        <a:rPr sz="1400" kern="0" spc="-10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）</a:t>
                      </a:r>
                      <a:r>
                        <a:rPr sz="1400" kern="0" spc="-20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10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r>
                        <a:rPr sz="14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使之可执行</a:t>
                      </a:r>
                      <a:r>
                        <a:rPr sz="1400" kern="0" spc="-2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    </a:t>
                      </a:r>
                      <a:r>
                        <a:rPr sz="1400" kern="0" spc="-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回答</a:t>
                      </a:r>
                      <a:r>
                        <a:rPr sz="1400" kern="0" spc="13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How to do 问题</a:t>
                      </a:r>
                      <a:r>
                        <a:rPr sz="1400" kern="0" spc="-2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，完成流程目标所需要的具  </a:t>
                      </a:r>
                      <a:r>
                        <a:rPr sz="1400" kern="0" spc="-3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14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体活动及任务</a:t>
                      </a:r>
                      <a:r>
                        <a:rPr sz="1400" kern="0" spc="-2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，体现业务的多样化</a:t>
                      </a:r>
                      <a:r>
                        <a:rPr sz="1400" kern="0" spc="-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和灵活性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8" name="table 18"/>
          <p:cNvGraphicFramePr>
            <a:graphicFrameLocks noGrp="1"/>
          </p:cNvGraphicFramePr>
          <p:nvPr/>
        </p:nvGraphicFramePr>
        <p:xfrm>
          <a:off x="6092101" y="1811146"/>
          <a:ext cx="4632959" cy="624840"/>
        </p:xfrm>
        <a:graphic>
          <a:graphicData uri="http://schemas.openxmlformats.org/drawingml/2006/table">
            <a:tbl>
              <a:tblPr/>
              <a:tblGrid>
                <a:gridCol w="4632959"/>
              </a:tblGrid>
              <a:tr h="6248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99060" algn="l" rtl="0" eaLnBrk="0">
                        <a:lnSpc>
                          <a:spcPct val="118000"/>
                        </a:lnSpc>
                        <a:spcBef>
                          <a:spcPts val="6"/>
                        </a:spcBef>
                      </a:pPr>
                      <a:r>
                        <a:rPr sz="1400" kern="0" spc="-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用于流程管理，</a:t>
                      </a:r>
                      <a:r>
                        <a:rPr sz="1400" kern="0" spc="-3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回答 why to do 问题</a:t>
                      </a:r>
                      <a:r>
                        <a:rPr sz="1400" kern="0" spc="-20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，支撑公司战略和  </a:t>
                      </a:r>
                      <a:r>
                        <a:rPr sz="1400" kern="0" spc="-3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14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业务目标实现</a:t>
                      </a:r>
                      <a:r>
                        <a:rPr sz="1400" kern="0" spc="-2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，体现公司业务模型并覆盖公司全部业务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0" name="textbox 20"/>
          <p:cNvSpPr/>
          <p:nvPr/>
        </p:nvSpPr>
        <p:spPr>
          <a:xfrm>
            <a:off x="421286" y="341930"/>
            <a:ext cx="6122034" cy="4121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95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700" b="1" kern="0" spc="10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华为业务流程的深度——细化</a:t>
            </a:r>
            <a:r>
              <a:rPr sz="2700" b="1" kern="0" spc="9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到可执行</a:t>
            </a:r>
            <a:endParaRPr lang="Microsoft YaHei" altLang="Microsoft YaHei" sz="2700"/>
          </a:p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715078" y="2839656"/>
            <a:ext cx="858951" cy="1097190"/>
          </a:xfrm>
          <a:prstGeom prst="rect">
            <a:avLst/>
          </a:prstGeom>
        </p:spPr>
      </p:pic>
      <p:sp>
        <p:nvSpPr>
          <p:cNvPr id="24" name="rect"/>
          <p:cNvSpPr/>
          <p:nvPr/>
        </p:nvSpPr>
        <p:spPr>
          <a:xfrm>
            <a:off x="6601967" y="3107435"/>
            <a:ext cx="1840991" cy="368808"/>
          </a:xfrm>
          <a:prstGeom prst="rect">
            <a:avLst/>
          </a:prstGeom>
          <a:solidFill>
            <a:srgbClr val="A5313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rect"/>
          <p:cNvSpPr/>
          <p:nvPr/>
        </p:nvSpPr>
        <p:spPr>
          <a:xfrm>
            <a:off x="7458456" y="5097779"/>
            <a:ext cx="1709928" cy="368808"/>
          </a:xfrm>
          <a:prstGeom prst="rect">
            <a:avLst/>
          </a:prstGeom>
          <a:solidFill>
            <a:srgbClr val="A5313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781331" y="4998910"/>
            <a:ext cx="676554" cy="876566"/>
          </a:xfrm>
          <a:prstGeom prst="rect">
            <a:avLst/>
          </a:prstGeom>
        </p:spPr>
      </p:pic>
      <p:sp>
        <p:nvSpPr>
          <p:cNvPr id="30" name="textbox 30"/>
          <p:cNvSpPr/>
          <p:nvPr/>
        </p:nvSpPr>
        <p:spPr>
          <a:xfrm>
            <a:off x="5299836" y="3185438"/>
            <a:ext cx="3155950" cy="255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77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  <a:tabLst>
                <a:tab pos="1301750"/>
              </a:tabLst>
            </a:pPr>
            <a:r>
              <a:rPr sz="1700" kern="0" spc="0">
                <a:solidFill>
                  <a:srgbClr val="D9D9D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700" b="1" kern="0" spc="230">
                <a:solidFill>
                  <a:srgbClr val="D9D9D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700" b="1" kern="0" spc="50">
                <a:solidFill>
                  <a:srgbClr val="D9D9D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</a:t>
            </a:r>
            <a:r>
              <a:rPr sz="1700" b="1" kern="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HAT TO</a:t>
            </a:r>
            <a:r>
              <a:rPr sz="1700" b="1" kern="0" spc="1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700" b="1" kern="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DO</a:t>
            </a:r>
            <a:r>
              <a:rPr sz="1700" b="1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endParaRPr lang="Microsoft YaHei" altLang="Microsoft YaHei" sz="1700"/>
          </a:p>
        </p:txBody>
      </p:sp>
      <p:sp>
        <p:nvSpPr>
          <p:cNvPr id="32" name="textbox 32"/>
          <p:cNvSpPr/>
          <p:nvPr/>
        </p:nvSpPr>
        <p:spPr>
          <a:xfrm>
            <a:off x="6186487" y="5176418"/>
            <a:ext cx="2994660" cy="255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76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  <a:tabLst>
                <a:tab pos="1271905"/>
              </a:tabLst>
            </a:pPr>
            <a:r>
              <a:rPr sz="1700" kern="0" spc="0">
                <a:solidFill>
                  <a:srgbClr val="D9D9D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700" b="1" kern="0" spc="390">
                <a:solidFill>
                  <a:srgbClr val="D9D9D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700" b="1" kern="0" spc="30">
                <a:solidFill>
                  <a:srgbClr val="D9D9D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</a:t>
            </a:r>
            <a:r>
              <a:rPr sz="1700" b="1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OW TO</a:t>
            </a:r>
            <a:r>
              <a:rPr sz="1700" b="1" kern="0" spc="1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700" b="1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DO</a:t>
            </a:r>
            <a:r>
              <a:rPr sz="1700" b="1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endParaRPr lang="Microsoft YaHei" altLang="Microsoft YaHei" sz="17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918723" y="4127624"/>
            <a:ext cx="1129151" cy="851403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3123452" y="1021176"/>
            <a:ext cx="5114284" cy="801119"/>
            <a:chExt cx="5114284" cy="801119"/>
          </a:xfrm>
        </p:grpSpPr>
        <p:pic>
          <p:nvPicPr>
            <p:cNvPr id="36" name="picture 3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5114284" cy="801119"/>
            </a:xfrm>
            <a:prstGeom prst="rect">
              <a:avLst/>
            </a:prstGeom>
          </p:spPr>
        </p:pic>
        <p:sp>
          <p:nvSpPr>
            <p:cNvPr id="38" name="textbox 38"/>
            <p:cNvSpPr/>
            <p:nvPr/>
          </p:nvSpPr>
          <p:spPr>
            <a:xfrm>
              <a:off x="-12700" y="-12700"/>
              <a:ext cx="5139690" cy="8489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8000"/>
                </a:lnSpc>
              </a:pPr>
              <a:endParaRPr lang="Arial" altLang="Arial" sz="1000"/>
            </a:p>
            <a:p>
              <a:pPr marL="1890395" algn="l" rtl="0" eaLnBrk="0">
                <a:lnSpc>
                  <a:spcPct val="96000"/>
                </a:lnSpc>
                <a:spcBef>
                  <a:spcPts val="4"/>
                </a:spcBef>
              </a:pPr>
              <a:r>
                <a:rPr sz="1700" b="1" kern="0" spc="9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华为流程框架</a:t>
              </a:r>
              <a:endParaRPr lang="Microsoft YaHei" altLang="Microsoft YaHei" sz="1700"/>
            </a:p>
          </p:txBody>
        </p:sp>
      </p:grpSp>
      <p:sp>
        <p:nvSpPr>
          <p:cNvPr id="40" name="rect"/>
          <p:cNvSpPr/>
          <p:nvPr/>
        </p:nvSpPr>
        <p:spPr>
          <a:xfrm>
            <a:off x="2670047" y="1601457"/>
            <a:ext cx="5946648" cy="408698"/>
          </a:xfrm>
          <a:prstGeom prst="rect">
            <a:avLst/>
          </a:prstGeom>
          <a:solidFill>
            <a:srgbClr val="FF8D4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78992" y="5239441"/>
            <a:ext cx="7061583" cy="598896"/>
          </a:xfrm>
          <a:prstGeom prst="rect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25305" y="5217875"/>
            <a:ext cx="4259586" cy="460961"/>
          </a:xfrm>
          <a:prstGeom prst="rect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863340" y="3132721"/>
            <a:ext cx="930274" cy="828153"/>
          </a:xfrm>
          <a:prstGeom prst="rect">
            <a:avLst/>
          </a:prstGeom>
        </p:spPr>
      </p:pic>
      <p:pic>
        <p:nvPicPr>
          <p:cNvPr id="48" name="picture 4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7286117" y="3132721"/>
            <a:ext cx="1258151" cy="828153"/>
          </a:xfrm>
          <a:prstGeom prst="rect">
            <a:avLst/>
          </a:prstGeom>
        </p:spPr>
      </p:pic>
      <p:pic>
        <p:nvPicPr>
          <p:cNvPr id="50" name="picture 5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5971032" y="3132721"/>
            <a:ext cx="1190905" cy="828153"/>
          </a:xfrm>
          <a:prstGeom prst="rect">
            <a:avLst/>
          </a:prstGeom>
        </p:spPr>
      </p:pic>
      <p:pic>
        <p:nvPicPr>
          <p:cNvPr id="52" name="picture 5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4917795" y="3132721"/>
            <a:ext cx="929792" cy="828153"/>
          </a:xfrm>
          <a:prstGeom prst="rect">
            <a:avLst/>
          </a:prstGeom>
        </p:spPr>
      </p:pic>
      <p:graphicFrame>
        <p:nvGraphicFramePr>
          <p:cNvPr id="54" name="table 54"/>
          <p:cNvGraphicFramePr>
            <a:graphicFrameLocks noGrp="1"/>
          </p:cNvGraphicFramePr>
          <p:nvPr/>
        </p:nvGraphicFramePr>
        <p:xfrm>
          <a:off x="288201" y="1537766"/>
          <a:ext cx="11568430" cy="4356734"/>
        </p:xfrm>
        <a:graphic>
          <a:graphicData uri="http://schemas.openxmlformats.org/drawingml/2006/table">
            <a:tbl>
              <a:tblPr/>
              <a:tblGrid>
                <a:gridCol w="1793875"/>
                <a:gridCol w="792479"/>
                <a:gridCol w="897889"/>
                <a:gridCol w="394969"/>
                <a:gridCol w="688340"/>
                <a:gridCol w="1053464"/>
                <a:gridCol w="1331595"/>
                <a:gridCol w="2651125"/>
                <a:gridCol w="1964689"/>
              </a:tblGrid>
              <a:tr h="522604">
                <a:tc gridSpan="7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4359275" algn="l" rtl="0" eaLnBrk="0">
                        <a:lnSpc>
                          <a:spcPts val="2374"/>
                        </a:lnSpc>
                        <a:spcBef>
                          <a:spcPts val="1"/>
                        </a:spcBef>
                      </a:pPr>
                      <a:r>
                        <a:rPr sz="1700" b="1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线索到回款（</a:t>
                      </a:r>
                      <a:r>
                        <a:rPr sz="17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LTC</a:t>
                      </a:r>
                      <a:r>
                        <a:rPr sz="1700" b="1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）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527"/>
                        </a:lnSpc>
                      </a:pPr>
                      <a:endParaRPr lang="Arial" altLang="Arial" sz="100"/>
                    </a:p>
                    <a:p>
                      <a:pPr marL="2828289" algn="l" rtl="0" eaLnBrk="0">
                        <a:lnSpc>
                          <a:spcPct val="96000"/>
                        </a:lnSpc>
                      </a:pPr>
                      <a:r>
                        <a:rPr sz="17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L1：</a:t>
                      </a:r>
                      <a:r>
                        <a:rPr sz="1700" kern="0" spc="-3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7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流程大类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88694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406"/>
                        </a:lnSpc>
                      </a:pPr>
                      <a:endParaRPr lang="Arial" altLang="Arial" sz="100"/>
                    </a:p>
                    <a:p>
                      <a:pPr marL="177164" algn="l" rtl="0" eaLnBrk="0">
                        <a:lnSpc>
                          <a:spcPct val="96000"/>
                        </a:lnSpc>
                      </a:pPr>
                      <a:r>
                        <a:rPr sz="1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L2：</a:t>
                      </a:r>
                      <a:r>
                        <a:rPr sz="1700" kern="0" spc="-3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流程组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77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2000"/>
                        </a:lnSpc>
                      </a:pPr>
                      <a:endParaRPr lang="Arial" altLang="Arial" sz="1000"/>
                    </a:p>
                    <a:p>
                      <a:pPr marL="328929" indent="-114300" algn="l" rtl="0" eaLnBrk="0">
                        <a:lnSpc>
                          <a:spcPct val="100000"/>
                        </a:lnSpc>
                      </a:pPr>
                      <a:r>
                        <a:rPr sz="1700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验证机   </a:t>
                      </a:r>
                      <a:r>
                        <a:rPr sz="1700" kern="0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会点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0000"/>
                        </a:lnSpc>
                      </a:pPr>
                      <a:endParaRPr lang="Arial" altLang="Arial" sz="1000"/>
                    </a:p>
                    <a:p>
                      <a:pPr marL="300354" algn="l" rtl="0" eaLnBrk="0">
                        <a:lnSpc>
                          <a:spcPct val="86000"/>
                        </a:lnSpc>
                        <a:spcBef>
                          <a:spcPts val="3"/>
                        </a:spcBef>
                      </a:pPr>
                      <a:r>
                        <a:rPr sz="1700" kern="0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标前</a:t>
                      </a:r>
                      <a:endParaRPr lang="Microsoft YaHei" altLang="Microsoft YaHei" sz="1700"/>
                    </a:p>
                    <a:p>
                      <a:pPr marL="314325" algn="l" rtl="0" eaLnBrk="0">
                        <a:lnSpc>
                          <a:spcPts val="2156"/>
                        </a:lnSpc>
                      </a:pPr>
                      <a:r>
                        <a:rPr sz="1700" kern="0" spc="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引导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8000"/>
                        </a:lnSpc>
                      </a:pPr>
                      <a:endParaRPr lang="Arial" altLang="Arial" sz="1000"/>
                    </a:p>
                    <a:p>
                      <a:pPr marL="318770" indent="-114935" algn="l" rtl="0" eaLnBrk="0">
                        <a:lnSpc>
                          <a:spcPct val="101000"/>
                        </a:lnSpc>
                        <a:spcBef>
                          <a:spcPts val="6"/>
                        </a:spcBef>
                      </a:pPr>
                      <a:r>
                        <a:rPr sz="1700" kern="0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制定并提</a:t>
                      </a:r>
                      <a:r>
                        <a:rPr sz="17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1700" kern="0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交标书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0000"/>
                        </a:lnSpc>
                      </a:pPr>
                      <a:endParaRPr lang="Arial" altLang="Arial" sz="1000"/>
                    </a:p>
                    <a:p>
                      <a:pPr marL="219709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700" kern="0" spc="9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谈判和生</a:t>
                      </a:r>
                      <a:endParaRPr lang="Microsoft YaHei" altLang="Microsoft YaHei" sz="1700"/>
                    </a:p>
                    <a:p>
                      <a:pPr marL="332104" algn="l" rtl="0" eaLnBrk="0">
                        <a:lnSpc>
                          <a:spcPct val="95000"/>
                        </a:lnSpc>
                        <a:spcBef>
                          <a:spcPts val="222"/>
                        </a:spcBef>
                      </a:pPr>
                      <a:r>
                        <a:rPr sz="1700" kern="0" spc="9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成合同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1000"/>
                    </a:p>
                    <a:p>
                      <a:pPr marL="177164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1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L3：</a:t>
                      </a:r>
                      <a:r>
                        <a:rPr sz="1700" kern="0" spc="-3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流程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22985"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698"/>
                        </a:lnSpc>
                      </a:pPr>
                      <a:endParaRPr lang="Arial" altLang="Arial" sz="100"/>
                    </a:p>
                    <a:p>
                      <a:pPr marL="2964814" indent="-114300" algn="l" rtl="0" eaLnBrk="0">
                        <a:lnSpc>
                          <a:spcPct val="101000"/>
                        </a:lnSpc>
                      </a:pPr>
                      <a:r>
                        <a:rPr sz="17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分析机</a:t>
                      </a:r>
                      <a:r>
                        <a:rPr sz="1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</a:t>
                      </a:r>
                      <a:r>
                        <a:rPr sz="17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会点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254"/>
                        </a:lnSpc>
                      </a:pPr>
                      <a:endParaRPr lang="Arial" altLang="Arial" sz="100"/>
                    </a:p>
                    <a:p>
                      <a:pPr marL="177164" algn="l" rtl="0" eaLnBrk="0">
                        <a:lnSpc>
                          <a:spcPct val="96000"/>
                        </a:lnSpc>
                      </a:pPr>
                      <a:r>
                        <a:rPr sz="1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L4：</a:t>
                      </a:r>
                      <a:r>
                        <a:rPr sz="1700" kern="0" spc="-3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子流程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4705">
                <a:tc grid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6000"/>
                        </a:lnSpc>
                      </a:pPr>
                      <a:endParaRPr lang="Arial" altLang="Arial" sz="1000"/>
                    </a:p>
                    <a:p>
                      <a:pPr marL="1200150" algn="l" rtl="0" eaLnBrk="0">
                        <a:lnSpc>
                          <a:spcPct val="90000"/>
                        </a:lnSpc>
                        <a:spcBef>
                          <a:spcPts val="3"/>
                        </a:spcBef>
                      </a:pP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活动1</a:t>
                      </a:r>
                      <a:r>
                        <a:rPr sz="1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</a:t>
                      </a: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活动2</a:t>
                      </a:r>
                      <a:r>
                        <a:rPr sz="15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</a:t>
                      </a:r>
                      <a:r>
                        <a:rPr sz="1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活动3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0"/>
                    </a:p>
                    <a:p>
                      <a:pPr marL="177164" algn="l" rtl="0" eaLnBrk="0">
                        <a:lnSpc>
                          <a:spcPct val="96000"/>
                        </a:lnSpc>
                        <a:spcBef>
                          <a:spcPts val="6"/>
                        </a:spcBef>
                      </a:pPr>
                      <a:r>
                        <a:rPr sz="17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L5：</a:t>
                      </a:r>
                      <a:r>
                        <a:rPr sz="1700" kern="0" spc="-3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7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流程活动</a:t>
                      </a:r>
                      <a:endParaRPr lang="Microsoft YaHei" altLang="Microsoft YaHei" sz="1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925" cap="flat" cmpd="sng" algn="ctr">
                      <a:solidFill>
                        <a:srgbClr val="0F14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6" name="picture 5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850833" y="6097449"/>
            <a:ext cx="5545787" cy="621116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436844" y="341790"/>
            <a:ext cx="6122034" cy="4121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9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700" b="1" kern="0" spc="10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华为业务流程的深度——细化</a:t>
            </a:r>
            <a:r>
              <a:rPr sz="2700" b="1" kern="0" spc="9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到可执行</a:t>
            </a:r>
            <a:endParaRPr lang="Microsoft YaHei" altLang="Microsoft YaHei" sz="2700"/>
          </a:p>
        </p:txBody>
      </p:sp>
      <p:sp>
        <p:nvSpPr>
          <p:cNvPr id="60" name="textbox 60"/>
          <p:cNvSpPr/>
          <p:nvPr/>
        </p:nvSpPr>
        <p:spPr>
          <a:xfrm>
            <a:off x="974188" y="2111409"/>
            <a:ext cx="2284095" cy="851535"/>
          </a:xfrm>
          <a:prstGeom prst="rect">
            <a:avLst/>
          </a:prstGeom>
          <a:solidFill>
            <a:srgbClr val="FFC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6682"/>
              </a:lnSpc>
            </a:pPr>
            <a:endParaRPr lang="Arial" altLang="Arial" sz="100"/>
          </a:p>
          <a:p>
            <a:pPr marL="684530" algn="l" rtl="0" eaLnBrk="0">
              <a:lnSpc>
                <a:spcPct val="86000"/>
              </a:lnSpc>
            </a:pPr>
            <a:r>
              <a:rPr sz="17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管理线索</a:t>
            </a:r>
            <a:endParaRPr lang="Microsoft YaHei" altLang="Microsoft YaHei" sz="1700"/>
          </a:p>
          <a:p>
            <a:pPr marL="925194" algn="l" rtl="0" eaLnBrk="0">
              <a:lnSpc>
                <a:spcPts val="2337"/>
              </a:lnSpc>
            </a:pP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MTL</a:t>
            </a:r>
            <a:endParaRPr lang="Microsoft YaHei" altLang="Microsoft YaHei" sz="1700"/>
          </a:p>
        </p:txBody>
      </p:sp>
      <p:sp>
        <p:nvSpPr>
          <p:cNvPr id="62" name="textbox 62"/>
          <p:cNvSpPr/>
          <p:nvPr/>
        </p:nvSpPr>
        <p:spPr>
          <a:xfrm>
            <a:off x="4286953" y="2111409"/>
            <a:ext cx="2155189" cy="851535"/>
          </a:xfrm>
          <a:prstGeom prst="rect">
            <a:avLst/>
          </a:prstGeom>
          <a:solidFill>
            <a:srgbClr val="FFC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7684"/>
              </a:lnSpc>
            </a:pPr>
            <a:endParaRPr lang="Arial" altLang="Arial" sz="100"/>
          </a:p>
          <a:p>
            <a:pPr marL="506094" algn="l" rtl="0" eaLnBrk="0">
              <a:lnSpc>
                <a:spcPct val="87000"/>
              </a:lnSpc>
            </a:pPr>
            <a:r>
              <a:rPr sz="17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管理机会点</a:t>
            </a:r>
            <a:endParaRPr lang="Microsoft YaHei" altLang="Microsoft YaHei" sz="1700"/>
          </a:p>
          <a:p>
            <a:pPr marL="891539" algn="l" rtl="0" eaLnBrk="0">
              <a:lnSpc>
                <a:spcPts val="2315"/>
              </a:lnSpc>
            </a:pPr>
            <a:r>
              <a:rPr sz="17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</a:t>
            </a:r>
            <a:endParaRPr lang="Microsoft YaHei" altLang="Microsoft YaHei" sz="1700"/>
          </a:p>
        </p:txBody>
      </p:sp>
      <p:sp>
        <p:nvSpPr>
          <p:cNvPr id="64" name="textbox 64"/>
          <p:cNvSpPr/>
          <p:nvPr/>
        </p:nvSpPr>
        <p:spPr>
          <a:xfrm>
            <a:off x="7599247" y="2111409"/>
            <a:ext cx="2115820" cy="851535"/>
          </a:xfrm>
          <a:prstGeom prst="rect">
            <a:avLst/>
          </a:prstGeom>
          <a:solidFill>
            <a:srgbClr val="FFC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6849"/>
              </a:lnSpc>
            </a:pPr>
            <a:endParaRPr lang="Arial" altLang="Arial" sz="100"/>
          </a:p>
          <a:p>
            <a:pPr marL="825500" indent="-453390" algn="l" rtl="0" eaLnBrk="0">
              <a:lnSpc>
                <a:spcPct val="100000"/>
              </a:lnSpc>
            </a:pPr>
            <a:r>
              <a:rPr sz="17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管理合同执行      </a:t>
            </a: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MCE</a:t>
            </a:r>
            <a:endParaRPr lang="Microsoft YaHei" altLang="Microsoft YaHei" sz="17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2421340" y="6082072"/>
            <a:ext cx="2664466" cy="460961"/>
            <a:chExt cx="2664466" cy="460961"/>
          </a:xfrm>
        </p:grpSpPr>
        <p:pic>
          <p:nvPicPr>
            <p:cNvPr id="66" name="picture 66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600000">
              <a:off x="0" y="0"/>
              <a:ext cx="2664466" cy="460961"/>
            </a:xfrm>
            <a:prstGeom prst="rect">
              <a:avLst/>
            </a:prstGeom>
          </p:spPr>
        </p:pic>
        <p:sp>
          <p:nvSpPr>
            <p:cNvPr id="68" name="textbox 68"/>
            <p:cNvSpPr/>
            <p:nvPr/>
          </p:nvSpPr>
          <p:spPr>
            <a:xfrm>
              <a:off x="-12700" y="-12700"/>
              <a:ext cx="2690495" cy="5054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900"/>
            </a:p>
            <a:p>
              <a:pPr algn="l" rtl="0" eaLnBrk="0">
                <a:lnSpc>
                  <a:spcPct val="7156"/>
                </a:lnSpc>
              </a:pPr>
              <a:endParaRPr lang="Arial" altLang="Arial" sz="100"/>
            </a:p>
            <a:p>
              <a:pPr marL="377190" algn="l" rtl="0" eaLnBrk="0">
                <a:lnSpc>
                  <a:spcPct val="91000"/>
                </a:lnSpc>
              </a:pPr>
              <a:r>
                <a:rPr sz="1500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任务1</a:t>
              </a:r>
              <a:r>
                <a:rPr sz="1500" kern="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   </a:t>
              </a:r>
              <a:r>
                <a:rPr sz="1500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任务2</a:t>
              </a:r>
              <a:endParaRPr lang="Microsoft YaHei" altLang="Microsoft YaHei" sz="1500"/>
            </a:p>
          </p:txBody>
        </p:sp>
        <p:sp>
          <p:nvSpPr>
            <p:cNvPr id="70" name="path"/>
            <p:cNvSpPr/>
            <p:nvPr/>
          </p:nvSpPr>
          <p:spPr>
            <a:xfrm>
              <a:off x="1126276" y="145322"/>
              <a:ext cx="384810" cy="164465"/>
            </a:xfrm>
            <a:custGeom>
              <a:rect l="0" t="0" r="0" b="0"/>
              <a:pathLst>
                <a:path w="606" h="259">
                  <a:moveTo>
                    <a:pt x="419" y="0"/>
                  </a:moveTo>
                  <a:lnTo>
                    <a:pt x="606" y="129"/>
                  </a:lnTo>
                  <a:lnTo>
                    <a:pt x="419" y="259"/>
                  </a:lnTo>
                  <a:lnTo>
                    <a:pt x="419" y="210"/>
                  </a:lnTo>
                  <a:lnTo>
                    <a:pt x="0" y="210"/>
                  </a:lnTo>
                  <a:lnTo>
                    <a:pt x="116" y="129"/>
                  </a:lnTo>
                  <a:lnTo>
                    <a:pt x="0" y="48"/>
                  </a:lnTo>
                  <a:lnTo>
                    <a:pt x="419" y="48"/>
                  </a:lnTo>
                  <a:lnTo>
                    <a:pt x="419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2" name="textbox 72"/>
          <p:cNvSpPr/>
          <p:nvPr/>
        </p:nvSpPr>
        <p:spPr>
          <a:xfrm>
            <a:off x="4286699" y="4127624"/>
            <a:ext cx="1404619" cy="851535"/>
          </a:xfrm>
          <a:prstGeom prst="rect">
            <a:avLst/>
          </a:prstGeom>
          <a:solidFill>
            <a:srgbClr val="FFC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295275" indent="-150495" algn="l" rtl="0" eaLnBrk="0">
              <a:lnSpc>
                <a:spcPct val="101000"/>
              </a:lnSpc>
              <a:spcBef>
                <a:spcPts val="2"/>
              </a:spcBef>
            </a:pPr>
            <a:r>
              <a:rPr sz="17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申请并执行</a:t>
            </a:r>
            <a:r>
              <a:rPr sz="17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ATI</a:t>
            </a:r>
            <a:r>
              <a:rPr sz="17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</a:t>
            </a:r>
            <a:endParaRPr lang="Microsoft YaHei" altLang="Microsoft YaHei" sz="1700"/>
          </a:p>
        </p:txBody>
      </p:sp>
      <p:sp>
        <p:nvSpPr>
          <p:cNvPr id="74" name="textbox 74"/>
          <p:cNvSpPr/>
          <p:nvPr/>
        </p:nvSpPr>
        <p:spPr>
          <a:xfrm>
            <a:off x="10056597" y="6362140"/>
            <a:ext cx="940435" cy="274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3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7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L6：</a:t>
            </a:r>
            <a:r>
              <a:rPr sz="1700" kern="0" spc="-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7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Microsoft YaHei" altLang="Microsoft YaHei" sz="1700"/>
          </a:p>
        </p:txBody>
      </p:sp>
      <p:pic>
        <p:nvPicPr>
          <p:cNvPr id="76" name="picture 7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1559051" y="3420173"/>
            <a:ext cx="253555" cy="253098"/>
          </a:xfrm>
          <a:prstGeom prst="rect">
            <a:avLst/>
          </a:prstGeom>
        </p:spPr>
      </p:pic>
      <p:pic>
        <p:nvPicPr>
          <p:cNvPr id="78" name="picture 7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2351341" y="3420173"/>
            <a:ext cx="253111" cy="253098"/>
          </a:xfrm>
          <a:prstGeom prst="rect">
            <a:avLst/>
          </a:prstGeom>
        </p:spPr>
      </p:pic>
      <p:pic>
        <p:nvPicPr>
          <p:cNvPr id="80" name="picture 80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3143821" y="3420173"/>
            <a:ext cx="253111" cy="25309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2" name="table 82"/>
          <p:cNvGraphicFramePr>
            <a:graphicFrameLocks noGrp="1"/>
          </p:cNvGraphicFramePr>
          <p:nvPr/>
        </p:nvGraphicFramePr>
        <p:xfrm>
          <a:off x="4905806" y="1302791"/>
          <a:ext cx="5920105" cy="5227320"/>
        </p:xfrm>
        <a:graphic>
          <a:graphicData uri="http://schemas.openxmlformats.org/drawingml/2006/table">
            <a:tbl>
              <a:tblPr/>
              <a:tblGrid>
                <a:gridCol w="5920105"/>
              </a:tblGrid>
              <a:tr h="52209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marL="168910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1500" b="1" kern="0" spc="0">
                          <a:solidFill>
                            <a:srgbClr val="C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好的流程框架的关键要素</a:t>
                      </a:r>
                      <a:endParaRPr lang="Microsoft YaHei" altLang="Microsoft YaHei" sz="15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marL="182245" algn="l" rtl="0" eaLnBrk="0">
                        <a:lnSpc>
                          <a:spcPct val="71000"/>
                        </a:lnSpc>
                        <a:spcBef>
                          <a:spcPts val="545"/>
                        </a:spcBef>
                      </a:pPr>
                      <a:r>
                        <a:rPr sz="1800" kern="0" spc="0">
                          <a:solidFill>
                            <a:srgbClr val="00AEE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r>
                        <a:rPr sz="1800" kern="0" spc="460">
                          <a:solidFill>
                            <a:srgbClr val="00AEE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5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业务覆盖全面：</a:t>
                      </a:r>
                      <a:endParaRPr lang="Microsoft YaHei" altLang="Microsoft YaHei" sz="1500"/>
                    </a:p>
                    <a:p>
                      <a:pPr marL="365125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1800" kern="0" spc="10">
                          <a:solidFill>
                            <a:srgbClr val="00AEE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–  </a:t>
                      </a:r>
                      <a:r>
                        <a:rPr sz="1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覆盖企业运营的不同层次（如总部、分子公司）</a:t>
                      </a:r>
                      <a:endParaRPr lang="Microsoft YaHei" altLang="Microsoft YaHei" sz="1500"/>
                    </a:p>
                    <a:p>
                      <a:pPr marL="36512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800" kern="0" spc="10">
                          <a:solidFill>
                            <a:srgbClr val="00AEE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–  </a:t>
                      </a:r>
                      <a:r>
                        <a:rPr sz="1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覆盖业务运营的不同领域（如业务价值链、管理管控职能）</a:t>
                      </a:r>
                      <a:endParaRPr lang="Microsoft YaHei" altLang="Microsoft YaHei" sz="15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marL="363854" indent="-181610" algn="l" rtl="0" eaLnBrk="0">
                        <a:lnSpc>
                          <a:spcPct val="88000"/>
                        </a:lnSpc>
                        <a:spcBef>
                          <a:spcPts val="546"/>
                        </a:spcBef>
                      </a:pPr>
                      <a:r>
                        <a:rPr sz="1800" kern="0" spc="0">
                          <a:solidFill>
                            <a:srgbClr val="00AEE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r>
                        <a:rPr sz="1800" kern="0" spc="410">
                          <a:solidFill>
                            <a:srgbClr val="00AEE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5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体系结构严谨：</a:t>
                      </a: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如流程模块之间有必要的层级与逻辑关系</a:t>
                      </a:r>
                      <a:r>
                        <a:rPr sz="1500" kern="0" spc="-2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，流       </a:t>
                      </a:r>
                      <a:r>
                        <a:rPr sz="1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程模块之间而全覆盖没</a:t>
                      </a: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有交集</a:t>
                      </a:r>
                      <a:endParaRPr lang="Microsoft YaHei" altLang="Microsoft YaHei" sz="15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182245" algn="l" rtl="0" eaLnBrk="0">
                        <a:lnSpc>
                          <a:spcPct val="79000"/>
                        </a:lnSpc>
                        <a:spcBef>
                          <a:spcPts val="546"/>
                        </a:spcBef>
                      </a:pPr>
                      <a:r>
                        <a:rPr sz="1800" kern="0" spc="0">
                          <a:solidFill>
                            <a:srgbClr val="00AEE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r>
                        <a:rPr sz="1800" kern="0" spc="460">
                          <a:solidFill>
                            <a:srgbClr val="00AEE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5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反映业务逻辑</a:t>
                      </a: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</a:t>
                      </a:r>
                      <a:endParaRPr lang="Microsoft YaHei" altLang="Microsoft YaHei" sz="1500"/>
                    </a:p>
                    <a:p>
                      <a:pPr marL="365125" algn="l" rtl="0" eaLnBrk="0">
                        <a:lnSpc>
                          <a:spcPct val="80000"/>
                        </a:lnSpc>
                        <a:spcBef>
                          <a:spcPts val="82"/>
                        </a:spcBef>
                      </a:pPr>
                      <a:r>
                        <a:rPr sz="1800" kern="0" spc="10">
                          <a:solidFill>
                            <a:srgbClr val="00AEE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–  </a:t>
                      </a:r>
                      <a:r>
                        <a:rPr sz="1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价值链的业务总体顺序与关系</a:t>
                      </a:r>
                      <a:endParaRPr lang="Microsoft YaHei" altLang="Microsoft YaHei" sz="1500"/>
                    </a:p>
                    <a:p>
                      <a:pPr marL="365125" algn="l" rtl="0" eaLnBrk="0">
                        <a:lnSpc>
                          <a:spcPct val="79000"/>
                        </a:lnSpc>
                        <a:spcBef>
                          <a:spcPts val="104"/>
                        </a:spcBef>
                      </a:pPr>
                      <a:r>
                        <a:rPr sz="1800" kern="0" spc="10">
                          <a:solidFill>
                            <a:srgbClr val="00AEE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–  </a:t>
                      </a:r>
                      <a:r>
                        <a:rPr sz="1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运营领域内的生命周期</a:t>
                      </a:r>
                      <a:endParaRPr lang="Microsoft YaHei" altLang="Microsoft YaHei" sz="1500"/>
                    </a:p>
                    <a:p>
                      <a:pPr marL="365125" algn="l" rtl="0" eaLnBrk="0">
                        <a:lnSpc>
                          <a:spcPct val="80000"/>
                        </a:lnSpc>
                        <a:spcBef>
                          <a:spcPts val="82"/>
                        </a:spcBef>
                      </a:pPr>
                      <a:r>
                        <a:rPr sz="1800" kern="0" spc="10">
                          <a:solidFill>
                            <a:srgbClr val="00AEE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–  </a:t>
                      </a:r>
                      <a:r>
                        <a:rPr sz="1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业务开展的逻辑方法</a:t>
                      </a:r>
                      <a:endParaRPr lang="Microsoft YaHei" altLang="Microsoft YaHei" sz="15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365759" indent="-183514" algn="l" rtl="0" eaLnBrk="0">
                        <a:lnSpc>
                          <a:spcPct val="92000"/>
                        </a:lnSpc>
                        <a:spcBef>
                          <a:spcPts val="4"/>
                        </a:spcBef>
                      </a:pPr>
                      <a:r>
                        <a:rPr sz="1800" kern="0" spc="0">
                          <a:solidFill>
                            <a:srgbClr val="00AEE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r>
                        <a:rPr sz="1800" kern="0" spc="410">
                          <a:solidFill>
                            <a:srgbClr val="00AEE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5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体现业务差异</a:t>
                      </a: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：对于业务价值链流程</a:t>
                      </a:r>
                      <a:r>
                        <a:rPr sz="1500" kern="0" spc="-2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，各种业务场景模式下需       </a:t>
                      </a:r>
                      <a:r>
                        <a:rPr sz="1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要不同的业务能力/</a:t>
                      </a: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流程模块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6" name="group 6"/>
          <p:cNvGrpSpPr/>
          <p:nvPr/>
        </p:nvGrpSpPr>
        <p:grpSpPr>
          <a:xfrm rot="21600000">
            <a:off x="1338707" y="1302791"/>
            <a:ext cx="3459289" cy="5227320"/>
            <a:chExt cx="3459289" cy="5227320"/>
          </a:xfrm>
        </p:grpSpPr>
        <p:pic>
          <p:nvPicPr>
            <p:cNvPr id="84" name="picture 8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459289" cy="5227320"/>
            </a:xfrm>
            <a:prstGeom prst="rect">
              <a:avLst/>
            </a:prstGeom>
          </p:spPr>
        </p:pic>
        <p:sp>
          <p:nvSpPr>
            <p:cNvPr id="86" name="textbox 86"/>
            <p:cNvSpPr/>
            <p:nvPr/>
          </p:nvSpPr>
          <p:spPr>
            <a:xfrm>
              <a:off x="170807" y="171169"/>
              <a:ext cx="2752725" cy="39122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83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1500" b="1" kern="0" spc="0">
                  <a:solidFill>
                    <a:srgbClr val="C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流程框架的意义</a:t>
              </a:r>
              <a:endParaRPr lang="Microsoft YaHei" altLang="Microsoft YaHei" sz="1500"/>
            </a:p>
            <a:p>
              <a:pPr algn="l" rtl="0" eaLnBrk="0">
                <a:lnSpc>
                  <a:spcPct val="119000"/>
                </a:lnSpc>
              </a:pPr>
              <a:endParaRPr lang="Arial" altLang="Arial" sz="1000"/>
            </a:p>
            <a:p>
              <a:pPr marL="208279" indent="-181610" algn="l" rtl="0" eaLnBrk="0">
                <a:lnSpc>
                  <a:spcPct val="96000"/>
                </a:lnSpc>
                <a:spcBef>
                  <a:spcPts val="545"/>
                </a:spcBef>
              </a:pPr>
              <a:r>
                <a:rPr sz="1800" kern="0" spc="-10">
                  <a:solidFill>
                    <a:srgbClr val="00AEE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.</a:t>
              </a:r>
              <a:r>
                <a:rPr sz="1800" kern="0" spc="450">
                  <a:solidFill>
                    <a:srgbClr val="00AEE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 </a:t>
              </a:r>
              <a:r>
                <a:rPr sz="1500" b="1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对业务：</a:t>
              </a:r>
              <a:r>
                <a:rPr sz="1500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</a:t>
              </a:r>
              <a:r>
                <a:rPr sz="1500" b="1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结构化蓝图</a:t>
              </a:r>
              <a:r>
                <a:rPr sz="1500" b="1" kern="0" spc="-2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，指</a:t>
              </a:r>
              <a:r>
                <a:rPr sz="15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1500" kern="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导流程体系梳理诊断、</a:t>
              </a:r>
              <a:r>
                <a:rPr sz="15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聚焦流  </a:t>
              </a:r>
              <a:r>
                <a:rPr sz="1500" kern="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程优化重点、并帮助定</a:t>
              </a:r>
              <a:r>
                <a:rPr sz="15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义运营  </a:t>
              </a:r>
              <a:r>
                <a:rPr sz="1500" kern="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标准化/集约化的分布</a:t>
              </a:r>
              <a:r>
                <a:rPr sz="15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与程度</a:t>
              </a:r>
              <a:endParaRPr lang="Microsoft YaHei" altLang="Microsoft YaHei" sz="15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209550" indent="-182879" algn="l" rtl="0" eaLnBrk="0">
                <a:lnSpc>
                  <a:spcPct val="94000"/>
                </a:lnSpc>
                <a:spcBef>
                  <a:spcPts val="541"/>
                </a:spcBef>
              </a:pPr>
              <a:r>
                <a:rPr sz="1800" kern="0" spc="10">
                  <a:solidFill>
                    <a:srgbClr val="00AEE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.</a:t>
              </a:r>
              <a:r>
                <a:rPr sz="1800" kern="0" spc="390">
                  <a:solidFill>
                    <a:srgbClr val="00AEE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 </a:t>
              </a:r>
              <a:r>
                <a:rPr sz="1500" b="1" kern="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对组织：指导组织架构设计</a:t>
              </a:r>
              <a:r>
                <a:rPr sz="1500" b="1" kern="0" spc="-2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</a:t>
              </a:r>
              <a:r>
                <a:rPr sz="1500" kern="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即先定义“干什么”</a:t>
              </a:r>
              <a:r>
                <a:rPr sz="15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、再定义  </a:t>
              </a:r>
              <a:r>
                <a:rPr sz="1500" kern="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“</a:t>
              </a:r>
              <a:r>
                <a:rPr sz="1500" kern="0" spc="-3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由谁干”</a:t>
              </a:r>
              <a:r>
                <a:rPr sz="1500" kern="0" spc="-2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，帮助企业</a:t>
              </a:r>
              <a:r>
                <a:rPr sz="1500" kern="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</a:t>
              </a:r>
              <a:r>
                <a:rPr sz="1500" b="1" kern="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</a:t>
              </a:r>
              <a:r>
                <a:rPr sz="1500" b="1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程化组织</a:t>
              </a:r>
              <a:endParaRPr lang="Microsoft YaHei" altLang="Microsoft YaHei" sz="1500"/>
            </a:p>
            <a:p>
              <a:pPr algn="l" rtl="0" eaLnBrk="0">
                <a:lnSpc>
                  <a:spcPct val="119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400"/>
            </a:p>
            <a:p>
              <a:pPr marL="209550" indent="-182879" algn="l" rtl="0" eaLnBrk="0">
                <a:lnSpc>
                  <a:spcPct val="95000"/>
                </a:lnSpc>
                <a:spcBef>
                  <a:spcPts val="4"/>
                </a:spcBef>
              </a:pPr>
              <a:r>
                <a:rPr sz="1800" kern="0" spc="10">
                  <a:solidFill>
                    <a:srgbClr val="00AEE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.</a:t>
              </a:r>
              <a:r>
                <a:rPr sz="1800" kern="0" spc="400">
                  <a:solidFill>
                    <a:srgbClr val="00AEE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 </a:t>
              </a:r>
              <a:r>
                <a:rPr sz="1500" b="1" kern="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</a:t>
              </a:r>
              <a:r>
                <a:rPr sz="1500" b="1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IT</a:t>
              </a:r>
              <a:r>
                <a:rPr sz="1500" b="1" kern="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：对</a:t>
              </a:r>
              <a:r>
                <a:rPr sz="1500" b="1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IT</a:t>
              </a:r>
              <a:r>
                <a:rPr sz="1500" b="1" kern="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架构的建设提供关</a:t>
              </a:r>
              <a:r>
                <a:rPr sz="1500" b="1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1500" b="1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键指导</a:t>
              </a:r>
              <a:r>
                <a:rPr sz="1500" b="1" kern="0" spc="-2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，尤其是应用系统架构</a:t>
              </a:r>
              <a:r>
                <a:rPr sz="15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1500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(AA)及数据架构(DA)</a:t>
              </a:r>
              <a:r>
                <a:rPr sz="1500" kern="0" spc="-1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，即先定</a:t>
              </a:r>
              <a:r>
                <a:rPr sz="15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义“干什么”、再定义</a:t>
              </a:r>
              <a:r>
                <a:rPr sz="15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“有哪</a:t>
              </a:r>
              <a:r>
                <a:rPr sz="1500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1500" kern="0" spc="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些数据支持和系统支持”</a:t>
              </a:r>
              <a:endParaRPr lang="Microsoft YaHei" altLang="Microsoft YaHei" sz="1500"/>
            </a:p>
          </p:txBody>
        </p:sp>
        <p:pic>
          <p:nvPicPr>
            <p:cNvPr id="88" name="picture 8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180822" y="515048"/>
              <a:ext cx="2857334" cy="9525"/>
            </a:xfrm>
            <a:prstGeom prst="rect">
              <a:avLst/>
            </a:prstGeom>
          </p:spPr>
        </p:pic>
      </p:grpSp>
      <p:sp>
        <p:nvSpPr>
          <p:cNvPr id="90" name="textbox 90"/>
          <p:cNvSpPr/>
          <p:nvPr/>
        </p:nvSpPr>
        <p:spPr>
          <a:xfrm>
            <a:off x="419065" y="338297"/>
            <a:ext cx="4287520" cy="411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70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700" b="1" kern="0" spc="9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流程框架的意义与关键要素</a:t>
            </a:r>
            <a:endParaRPr lang="Microsoft YaHei" altLang="Microsoft YaHei" sz="2700"/>
          </a:p>
        </p:txBody>
      </p:sp>
      <p:pic>
        <p:nvPicPr>
          <p:cNvPr id="92" name="picture 9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39723" y="981455"/>
            <a:ext cx="9315398" cy="100584"/>
          </a:xfrm>
          <a:prstGeom prst="rect">
            <a:avLst/>
          </a:prstGeom>
        </p:spPr>
      </p:pic>
      <p:pic>
        <p:nvPicPr>
          <p:cNvPr id="94" name="picture 9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071948" y="1817840"/>
            <a:ext cx="5553290" cy="95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textbox 96"/>
          <p:cNvSpPr/>
          <p:nvPr/>
        </p:nvSpPr>
        <p:spPr>
          <a:xfrm>
            <a:off x="2852785" y="4477124"/>
            <a:ext cx="3850004" cy="1844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54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800" kern="0" spc="1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r>
              <a:rPr sz="1800" kern="0" spc="39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对业务</a:t>
            </a:r>
            <a:r>
              <a:rPr sz="1500" b="1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覆盖全面</a:t>
            </a:r>
            <a:endParaRPr lang="Microsoft YaHei" altLang="Microsoft YaHei" sz="1500"/>
          </a:p>
          <a:p>
            <a:pPr marL="194945" indent="-182245" algn="l" rtl="0" eaLnBrk="0">
              <a:lnSpc>
                <a:spcPct val="88000"/>
              </a:lnSpc>
              <a:spcBef>
                <a:spcPts val="63"/>
              </a:spcBef>
            </a:pPr>
            <a:r>
              <a:rPr sz="1800" kern="0" spc="1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r>
              <a:rPr sz="1800" kern="0" spc="39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500" b="1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结构严谨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：流程模块有必要的层级与逻辑关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</a:t>
            </a:r>
            <a:r>
              <a:rPr sz="15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，而全覆盖没有交集</a:t>
            </a:r>
            <a:endParaRPr lang="Microsoft YaHei" altLang="Microsoft YaHei" sz="1500"/>
          </a:p>
          <a:p>
            <a:pPr marL="12700" algn="l" rtl="0" eaLnBrk="0">
              <a:lnSpc>
                <a:spcPct val="79000"/>
              </a:lnSpc>
              <a:spcBef>
                <a:spcPts val="176"/>
              </a:spcBef>
            </a:pPr>
            <a:r>
              <a:rPr sz="1800" kern="0" spc="1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r>
              <a:rPr sz="1800" kern="0" spc="39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500" b="1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反映业务逻辑</a:t>
            </a:r>
            <a:endParaRPr lang="Microsoft YaHei" altLang="Microsoft YaHei" sz="1500"/>
          </a:p>
          <a:p>
            <a:pPr marL="194945" indent="-182879" algn="l" rtl="0" eaLnBrk="0">
              <a:lnSpc>
                <a:spcPct val="87000"/>
              </a:lnSpc>
              <a:spcBef>
                <a:spcPts val="103"/>
              </a:spcBef>
            </a:pPr>
            <a:r>
              <a:rPr sz="1800" kern="0" spc="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r>
              <a:rPr sz="1800" kern="0" spc="38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不直接体现现有组织架构与职责划分</a:t>
            </a:r>
            <a:r>
              <a:rPr sz="15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，但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指导意义</a:t>
            </a:r>
            <a:endParaRPr lang="Microsoft YaHei" altLang="Microsoft YaHei" sz="1500"/>
          </a:p>
          <a:p>
            <a:pPr marL="194945" indent="-182879" algn="l" rtl="0" eaLnBrk="0">
              <a:lnSpc>
                <a:spcPct val="87000"/>
              </a:lnSpc>
              <a:spcBef>
                <a:spcPts val="176"/>
              </a:spcBef>
            </a:pPr>
            <a:r>
              <a:rPr sz="1800" kern="0" spc="1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r>
              <a:rPr sz="1800" kern="0" spc="39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</a:t>
            </a:r>
            <a:r>
              <a:rPr sz="1500" b="1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流程业务目的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b="1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输入、输出、关键业务</a:t>
            </a:r>
            <a:r>
              <a:rPr sz="1500" b="1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控制点、业务逻辑等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</a:t>
            </a:r>
            <a:endParaRPr lang="Microsoft YaHei" altLang="Microsoft YaHei" sz="1500"/>
          </a:p>
        </p:txBody>
      </p:sp>
      <p:sp>
        <p:nvSpPr>
          <p:cNvPr id="98" name="textbox 98"/>
          <p:cNvSpPr/>
          <p:nvPr/>
        </p:nvSpPr>
        <p:spPr>
          <a:xfrm>
            <a:off x="419065" y="254430"/>
            <a:ext cx="8754109" cy="494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686"/>
              </a:lnSpc>
            </a:pPr>
            <a:r>
              <a:rPr sz="2700" b="1" kern="0" spc="9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流程框架的主要概念澄清 – </a:t>
            </a:r>
            <a:r>
              <a:rPr sz="2700" b="1" kern="0" spc="8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流程模块 </a:t>
            </a:r>
            <a:r>
              <a:rPr sz="2700" b="1" kern="0" spc="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  <a:r>
              <a:rPr sz="2700" b="1" kern="0" spc="8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. 具体流程/程序</a:t>
            </a:r>
            <a:endParaRPr lang="Microsoft YaHei" altLang="Microsoft YaHei" sz="2700"/>
          </a:p>
        </p:txBody>
      </p:sp>
      <p:sp>
        <p:nvSpPr>
          <p:cNvPr id="100" name="textbox 100"/>
          <p:cNvSpPr/>
          <p:nvPr/>
        </p:nvSpPr>
        <p:spPr>
          <a:xfrm>
            <a:off x="7098459" y="4476165"/>
            <a:ext cx="3683000" cy="1155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114"/>
              </a:lnSpc>
            </a:pPr>
            <a:endParaRPr lang="Arial" altLang="Arial" sz="100"/>
          </a:p>
          <a:p>
            <a:pPr marL="194945" indent="-182879" algn="l" rtl="0" eaLnBrk="0">
              <a:lnSpc>
                <a:spcPct val="92000"/>
              </a:lnSpc>
            </a:pPr>
            <a:r>
              <a:rPr sz="1800" kern="0" spc="1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r>
              <a:rPr sz="1800" kern="0" spc="40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500" b="1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挂靠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在流程框架的流程模块之下 –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取决于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该具体流程涵盖范围</a:t>
            </a:r>
            <a:r>
              <a:rPr sz="15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，可挂靠在</a:t>
            </a:r>
            <a:r>
              <a:rPr sz="15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不同层级 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的流程模块之下</a:t>
            </a:r>
            <a:endParaRPr lang="Microsoft YaHei" altLang="Microsoft YaHei" sz="1500"/>
          </a:p>
          <a:p>
            <a:pPr marL="195579" indent="-183514" algn="l" rtl="0" eaLnBrk="0">
              <a:lnSpc>
                <a:spcPct val="88000"/>
              </a:lnSpc>
              <a:spcBef>
                <a:spcPts val="136"/>
              </a:spcBef>
            </a:pPr>
            <a:r>
              <a:rPr sz="1800" kern="0" spc="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r>
              <a:rPr sz="1800" kern="0" spc="39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本身是一个流程图</a:t>
            </a:r>
            <a:r>
              <a:rPr sz="15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，具有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具体的工作</a:t>
            </a:r>
            <a:r>
              <a:rPr sz="15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 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1500" b="1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Microsoft YaHei" altLang="Microsoft YaHei" sz="1500"/>
          </a:p>
        </p:txBody>
      </p:sp>
      <p:sp>
        <p:nvSpPr>
          <p:cNvPr id="102" name="textbox 102"/>
          <p:cNvSpPr/>
          <p:nvPr/>
        </p:nvSpPr>
        <p:spPr>
          <a:xfrm>
            <a:off x="7098459" y="2333921"/>
            <a:ext cx="3811270" cy="6934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5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800" kern="0" spc="1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r>
              <a:rPr sz="1800" kern="0" spc="41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工作模块</a:t>
            </a:r>
            <a:r>
              <a:rPr sz="1500" b="1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操作方式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500" b="1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</a:t>
            </a:r>
            <a:endParaRPr lang="Microsoft YaHei" altLang="Microsoft YaHei" sz="1500"/>
          </a:p>
          <a:p>
            <a:pPr marL="197485" indent="-184785" algn="l" rtl="0" eaLnBrk="0">
              <a:lnSpc>
                <a:spcPct val="87000"/>
              </a:lnSpc>
              <a:spcBef>
                <a:spcPts val="103"/>
              </a:spcBef>
            </a:pPr>
            <a:r>
              <a:rPr sz="1800" kern="0" spc="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r>
              <a:rPr sz="1800" kern="0" spc="40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主要回答“怎么干、谁来干、什么时候干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用什么干”的问题</a:t>
            </a:r>
            <a:endParaRPr lang="Microsoft YaHei" altLang="Microsoft YaHei" sz="1500"/>
          </a:p>
        </p:txBody>
      </p:sp>
      <p:graphicFrame>
        <p:nvGraphicFramePr>
          <p:cNvPr id="104" name="table 104"/>
          <p:cNvGraphicFramePr>
            <a:graphicFrameLocks noGrp="1"/>
          </p:cNvGraphicFramePr>
          <p:nvPr/>
        </p:nvGraphicFramePr>
        <p:xfrm>
          <a:off x="7304378" y="1434617"/>
          <a:ext cx="3072130" cy="744854"/>
        </p:xfrm>
        <a:graphic>
          <a:graphicData uri="http://schemas.openxmlformats.org/drawingml/2006/table">
            <a:tbl>
              <a:tblPr>
                <a:solidFill>
                  <a:srgbClr val="C7E0FB"/>
                </a:solidFill>
              </a:tblPr>
              <a:tblGrid>
                <a:gridCol w="3072130"/>
              </a:tblGrid>
              <a:tr h="7385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249"/>
                        </a:lnSpc>
                      </a:pPr>
                      <a:endParaRPr lang="Arial" altLang="Arial" sz="100"/>
                    </a:p>
                    <a:p>
                      <a:pPr marL="1155064" algn="l" rtl="0" eaLnBrk="0">
                        <a:lnSpc>
                          <a:spcPct val="82000"/>
                        </a:lnSpc>
                      </a:pPr>
                      <a:r>
                        <a:rPr sz="15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具体流程</a:t>
                      </a:r>
                      <a:endParaRPr lang="Microsoft YaHei" altLang="Microsoft YaHei" sz="1500"/>
                    </a:p>
                    <a:p>
                      <a:pPr marL="1129664" algn="l" rtl="0" eaLnBrk="0">
                        <a:lnSpc>
                          <a:spcPts val="2001"/>
                        </a:lnSpc>
                      </a:pPr>
                      <a:r>
                        <a:rPr sz="15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(5级流程)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E0FB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6" name="table 106"/>
          <p:cNvGraphicFramePr>
            <a:graphicFrameLocks noGrp="1"/>
          </p:cNvGraphicFramePr>
          <p:nvPr/>
        </p:nvGraphicFramePr>
        <p:xfrm>
          <a:off x="3067735" y="1434617"/>
          <a:ext cx="2888614" cy="744854"/>
        </p:xfrm>
        <a:graphic>
          <a:graphicData uri="http://schemas.openxmlformats.org/drawingml/2006/table">
            <a:tbl>
              <a:tblPr>
                <a:solidFill>
                  <a:srgbClr val="C7E0FB"/>
                </a:solidFill>
              </a:tblPr>
              <a:tblGrid>
                <a:gridCol w="2888614"/>
              </a:tblGrid>
              <a:tr h="7385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062989"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15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流程模块</a:t>
                      </a:r>
                      <a:endParaRPr lang="Microsoft YaHei" altLang="Microsoft YaHei" sz="1500"/>
                    </a:p>
                    <a:p>
                      <a:pPr marL="937260" algn="l" rtl="0" eaLnBrk="0">
                        <a:lnSpc>
                          <a:spcPts val="1992"/>
                        </a:lnSpc>
                      </a:pPr>
                      <a:r>
                        <a:rPr sz="15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(1-4级流程)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E0FB"/>
                    </a:solidFill>
                  </a:tcPr>
                </a:tc>
              </a:tr>
            </a:tbl>
          </a:graphicData>
        </a:graphic>
      </p:graphicFrame>
      <p:sp>
        <p:nvSpPr>
          <p:cNvPr id="108" name="textbox 108"/>
          <p:cNvSpPr/>
          <p:nvPr/>
        </p:nvSpPr>
        <p:spPr>
          <a:xfrm>
            <a:off x="2852785" y="3662057"/>
            <a:ext cx="7903844" cy="245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85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800" kern="0" spc="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r>
              <a:rPr sz="1800" kern="0" spc="41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r>
              <a:rPr sz="1500" b="1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流程框架</a:t>
            </a:r>
            <a:r>
              <a:rPr sz="1500" b="1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，指导具体流程的建设与设置       </a:t>
            </a:r>
            <a:r>
              <a:rPr sz="1800" kern="0" spc="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</a:t>
            </a:r>
            <a:r>
              <a:rPr sz="1500" b="1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行动手册</a:t>
            </a:r>
            <a:r>
              <a:rPr sz="1500" b="1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，具体指导日常运营的过程</a:t>
            </a:r>
            <a:endParaRPr lang="Microsoft YaHei" altLang="Microsoft YaHei" sz="1500"/>
          </a:p>
        </p:txBody>
      </p:sp>
      <p:sp>
        <p:nvSpPr>
          <p:cNvPr id="110" name="textbox 110"/>
          <p:cNvSpPr/>
          <p:nvPr/>
        </p:nvSpPr>
        <p:spPr>
          <a:xfrm>
            <a:off x="2852785" y="2433274"/>
            <a:ext cx="2507614" cy="472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68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800" kern="0" spc="1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r>
              <a:rPr sz="1800" kern="0" spc="39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500" b="1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上的</a:t>
            </a:r>
            <a:r>
              <a:rPr sz="1500" b="1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工作模块</a:t>
            </a:r>
            <a:endParaRPr lang="Microsoft YaHei" altLang="Microsoft YaHei" sz="1500"/>
          </a:p>
          <a:p>
            <a:pPr marL="12700" algn="l" rtl="0" eaLnBrk="0">
              <a:lnSpc>
                <a:spcPct val="79000"/>
              </a:lnSpc>
              <a:spcBef>
                <a:spcPts val="104"/>
              </a:spcBef>
            </a:pPr>
            <a:r>
              <a:rPr sz="1800" kern="0" spc="1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r>
              <a:rPr sz="1800" kern="0" spc="40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主要回答“干什么”的问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endParaRPr lang="Microsoft YaHei" altLang="Microsoft YaHei" sz="1500"/>
          </a:p>
        </p:txBody>
      </p:sp>
      <p:pic>
        <p:nvPicPr>
          <p:cNvPr id="112" name="picture 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9723" y="981455"/>
            <a:ext cx="9315398" cy="100584"/>
          </a:xfrm>
          <a:prstGeom prst="rect">
            <a:avLst/>
          </a:prstGeom>
        </p:spPr>
      </p:pic>
      <p:graphicFrame>
        <p:nvGraphicFramePr>
          <p:cNvPr id="114" name="table 114"/>
          <p:cNvGraphicFramePr>
            <a:graphicFrameLocks noGrp="1"/>
          </p:cNvGraphicFramePr>
          <p:nvPr/>
        </p:nvGraphicFramePr>
        <p:xfrm>
          <a:off x="1266697" y="2365159"/>
          <a:ext cx="1282699" cy="659129"/>
        </p:xfrm>
        <a:graphic>
          <a:graphicData uri="http://schemas.openxmlformats.org/drawingml/2006/table">
            <a:tbl>
              <a:tblPr>
                <a:solidFill>
                  <a:srgbClr val="C7E0FB"/>
                </a:solidFill>
              </a:tblPr>
              <a:tblGrid>
                <a:gridCol w="1282699"/>
              </a:tblGrid>
              <a:tr h="652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007"/>
                        </a:lnSpc>
                      </a:pPr>
                      <a:endParaRPr lang="Arial" altLang="Arial" sz="100"/>
                    </a:p>
                    <a:p>
                      <a:pPr marL="452119" algn="l" rtl="0" eaLnBrk="0">
                        <a:lnSpc>
                          <a:spcPct val="91000"/>
                        </a:lnSpc>
                      </a:pPr>
                      <a:r>
                        <a:rPr sz="15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定义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E0FB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6" name="table 116"/>
          <p:cNvGraphicFramePr>
            <a:graphicFrameLocks noGrp="1"/>
          </p:cNvGraphicFramePr>
          <p:nvPr/>
        </p:nvGraphicFramePr>
        <p:xfrm>
          <a:off x="1266697" y="4461700"/>
          <a:ext cx="1282699" cy="659129"/>
        </p:xfrm>
        <a:graphic>
          <a:graphicData uri="http://schemas.openxmlformats.org/drawingml/2006/table">
            <a:tbl>
              <a:tblPr>
                <a:solidFill>
                  <a:srgbClr val="C7E0FB"/>
                </a:solidFill>
              </a:tblPr>
              <a:tblGrid>
                <a:gridCol w="1282699"/>
              </a:tblGrid>
              <a:tr h="652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270"/>
                        </a:lnSpc>
                      </a:pPr>
                      <a:endParaRPr lang="Arial" altLang="Arial" sz="100"/>
                    </a:p>
                    <a:p>
                      <a:pPr marL="451484" algn="l" rtl="0" eaLnBrk="0">
                        <a:lnSpc>
                          <a:spcPct val="91000"/>
                        </a:lnSpc>
                      </a:pPr>
                      <a:r>
                        <a:rPr sz="15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特点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E0FB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8" name="table 118"/>
          <p:cNvGraphicFramePr>
            <a:graphicFrameLocks noGrp="1"/>
          </p:cNvGraphicFramePr>
          <p:nvPr/>
        </p:nvGraphicFramePr>
        <p:xfrm>
          <a:off x="1266697" y="3387623"/>
          <a:ext cx="1282699" cy="659129"/>
        </p:xfrm>
        <a:graphic>
          <a:graphicData uri="http://schemas.openxmlformats.org/drawingml/2006/table">
            <a:tbl>
              <a:tblPr>
                <a:solidFill>
                  <a:srgbClr val="C7E0FB"/>
                </a:solidFill>
              </a:tblPr>
              <a:tblGrid>
                <a:gridCol w="1282699"/>
              </a:tblGrid>
              <a:tr h="652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1000"/>
                        </a:lnSpc>
                      </a:pPr>
                      <a:endParaRPr lang="Arial" altLang="Arial" sz="1000"/>
                    </a:p>
                    <a:p>
                      <a:pPr marL="471169" algn="l" rtl="0" eaLnBrk="0">
                        <a:lnSpc>
                          <a:spcPct val="91000"/>
                        </a:lnSpc>
                        <a:spcBef>
                          <a:spcPts val="7"/>
                        </a:spcBef>
                      </a:pPr>
                      <a:r>
                        <a:rPr sz="1500" b="1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目的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E0FB"/>
                    </a:solidFill>
                  </a:tcPr>
                </a:tc>
              </a:tr>
            </a:tbl>
          </a:graphicData>
        </a:graphic>
      </p:graphicFrame>
      <p:pic>
        <p:nvPicPr>
          <p:cNvPr id="120" name="picture 1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727223" y="3197326"/>
            <a:ext cx="8085111" cy="9525"/>
          </a:xfrm>
          <a:prstGeom prst="rect">
            <a:avLst/>
          </a:prstGeom>
        </p:spPr>
      </p:pic>
      <p:sp>
        <p:nvSpPr>
          <p:cNvPr id="122" name="rect"/>
          <p:cNvSpPr/>
          <p:nvPr/>
        </p:nvSpPr>
        <p:spPr>
          <a:xfrm>
            <a:off x="2698356" y="4295584"/>
            <a:ext cx="8085125" cy="9524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group 8"/>
          <p:cNvGrpSpPr/>
          <p:nvPr/>
        </p:nvGrpSpPr>
        <p:grpSpPr>
          <a:xfrm rot="21600000">
            <a:off x="5010759" y="3419284"/>
            <a:ext cx="1839709" cy="2926092"/>
            <a:chExt cx="1839709" cy="2926092"/>
          </a:xfrm>
        </p:grpSpPr>
        <p:sp>
          <p:nvSpPr>
            <p:cNvPr id="124" name="rect"/>
            <p:cNvSpPr/>
            <p:nvPr/>
          </p:nvSpPr>
          <p:spPr>
            <a:xfrm>
              <a:off x="0" y="0"/>
              <a:ext cx="1839709" cy="2926092"/>
            </a:xfrm>
            <a:prstGeom prst="rect">
              <a:avLst/>
            </a:prstGeom>
            <a:solidFill>
              <a:srgbClr val="C7E0F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rect"/>
            <p:cNvSpPr/>
            <p:nvPr/>
          </p:nvSpPr>
          <p:spPr>
            <a:xfrm>
              <a:off x="193700" y="520255"/>
              <a:ext cx="1313688" cy="44805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93700" y="1091755"/>
              <a:ext cx="1345692" cy="440435"/>
            </a:xfrm>
            <a:custGeom>
              <a:rect l="0" t="0" r="0" b="0"/>
              <a:pathLst>
                <a:path w="2119" h="693">
                  <a:moveTo>
                    <a:pt x="0" y="0"/>
                  </a:moveTo>
                  <a:lnTo>
                    <a:pt x="645" y="0"/>
                  </a:lnTo>
                  <a:lnTo>
                    <a:pt x="645" y="693"/>
                  </a:lnTo>
                  <a:lnTo>
                    <a:pt x="0" y="693"/>
                  </a:lnTo>
                  <a:lnTo>
                    <a:pt x="0" y="0"/>
                  </a:lnTo>
                  <a:close/>
                </a:path>
                <a:path w="2119" h="693">
                  <a:moveTo>
                    <a:pt x="736" y="0"/>
                  </a:moveTo>
                  <a:lnTo>
                    <a:pt x="1382" y="0"/>
                  </a:lnTo>
                  <a:lnTo>
                    <a:pt x="1382" y="693"/>
                  </a:lnTo>
                  <a:lnTo>
                    <a:pt x="736" y="693"/>
                  </a:lnTo>
                  <a:lnTo>
                    <a:pt x="736" y="0"/>
                  </a:lnTo>
                  <a:close/>
                </a:path>
                <a:path w="2119" h="693">
                  <a:moveTo>
                    <a:pt x="1471" y="0"/>
                  </a:moveTo>
                  <a:lnTo>
                    <a:pt x="2119" y="0"/>
                  </a:lnTo>
                  <a:lnTo>
                    <a:pt x="2119" y="693"/>
                  </a:lnTo>
                  <a:lnTo>
                    <a:pt x="1471" y="693"/>
                  </a:lnTo>
                  <a:lnTo>
                    <a:pt x="1471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rect"/>
            <p:cNvSpPr/>
            <p:nvPr/>
          </p:nvSpPr>
          <p:spPr>
            <a:xfrm>
              <a:off x="193700" y="1626679"/>
              <a:ext cx="409955" cy="4404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rect"/>
            <p:cNvSpPr/>
            <p:nvPr/>
          </p:nvSpPr>
          <p:spPr>
            <a:xfrm>
              <a:off x="1127912" y="1626679"/>
              <a:ext cx="411480" cy="4404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rect"/>
            <p:cNvSpPr/>
            <p:nvPr/>
          </p:nvSpPr>
          <p:spPr>
            <a:xfrm>
              <a:off x="661568" y="1626679"/>
              <a:ext cx="409955" cy="4404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136" name="picture 13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188798" y="1622107"/>
              <a:ext cx="1355038" cy="450151"/>
            </a:xfrm>
            <a:prstGeom prst="rect">
              <a:avLst/>
            </a:prstGeom>
          </p:spPr>
        </p:pic>
        <p:sp>
          <p:nvSpPr>
            <p:cNvPr id="138" name="rect"/>
            <p:cNvSpPr/>
            <p:nvPr/>
          </p:nvSpPr>
          <p:spPr>
            <a:xfrm>
              <a:off x="193700" y="2164651"/>
              <a:ext cx="1345692" cy="4404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textbox 140"/>
            <p:cNvSpPr/>
            <p:nvPr/>
          </p:nvSpPr>
          <p:spPr>
            <a:xfrm>
              <a:off x="14627" y="22032"/>
              <a:ext cx="1542414" cy="24733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662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7000"/>
                </a:lnSpc>
              </a:pPr>
              <a:r>
                <a:rPr sz="700" b="1" i="1" kern="0" spc="110">
                  <a:solidFill>
                    <a:srgbClr val="00296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销售执行</a:t>
              </a:r>
              <a:endParaRPr lang="Microsoft YaHei" altLang="Microsoft YaHei" sz="7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marL="646430" algn="l" rtl="0" eaLnBrk="0">
                <a:lnSpc>
                  <a:spcPct val="97000"/>
                </a:lnSpc>
                <a:spcBef>
                  <a:spcPts val="217"/>
                </a:spcBef>
              </a:pPr>
              <a:r>
                <a:rPr sz="700" b="1" kern="0" spc="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商机管理</a:t>
              </a:r>
              <a:endParaRPr lang="Microsoft YaHei" altLang="Microsoft YaHei" sz="700"/>
            </a:p>
            <a:p>
              <a:pPr algn="l" rtl="0" eaLnBrk="0">
                <a:lnSpc>
                  <a:spcPct val="143000"/>
                </a:lnSpc>
              </a:pPr>
              <a:endParaRPr lang="Arial" altLang="Arial" sz="1000"/>
            </a:p>
            <a:p>
              <a:pPr algn="l" rtl="0" eaLnBrk="0">
                <a:lnSpc>
                  <a:spcPct val="143000"/>
                </a:lnSpc>
              </a:pPr>
              <a:endParaRPr lang="Arial" altLang="Arial" sz="1000"/>
            </a:p>
            <a:p>
              <a:pPr marL="192404" algn="l" rtl="0" eaLnBrk="0">
                <a:lnSpc>
                  <a:spcPct val="89000"/>
                </a:lnSpc>
                <a:spcBef>
                  <a:spcPts val="210"/>
                </a:spcBef>
              </a:pPr>
              <a:r>
                <a:rPr sz="700" kern="0" spc="60">
                  <a:solidFill>
                    <a:srgbClr val="7F7F7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竞标管理</a:t>
              </a:r>
              <a:r>
                <a:rPr sz="700" kern="0" spc="110">
                  <a:solidFill>
                    <a:srgbClr val="7F7F7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700" kern="0" spc="60">
                  <a:solidFill>
                    <a:srgbClr val="7F7F7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合同管理</a:t>
              </a:r>
              <a:r>
                <a:rPr sz="700" kern="0" spc="80">
                  <a:solidFill>
                    <a:srgbClr val="7F7F7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700" kern="0" spc="60">
                  <a:solidFill>
                    <a:srgbClr val="7F7F7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订单管理</a:t>
              </a:r>
              <a:endParaRPr lang="Microsoft YaHei" altLang="Microsoft YaHei" sz="700"/>
            </a:p>
            <a:p>
              <a:pPr algn="l" rtl="0" eaLnBrk="0">
                <a:lnSpc>
                  <a:spcPct val="135000"/>
                </a:lnSpc>
              </a:pPr>
              <a:endParaRPr lang="Arial" altLang="Arial" sz="1000"/>
            </a:p>
            <a:p>
              <a:pPr algn="l" rtl="0" eaLnBrk="0">
                <a:lnSpc>
                  <a:spcPct val="136000"/>
                </a:lnSpc>
              </a:pPr>
              <a:endParaRPr lang="Arial" altLang="Arial" sz="1000"/>
            </a:p>
            <a:p>
              <a:pPr marL="95250" algn="l" rtl="0" eaLnBrk="0">
                <a:lnSpc>
                  <a:spcPct val="98000"/>
                </a:lnSpc>
                <a:spcBef>
                  <a:spcPts val="213"/>
                </a:spcBef>
              </a:pPr>
              <a:r>
                <a:rPr sz="700" kern="0" spc="50">
                  <a:solidFill>
                    <a:srgbClr val="7F7F7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渠道销售支持</a:t>
              </a:r>
              <a:endParaRPr lang="Microsoft YaHei" altLang="Microsoft YaHei" sz="7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marL="659130" algn="l" rtl="0" eaLnBrk="0">
                <a:lnSpc>
                  <a:spcPct val="89000"/>
                </a:lnSpc>
                <a:spcBef>
                  <a:spcPts val="220"/>
                </a:spcBef>
              </a:pPr>
              <a:r>
                <a:rPr sz="700" kern="0" spc="50">
                  <a:solidFill>
                    <a:srgbClr val="7F7F7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销售业绩</a:t>
              </a:r>
              <a:endParaRPr lang="Microsoft YaHei" altLang="Microsoft YaHei" sz="700"/>
            </a:p>
            <a:p>
              <a:pPr marL="610234" algn="l" rtl="0" eaLnBrk="0">
                <a:lnSpc>
                  <a:spcPts val="889"/>
                </a:lnSpc>
              </a:pPr>
              <a:r>
                <a:rPr sz="700" kern="0" spc="50">
                  <a:solidFill>
                    <a:srgbClr val="7F7F7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确认与激励</a:t>
              </a:r>
              <a:endParaRPr lang="Microsoft YaHei" altLang="Microsoft YaHei" sz="700"/>
            </a:p>
          </p:txBody>
        </p:sp>
        <p:pic>
          <p:nvPicPr>
            <p:cNvPr id="142" name="picture 14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183155" y="1762696"/>
              <a:ext cx="9525" cy="104775"/>
            </a:xfrm>
            <a:prstGeom prst="rect">
              <a:avLst/>
            </a:prstGeom>
          </p:spPr>
        </p:pic>
        <p:pic>
          <p:nvPicPr>
            <p:cNvPr id="144" name="picture 14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1529896" y="1173594"/>
              <a:ext cx="9525" cy="171450"/>
            </a:xfrm>
            <a:prstGeom prst="rect">
              <a:avLst/>
            </a:prstGeom>
          </p:spPr>
        </p:pic>
        <p:pic>
          <p:nvPicPr>
            <p:cNvPr id="146" name="picture 14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1126290" y="1227225"/>
              <a:ext cx="9525" cy="171450"/>
            </a:xfrm>
            <a:prstGeom prst="rect">
              <a:avLst/>
            </a:prstGeom>
          </p:spPr>
        </p:pic>
        <p:pic>
          <p:nvPicPr>
            <p:cNvPr id="148" name="picture 148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1069509" y="1240268"/>
              <a:ext cx="9525" cy="104775"/>
            </a:xfrm>
            <a:prstGeom prst="rect">
              <a:avLst/>
            </a:prstGeom>
          </p:spPr>
        </p:pic>
        <p:pic>
          <p:nvPicPr>
            <p:cNvPr id="150" name="picture 150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658308" y="1227225"/>
              <a:ext cx="9525" cy="171450"/>
            </a:xfrm>
            <a:prstGeom prst="rect">
              <a:avLst/>
            </a:prstGeom>
          </p:spPr>
        </p:pic>
        <p:pic>
          <p:nvPicPr>
            <p:cNvPr id="152" name="picture 152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601514" y="1240268"/>
              <a:ext cx="9524" cy="104775"/>
            </a:xfrm>
            <a:prstGeom prst="rect">
              <a:avLst/>
            </a:prstGeom>
          </p:spPr>
        </p:pic>
        <p:pic>
          <p:nvPicPr>
            <p:cNvPr id="154" name="picture 154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 rot="21600000">
              <a:off x="188798" y="1227225"/>
              <a:ext cx="9525" cy="104775"/>
            </a:xfrm>
            <a:prstGeom prst="rect">
              <a:avLst/>
            </a:prstGeom>
          </p:spPr>
        </p:pic>
        <p:pic>
          <p:nvPicPr>
            <p:cNvPr id="156" name="picture 156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 rot="21600000">
              <a:off x="188798" y="1360575"/>
              <a:ext cx="1355038" cy="176213"/>
            </a:xfrm>
            <a:prstGeom prst="rect">
              <a:avLst/>
            </a:prstGeom>
          </p:spPr>
        </p:pic>
        <p:pic>
          <p:nvPicPr>
            <p:cNvPr id="158" name="picture 158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600000">
              <a:off x="1078674" y="510907"/>
              <a:ext cx="438911" cy="467423"/>
            </a:xfrm>
            <a:prstGeom prst="rect">
              <a:avLst/>
            </a:prstGeom>
          </p:spPr>
        </p:pic>
        <p:pic>
          <p:nvPicPr>
            <p:cNvPr id="160" name="picture 160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 rot="21600000">
              <a:off x="188798" y="1086649"/>
              <a:ext cx="1355038" cy="125044"/>
            </a:xfrm>
            <a:prstGeom prst="rect">
              <a:avLst/>
            </a:prstGeom>
          </p:spPr>
        </p:pic>
        <p:pic>
          <p:nvPicPr>
            <p:cNvPr id="162" name="picture 162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 rot="21600000">
              <a:off x="184035" y="510907"/>
              <a:ext cx="437438" cy="324548"/>
            </a:xfrm>
            <a:prstGeom prst="rect">
              <a:avLst/>
            </a:prstGeom>
          </p:spPr>
        </p:pic>
        <p:pic>
          <p:nvPicPr>
            <p:cNvPr id="164" name="picture 164"/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 rot="21600000">
              <a:off x="184035" y="892606"/>
              <a:ext cx="868286" cy="85725"/>
            </a:xfrm>
            <a:prstGeom prst="rect">
              <a:avLst/>
            </a:prstGeom>
          </p:spPr>
        </p:pic>
        <p:pic>
          <p:nvPicPr>
            <p:cNvPr id="166" name="picture 166"/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 rot="21600000">
              <a:off x="188798" y="1896046"/>
              <a:ext cx="373786" cy="176212"/>
            </a:xfrm>
            <a:prstGeom prst="rect">
              <a:avLst/>
            </a:prstGeom>
          </p:spPr>
        </p:pic>
        <p:pic>
          <p:nvPicPr>
            <p:cNvPr id="168" name="picture 168"/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 rot="21600000">
              <a:off x="188798" y="2566682"/>
              <a:ext cx="1355038" cy="42862"/>
            </a:xfrm>
            <a:prstGeom prst="rect">
              <a:avLst/>
            </a:prstGeom>
          </p:spPr>
        </p:pic>
        <p:pic>
          <p:nvPicPr>
            <p:cNvPr id="170" name="picture 170"/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 rot="21600000">
              <a:off x="591159" y="1896046"/>
              <a:ext cx="105486" cy="176212"/>
            </a:xfrm>
            <a:prstGeom prst="rect">
              <a:avLst/>
            </a:prstGeom>
          </p:spPr>
        </p:pic>
        <p:pic>
          <p:nvPicPr>
            <p:cNvPr id="172" name="picture 172"/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 rot="21600000">
              <a:off x="219659" y="2159393"/>
              <a:ext cx="1304925" cy="9525"/>
            </a:xfrm>
            <a:prstGeom prst="rect">
              <a:avLst/>
            </a:prstGeom>
          </p:spPr>
        </p:pic>
        <p:pic>
          <p:nvPicPr>
            <p:cNvPr id="174" name="picture 174"/>
            <p:cNvPicPr>
              <a:picLocks noChangeAspect="1"/>
            </p:cNvPicPr>
            <p:nvPr/>
          </p:nvPicPr>
          <p:blipFill>
            <a:blip r:embed="rId19"/>
            <a:stretch>
              <a:fillRect/>
            </a:stretch>
          </p:blipFill>
          <p:spPr>
            <a:xfrm rot="21600000">
              <a:off x="678624" y="510907"/>
              <a:ext cx="342900" cy="19050"/>
            </a:xfrm>
            <a:prstGeom prst="rect">
              <a:avLst/>
            </a:prstGeom>
          </p:spPr>
        </p:pic>
        <p:pic>
          <p:nvPicPr>
            <p:cNvPr id="176" name="picture 176"/>
            <p:cNvPicPr>
              <a:picLocks noChangeAspect="1"/>
            </p:cNvPicPr>
            <p:nvPr/>
          </p:nvPicPr>
          <p:blipFill>
            <a:blip r:embed="rId20"/>
            <a:stretch>
              <a:fillRect/>
            </a:stretch>
          </p:blipFill>
          <p:spPr>
            <a:xfrm rot="21600000">
              <a:off x="188798" y="2166632"/>
              <a:ext cx="9525" cy="371475"/>
            </a:xfrm>
            <a:prstGeom prst="rect">
              <a:avLst/>
            </a:prstGeom>
          </p:spPr>
        </p:pic>
        <p:pic>
          <p:nvPicPr>
            <p:cNvPr id="178" name="picture 178"/>
            <p:cNvPicPr>
              <a:picLocks noChangeAspect="1"/>
            </p:cNvPicPr>
            <p:nvPr/>
          </p:nvPicPr>
          <p:blipFill>
            <a:blip r:embed="rId21"/>
            <a:stretch>
              <a:fillRect/>
            </a:stretch>
          </p:blipFill>
          <p:spPr>
            <a:xfrm rot="21600000">
              <a:off x="1534312" y="2178253"/>
              <a:ext cx="9525" cy="371475"/>
            </a:xfrm>
            <a:prstGeom prst="rect">
              <a:avLst/>
            </a:prstGeom>
          </p:spPr>
        </p:pic>
      </p:grpSp>
      <p:pic>
        <p:nvPicPr>
          <p:cNvPr id="180" name="picture 180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21600000">
            <a:off x="6565837" y="4386109"/>
            <a:ext cx="650633" cy="1956486"/>
          </a:xfrm>
          <a:prstGeom prst="rect">
            <a:avLst/>
          </a:prstGeom>
        </p:spPr>
      </p:pic>
      <p:pic>
        <p:nvPicPr>
          <p:cNvPr id="182" name="picture 182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 rot="21600000">
            <a:off x="6536982" y="3419018"/>
            <a:ext cx="677328" cy="525729"/>
          </a:xfrm>
          <a:prstGeom prst="rect">
            <a:avLst/>
          </a:prstGeom>
        </p:spPr>
      </p:pic>
      <p:graphicFrame>
        <p:nvGraphicFramePr>
          <p:cNvPr id="184" name="table 184"/>
          <p:cNvGraphicFramePr>
            <a:graphicFrameLocks noGrp="1"/>
          </p:cNvGraphicFramePr>
          <p:nvPr/>
        </p:nvGraphicFramePr>
        <p:xfrm>
          <a:off x="7204087" y="3417697"/>
          <a:ext cx="945515" cy="2929254"/>
        </p:xfrm>
        <a:graphic>
          <a:graphicData uri="http://schemas.openxmlformats.org/drawingml/2006/table">
            <a:tbl>
              <a:tblPr/>
              <a:tblGrid>
                <a:gridCol w="945515"/>
              </a:tblGrid>
              <a:tr h="29229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282575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7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商机管理</a:t>
                      </a:r>
                      <a:endParaRPr lang="Microsoft YaHei" altLang="Microsoft YaHei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86" name="table 186"/>
          <p:cNvGraphicFramePr>
            <a:graphicFrameLocks noGrp="1"/>
          </p:cNvGraphicFramePr>
          <p:nvPr/>
        </p:nvGraphicFramePr>
        <p:xfrm>
          <a:off x="7414717" y="4293489"/>
          <a:ext cx="605155" cy="336550"/>
        </p:xfrm>
        <a:graphic>
          <a:graphicData uri="http://schemas.openxmlformats.org/drawingml/2006/table">
            <a:tbl>
              <a:tblPr>
                <a:solidFill>
                  <a:srgbClr val="FFFF99"/>
                </a:solidFill>
              </a:tblPr>
              <a:tblGrid>
                <a:gridCol w="605155"/>
              </a:tblGrid>
              <a:tr h="330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066"/>
                        </a:lnSpc>
                      </a:pPr>
                      <a:endParaRPr lang="Arial" altLang="Arial" sz="100"/>
                    </a:p>
                    <a:p>
                      <a:pPr marL="110489" algn="l" rtl="0" eaLnBrk="0">
                        <a:lnSpc>
                          <a:spcPct val="97000"/>
                        </a:lnSpc>
                      </a:pPr>
                      <a:r>
                        <a:rPr sz="700" kern="0" spc="5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竞争分析</a:t>
                      </a:r>
                      <a:endParaRPr lang="Microsoft YaHei" altLang="Microsoft YaHei" sz="7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pic>
        <p:nvPicPr>
          <p:cNvPr id="188" name="picture 188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 rot="21600000">
            <a:off x="8010741" y="3422637"/>
            <a:ext cx="451586" cy="1433995"/>
          </a:xfrm>
          <a:prstGeom prst="rect">
            <a:avLst/>
          </a:prstGeom>
        </p:spPr>
      </p:pic>
      <p:graphicFrame>
        <p:nvGraphicFramePr>
          <p:cNvPr id="190" name="table 190"/>
          <p:cNvGraphicFramePr>
            <a:graphicFrameLocks noGrp="1"/>
          </p:cNvGraphicFramePr>
          <p:nvPr/>
        </p:nvGraphicFramePr>
        <p:xfrm>
          <a:off x="7414717" y="5860198"/>
          <a:ext cx="605155" cy="336550"/>
        </p:xfrm>
        <a:graphic>
          <a:graphicData uri="http://schemas.openxmlformats.org/drawingml/2006/table">
            <a:tbl>
              <a:tblPr>
                <a:solidFill>
                  <a:srgbClr val="FFFF99"/>
                </a:solidFill>
              </a:tblPr>
              <a:tblGrid>
                <a:gridCol w="605155"/>
              </a:tblGrid>
              <a:tr h="327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066"/>
                        </a:lnSpc>
                      </a:pPr>
                      <a:endParaRPr lang="Arial" altLang="Arial" sz="100"/>
                    </a:p>
                    <a:p>
                      <a:pPr marL="111125" algn="l" rtl="0" eaLnBrk="0">
                        <a:lnSpc>
                          <a:spcPct val="97000"/>
                        </a:lnSpc>
                      </a:pPr>
                      <a:r>
                        <a:rPr sz="700" kern="0" spc="5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关闭商机</a:t>
                      </a:r>
                      <a:endParaRPr lang="Microsoft YaHei" altLang="Microsoft YaHei" sz="7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pic>
        <p:nvPicPr>
          <p:cNvPr id="192" name="picture 192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 rot="21600000">
            <a:off x="8010830" y="5141442"/>
            <a:ext cx="451408" cy="1173150"/>
          </a:xfrm>
          <a:prstGeom prst="rect">
            <a:avLst/>
          </a:prstGeom>
        </p:spPr>
      </p:pic>
      <p:graphicFrame>
        <p:nvGraphicFramePr>
          <p:cNvPr id="194" name="table 194"/>
          <p:cNvGraphicFramePr>
            <a:graphicFrameLocks noGrp="1"/>
          </p:cNvGraphicFramePr>
          <p:nvPr/>
        </p:nvGraphicFramePr>
        <p:xfrm>
          <a:off x="8448675" y="3396614"/>
          <a:ext cx="2025650" cy="2952750"/>
        </p:xfrm>
        <a:graphic>
          <a:graphicData uri="http://schemas.openxmlformats.org/drawingml/2006/table">
            <a:tbl>
              <a:tblPr>
                <a:solidFill>
                  <a:srgbClr val="C7E0FB"/>
                </a:solidFill>
              </a:tblPr>
              <a:tblGrid>
                <a:gridCol w="2025650"/>
              </a:tblGrid>
              <a:tr h="29464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E0FB"/>
                    </a:solidFill>
                  </a:tcPr>
                </a:tc>
              </a:tr>
            </a:tbl>
          </a:graphicData>
        </a:graphic>
      </p:graphicFrame>
      <p:pic>
        <p:nvPicPr>
          <p:cNvPr id="196" name="picture 196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 rot="21600000">
            <a:off x="8458200" y="3406140"/>
            <a:ext cx="2007107" cy="2933700"/>
          </a:xfrm>
          <a:prstGeom prst="rect">
            <a:avLst/>
          </a:prstGeom>
        </p:spPr>
      </p:pic>
      <p:pic>
        <p:nvPicPr>
          <p:cNvPr id="198" name="picture 198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 rot="21600000">
            <a:off x="1777847" y="1420393"/>
            <a:ext cx="8742833" cy="587616"/>
          </a:xfrm>
          <a:prstGeom prst="rect">
            <a:avLst/>
          </a:prstGeom>
        </p:spPr>
      </p:pic>
      <p:sp>
        <p:nvSpPr>
          <p:cNvPr id="200" name="textbox 200"/>
          <p:cNvSpPr/>
          <p:nvPr/>
        </p:nvSpPr>
        <p:spPr>
          <a:xfrm>
            <a:off x="440059" y="323211"/>
            <a:ext cx="5354320" cy="412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1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700" b="1" kern="0" spc="6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按框架去解析流程</a:t>
            </a:r>
            <a:r>
              <a:rPr sz="2700" b="1" kern="0" spc="-38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700" b="1" kern="0" spc="6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2700" b="1" kern="0" spc="-69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700" b="1" kern="0" spc="6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建立流程体系</a:t>
            </a:r>
            <a:endParaRPr lang="Microsoft YaHei" altLang="Microsoft YaHei" sz="2700"/>
          </a:p>
        </p:txBody>
      </p:sp>
      <p:sp>
        <p:nvSpPr>
          <p:cNvPr id="202" name="textbox 202"/>
          <p:cNvSpPr/>
          <p:nvPr/>
        </p:nvSpPr>
        <p:spPr>
          <a:xfrm>
            <a:off x="5104317" y="2281071"/>
            <a:ext cx="1751964" cy="912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25"/>
              </a:lnSpc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 </a:t>
            </a: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块</a:t>
            </a:r>
            <a:r>
              <a:rPr sz="1000" b="1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：业务能力/</a:t>
            </a: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</a:t>
            </a:r>
            <a:endParaRPr lang="Microsoft YaHei" altLang="Microsoft YaHei" sz="1000"/>
          </a:p>
          <a:p>
            <a:pPr marL="12700" algn="l" rtl="0" eaLnBrk="0">
              <a:lnSpc>
                <a:spcPct val="72000"/>
              </a:lnSpc>
              <a:spcBef>
                <a:spcPts val="560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为实现运营模式</a:t>
            </a:r>
            <a:r>
              <a:rPr sz="10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，所需要</a:t>
            </a:r>
            <a:endParaRPr lang="Microsoft YaHei" altLang="Microsoft YaHei" sz="1000"/>
          </a:p>
          <a:p>
            <a:pPr marL="201929" algn="l" rtl="0" eaLnBrk="0">
              <a:lnSpc>
                <a:spcPts val="1868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的业务能力与业务活动</a:t>
            </a:r>
            <a:endParaRPr lang="Microsoft YaHei" altLang="Microsoft YaHei" sz="1000"/>
          </a:p>
          <a:p>
            <a:pPr algn="l" rtl="0" eaLnBrk="0">
              <a:lnSpc>
                <a:spcPct val="107000"/>
              </a:lnSpc>
            </a:pPr>
            <a:endParaRPr lang="Arial" altLang="Arial" sz="500"/>
          </a:p>
          <a:p>
            <a:pPr algn="r" rtl="0" eaLnBrk="0">
              <a:lnSpc>
                <a:spcPts val="1349"/>
              </a:lnSpc>
            </a:pP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（与IT系统的选用不相关）</a:t>
            </a:r>
            <a:endParaRPr lang="Microsoft YaHei" altLang="Microsoft YaHei" sz="1000"/>
          </a:p>
        </p:txBody>
      </p:sp>
      <p:sp>
        <p:nvSpPr>
          <p:cNvPr id="204" name="textbox 204"/>
          <p:cNvSpPr/>
          <p:nvPr/>
        </p:nvSpPr>
        <p:spPr>
          <a:xfrm>
            <a:off x="8599129" y="2281071"/>
            <a:ext cx="1643379" cy="912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55"/>
              </a:lnSpc>
            </a:pPr>
            <a:endParaRPr lang="Arial" altLang="Arial" sz="100"/>
          </a:p>
          <a:p>
            <a:pPr marL="12700" algn="r" rtl="0" eaLnBrk="0">
              <a:lnSpc>
                <a:spcPct val="125000"/>
              </a:lnSpc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 </a:t>
            </a: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r>
              <a:rPr sz="1000" b="1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：业务/系统操作手册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基于特定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系统的</a:t>
            </a:r>
            <a:r>
              <a:rPr sz="10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，记录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用户在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系统中的具体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</a:t>
            </a:r>
            <a:endParaRPr lang="Microsoft YaHei" altLang="Microsoft YaHei" sz="10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195579" algn="l" rtl="0" eaLnBrk="0">
              <a:lnSpc>
                <a:spcPts val="1349"/>
              </a:lnSpc>
              <a:spcBef>
                <a:spcPts val="5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作步骤/详细规范</a:t>
            </a:r>
            <a:endParaRPr lang="Microsoft YaHei" altLang="Microsoft YaHei" sz="1000"/>
          </a:p>
        </p:txBody>
      </p:sp>
      <p:sp>
        <p:nvSpPr>
          <p:cNvPr id="206" name="textbox 206"/>
          <p:cNvSpPr/>
          <p:nvPr/>
        </p:nvSpPr>
        <p:spPr>
          <a:xfrm>
            <a:off x="3128159" y="2308808"/>
            <a:ext cx="1529080" cy="882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13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 </a:t>
            </a: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段</a:t>
            </a:r>
            <a:r>
              <a:rPr sz="1000" b="1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：运作模式流</a:t>
            </a: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1000"/>
          </a:p>
          <a:p>
            <a:pPr marL="12700" algn="l" rtl="0" eaLnBrk="0">
              <a:lnSpc>
                <a:spcPct val="72000"/>
              </a:lnSpc>
              <a:spcBef>
                <a:spcPts val="685"/>
              </a:spcBef>
            </a:pP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运营模式层面的业务子</a:t>
            </a:r>
            <a:endParaRPr lang="Microsoft YaHei" altLang="Microsoft YaHei" sz="1000"/>
          </a:p>
          <a:p>
            <a:pPr marL="198120" indent="-1905" algn="l" rtl="0" eaLnBrk="0">
              <a:lnSpc>
                <a:spcPct val="159000"/>
              </a:lnSpc>
              <a:spcBef>
                <a:spcPts val="24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0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因业务场景不同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而差异化</a:t>
            </a:r>
            <a:endParaRPr lang="Microsoft YaHei" altLang="Microsoft YaHei" sz="1000"/>
          </a:p>
        </p:txBody>
      </p:sp>
      <p:sp>
        <p:nvSpPr>
          <p:cNvPr id="208" name="textbox 208"/>
          <p:cNvSpPr/>
          <p:nvPr/>
        </p:nvSpPr>
        <p:spPr>
          <a:xfrm>
            <a:off x="7034984" y="2309074"/>
            <a:ext cx="1487805" cy="892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30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 </a:t>
            </a: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</a:t>
            </a:r>
            <a:r>
              <a:rPr sz="1000" b="1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：工作流</a:t>
            </a:r>
            <a:endParaRPr lang="Microsoft YaHei" altLang="Microsoft YaHei" sz="10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marL="197485" indent="-184785" algn="r" rtl="0" eaLnBrk="0">
              <a:lnSpc>
                <a:spcPct val="129000"/>
              </a:lnSpc>
              <a:spcBef>
                <a:spcPts val="3"/>
              </a:spcBef>
            </a:pP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描述业务与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系统的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交互过程/工作流（可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以结合特定IT系统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的）</a:t>
            </a:r>
            <a:endParaRPr lang="Microsoft YaHei" altLang="Microsoft YaHei" sz="1000"/>
          </a:p>
        </p:txBody>
      </p:sp>
      <p:sp>
        <p:nvSpPr>
          <p:cNvPr id="210" name="textbox 210"/>
          <p:cNvSpPr/>
          <p:nvPr/>
        </p:nvSpPr>
        <p:spPr>
          <a:xfrm>
            <a:off x="1985319" y="1618181"/>
            <a:ext cx="7727315" cy="187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276"/>
              </a:lnSpc>
            </a:pP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1级流程                                 </a:t>
            </a:r>
            <a:r>
              <a:rPr sz="1600" b="1" kern="0" spc="10" baseline="78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2级流程</a:t>
            </a: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3级流程                                 </a:t>
            </a:r>
            <a:r>
              <a:rPr sz="1600" b="1" kern="0" spc="0" baseline="-518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4级流程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5级流程</a:t>
            </a:r>
            <a:endParaRPr lang="Microsoft YaHei" altLang="Microsoft YaHei" sz="1000"/>
          </a:p>
        </p:txBody>
      </p:sp>
      <p:pic>
        <p:nvPicPr>
          <p:cNvPr id="212" name="picture 212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 rot="21600000">
            <a:off x="839723" y="981455"/>
            <a:ext cx="9315398" cy="10058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 rot="21600000">
            <a:off x="3927487" y="4930470"/>
            <a:ext cx="672884" cy="1343507"/>
            <a:chExt cx="672884" cy="1343507"/>
          </a:xfrm>
        </p:grpSpPr>
        <p:pic>
          <p:nvPicPr>
            <p:cNvPr id="214" name="picture 214"/>
            <p:cNvPicPr>
              <a:picLocks noChangeAspect="1"/>
            </p:cNvPicPr>
            <p:nvPr/>
          </p:nvPicPr>
          <p:blipFill>
            <a:blip r:embed="rId29"/>
            <a:stretch>
              <a:fillRect/>
            </a:stretch>
          </p:blipFill>
          <p:spPr>
            <a:xfrm rot="21600000">
              <a:off x="0" y="0"/>
              <a:ext cx="672884" cy="1343507"/>
            </a:xfrm>
            <a:prstGeom prst="rect">
              <a:avLst/>
            </a:prstGeom>
          </p:spPr>
        </p:pic>
        <p:sp>
          <p:nvSpPr>
            <p:cNvPr id="216" name="rect"/>
            <p:cNvSpPr/>
            <p:nvPr/>
          </p:nvSpPr>
          <p:spPr>
            <a:xfrm>
              <a:off x="9004" y="8813"/>
              <a:ext cx="653796" cy="1325879"/>
            </a:xfrm>
            <a:prstGeom prst="rect">
              <a:avLst/>
            </a:prstGeom>
            <a:solidFill>
              <a:srgbClr val="C7E0F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textbox 218"/>
            <p:cNvSpPr/>
            <p:nvPr/>
          </p:nvSpPr>
          <p:spPr>
            <a:xfrm>
              <a:off x="19390" y="26795"/>
              <a:ext cx="440055" cy="1295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66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7000"/>
                </a:lnSpc>
              </a:pPr>
              <a:r>
                <a:rPr sz="700" b="1" i="1" kern="0" spc="110">
                  <a:solidFill>
                    <a:srgbClr val="00296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销售执行</a:t>
              </a:r>
              <a:endParaRPr lang="Microsoft YaHei" altLang="Microsoft YaHei" sz="700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3020250" y="3575151"/>
            <a:ext cx="326669" cy="2699397"/>
            <a:chExt cx="326669" cy="2699397"/>
          </a:xfrm>
        </p:grpSpPr>
        <p:pic>
          <p:nvPicPr>
            <p:cNvPr id="220" name="picture 220"/>
            <p:cNvPicPr>
              <a:picLocks noChangeAspect="1"/>
            </p:cNvPicPr>
            <p:nvPr/>
          </p:nvPicPr>
          <p:blipFill>
            <a:blip r:embed="rId30"/>
            <a:stretch>
              <a:fillRect/>
            </a:stretch>
          </p:blipFill>
          <p:spPr>
            <a:xfrm rot="21600000">
              <a:off x="0" y="0"/>
              <a:ext cx="326669" cy="2699397"/>
            </a:xfrm>
            <a:prstGeom prst="rect">
              <a:avLst/>
            </a:prstGeom>
          </p:spPr>
        </p:pic>
        <p:sp>
          <p:nvSpPr>
            <p:cNvPr id="222" name="textbox 222"/>
            <p:cNvSpPr/>
            <p:nvPr/>
          </p:nvSpPr>
          <p:spPr>
            <a:xfrm>
              <a:off x="-12700" y="-12700"/>
              <a:ext cx="352425" cy="27254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8992"/>
                </a:lnSpc>
              </a:pPr>
              <a:endParaRPr lang="Arial" altLang="Arial" sz="100"/>
            </a:p>
            <a:p>
              <a:pPr marL="82550" algn="l" rtl="0" eaLnBrk="0">
                <a:lnSpc>
                  <a:spcPct val="88000"/>
                </a:lnSpc>
              </a:pPr>
              <a:r>
                <a:rPr sz="700" b="1" kern="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</a:t>
              </a:r>
              <a:endParaRPr lang="Microsoft YaHei" altLang="Microsoft YaHei" sz="700"/>
            </a:p>
            <a:p>
              <a:pPr marL="81280" algn="l" rtl="0" eaLnBrk="0">
                <a:lnSpc>
                  <a:spcPts val="912"/>
                </a:lnSpc>
              </a:pPr>
              <a:r>
                <a:rPr sz="700" b="1" kern="0" spc="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</a:t>
              </a:r>
              <a:endParaRPr lang="Microsoft YaHei" altLang="Microsoft YaHei" sz="700"/>
            </a:p>
          </p:txBody>
        </p:sp>
      </p:grpSp>
      <p:sp>
        <p:nvSpPr>
          <p:cNvPr id="224" name="textbox 224"/>
          <p:cNvSpPr/>
          <p:nvPr/>
        </p:nvSpPr>
        <p:spPr>
          <a:xfrm>
            <a:off x="3936491" y="3553967"/>
            <a:ext cx="654050" cy="649605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6000"/>
              </a:lnSpc>
            </a:pPr>
            <a:endParaRPr lang="Arial" altLang="Arial" sz="100"/>
          </a:p>
          <a:p>
            <a:pPr marL="24129" algn="l" rtl="0" eaLnBrk="0">
              <a:lnSpc>
                <a:spcPct val="98000"/>
              </a:lnSpc>
              <a:spcBef>
                <a:spcPts val="1"/>
              </a:spcBef>
            </a:pPr>
            <a:r>
              <a:rPr sz="700" i="1" kern="0" spc="9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市场推广执行</a:t>
            </a:r>
            <a:endParaRPr lang="Microsoft YaHei" altLang="Microsoft YaHei" sz="700"/>
          </a:p>
        </p:txBody>
      </p:sp>
      <p:sp>
        <p:nvSpPr>
          <p:cNvPr id="226" name="textbox 226"/>
          <p:cNvSpPr/>
          <p:nvPr/>
        </p:nvSpPr>
        <p:spPr>
          <a:xfrm>
            <a:off x="3936491" y="4248911"/>
            <a:ext cx="654050" cy="647700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"/>
          </a:p>
          <a:p>
            <a:pPr marL="22225" algn="l" rtl="0" eaLnBrk="0">
              <a:lnSpc>
                <a:spcPct val="98000"/>
              </a:lnSpc>
              <a:spcBef>
                <a:spcPts val="1"/>
              </a:spcBef>
            </a:pPr>
            <a:r>
              <a:rPr sz="700" i="1" kern="0" spc="11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客户维护</a:t>
            </a:r>
            <a:endParaRPr lang="Microsoft YaHei" altLang="Microsoft YaHei" sz="700"/>
          </a:p>
        </p:txBody>
      </p:sp>
      <p:pic>
        <p:nvPicPr>
          <p:cNvPr id="228" name="picture 228"/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 rot="21600000">
            <a:off x="4562716" y="3422256"/>
            <a:ext cx="458901" cy="1530832"/>
          </a:xfrm>
          <a:prstGeom prst="rect">
            <a:avLst/>
          </a:prstGeom>
        </p:spPr>
      </p:pic>
      <p:pic>
        <p:nvPicPr>
          <p:cNvPr id="230" name="picture 230"/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 rot="21600000">
            <a:off x="2561831" y="4571949"/>
            <a:ext cx="379908" cy="1769960"/>
          </a:xfrm>
          <a:prstGeom prst="rect">
            <a:avLst/>
          </a:prstGeom>
        </p:spPr>
      </p:pic>
      <p:sp>
        <p:nvSpPr>
          <p:cNvPr id="232" name="textbox 232"/>
          <p:cNvSpPr/>
          <p:nvPr/>
        </p:nvSpPr>
        <p:spPr>
          <a:xfrm>
            <a:off x="3409188" y="4939283"/>
            <a:ext cx="489584" cy="1325880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7000"/>
              </a:lnSpc>
            </a:pPr>
            <a:endParaRPr lang="Arial" altLang="Arial" sz="100"/>
          </a:p>
          <a:p>
            <a:pPr marL="22859" algn="l" rtl="0" eaLnBrk="0">
              <a:lnSpc>
                <a:spcPct val="98000"/>
              </a:lnSpc>
              <a:spcBef>
                <a:spcPts val="1"/>
              </a:spcBef>
            </a:pPr>
            <a:r>
              <a:rPr sz="700" i="1" kern="0" spc="11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销售规划</a:t>
            </a:r>
            <a:endParaRPr lang="Microsoft YaHei" altLang="Microsoft YaHei" sz="7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1875650" y="3388461"/>
            <a:ext cx="695083" cy="840562"/>
            <a:chExt cx="695083" cy="840562"/>
          </a:xfrm>
        </p:grpSpPr>
        <p:pic>
          <p:nvPicPr>
            <p:cNvPr id="234" name="picture 234"/>
            <p:cNvPicPr>
              <a:picLocks noChangeAspect="1"/>
            </p:cNvPicPr>
            <p:nvPr/>
          </p:nvPicPr>
          <p:blipFill>
            <a:blip r:embed="rId33"/>
            <a:stretch>
              <a:fillRect/>
            </a:stretch>
          </p:blipFill>
          <p:spPr>
            <a:xfrm rot="21600000">
              <a:off x="0" y="0"/>
              <a:ext cx="695083" cy="840562"/>
            </a:xfrm>
            <a:prstGeom prst="rect">
              <a:avLst/>
            </a:prstGeom>
          </p:spPr>
        </p:pic>
        <p:sp>
          <p:nvSpPr>
            <p:cNvPr id="236" name="textbox 236"/>
            <p:cNvSpPr/>
            <p:nvPr/>
          </p:nvSpPr>
          <p:spPr>
            <a:xfrm>
              <a:off x="-12700" y="-12700"/>
              <a:ext cx="720725" cy="8756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91000"/>
                </a:lnSpc>
              </a:pPr>
              <a:endParaRPr lang="Arial" altLang="Arial" sz="1000"/>
            </a:p>
            <a:p>
              <a:pPr marL="167639" algn="l" rtl="0" eaLnBrk="0">
                <a:lnSpc>
                  <a:spcPct val="97000"/>
                </a:lnSpc>
                <a:spcBef>
                  <a:spcPts val="3"/>
                </a:spcBef>
              </a:pPr>
              <a:r>
                <a:rPr sz="700" b="1" kern="0" spc="50">
                  <a:solidFill>
                    <a:srgbClr val="7F7F7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产品研发</a:t>
              </a:r>
              <a:endParaRPr lang="Microsoft YaHei" altLang="Microsoft YaHei" sz="700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1875650" y="4933048"/>
            <a:ext cx="695083" cy="533895"/>
            <a:chExt cx="695083" cy="533895"/>
          </a:xfrm>
        </p:grpSpPr>
        <p:pic>
          <p:nvPicPr>
            <p:cNvPr id="238" name="picture 238"/>
            <p:cNvPicPr>
              <a:picLocks noChangeAspect="1"/>
            </p:cNvPicPr>
            <p:nvPr/>
          </p:nvPicPr>
          <p:blipFill>
            <a:blip r:embed="rId34"/>
            <a:stretch>
              <a:fillRect/>
            </a:stretch>
          </p:blipFill>
          <p:spPr>
            <a:xfrm rot="21600000">
              <a:off x="0" y="0"/>
              <a:ext cx="695083" cy="533895"/>
            </a:xfrm>
            <a:prstGeom prst="rect">
              <a:avLst/>
            </a:prstGeom>
          </p:spPr>
        </p:pic>
        <p:sp>
          <p:nvSpPr>
            <p:cNvPr id="240" name="textbox 240"/>
            <p:cNvSpPr/>
            <p:nvPr/>
          </p:nvSpPr>
          <p:spPr>
            <a:xfrm>
              <a:off x="-12700" y="-12700"/>
              <a:ext cx="720725" cy="5683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9305"/>
                </a:lnSpc>
              </a:pPr>
              <a:endParaRPr lang="Arial" altLang="Arial" sz="100"/>
            </a:p>
            <a:p>
              <a:pPr marL="167639" algn="l" rtl="0" eaLnBrk="0">
                <a:lnSpc>
                  <a:spcPct val="97000"/>
                </a:lnSpc>
              </a:pPr>
              <a:r>
                <a:rPr sz="700" b="1" kern="0" spc="50">
                  <a:solidFill>
                    <a:srgbClr val="7F7F7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售后支持</a:t>
              </a:r>
              <a:endParaRPr lang="Microsoft YaHei" altLang="Microsoft YaHei" sz="700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1875650" y="4538624"/>
            <a:ext cx="695083" cy="630275"/>
            <a:chExt cx="695083" cy="630275"/>
          </a:xfrm>
        </p:grpSpPr>
        <p:pic>
          <p:nvPicPr>
            <p:cNvPr id="242" name="picture 242"/>
            <p:cNvPicPr>
              <a:picLocks noChangeAspect="1"/>
            </p:cNvPicPr>
            <p:nvPr/>
          </p:nvPicPr>
          <p:blipFill>
            <a:blip r:embed="rId35"/>
            <a:stretch>
              <a:fillRect/>
            </a:stretch>
          </p:blipFill>
          <p:spPr>
            <a:xfrm rot="21600000">
              <a:off x="0" y="0"/>
              <a:ext cx="695083" cy="630275"/>
            </a:xfrm>
            <a:prstGeom prst="rect">
              <a:avLst/>
            </a:prstGeom>
          </p:spPr>
        </p:pic>
        <p:sp>
          <p:nvSpPr>
            <p:cNvPr id="244" name="textbox 244"/>
            <p:cNvSpPr/>
            <p:nvPr/>
          </p:nvSpPr>
          <p:spPr>
            <a:xfrm>
              <a:off x="-12700" y="-12700"/>
              <a:ext cx="720725" cy="6654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94000"/>
                </a:lnSpc>
              </a:pPr>
              <a:endParaRPr lang="Arial" altLang="Arial" sz="1000"/>
            </a:p>
            <a:p>
              <a:pPr algn="l" rtl="0" eaLnBrk="0">
                <a:lnSpc>
                  <a:spcPct val="7313"/>
                </a:lnSpc>
              </a:pPr>
              <a:endParaRPr lang="Arial" altLang="Arial" sz="100"/>
            </a:p>
            <a:p>
              <a:pPr marL="216534" algn="l" rtl="0" eaLnBrk="0">
                <a:lnSpc>
                  <a:spcPct val="97000"/>
                </a:lnSpc>
              </a:pPr>
              <a:r>
                <a:rPr sz="700" b="1" kern="0" spc="50">
                  <a:solidFill>
                    <a:srgbClr val="7F7F7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</a:t>
              </a:r>
              <a:endParaRPr lang="Microsoft YaHei" altLang="Microsoft YaHei" sz="7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1875650" y="3889261"/>
            <a:ext cx="695083" cy="801547"/>
            <a:chExt cx="695083" cy="801547"/>
          </a:xfrm>
        </p:grpSpPr>
        <p:pic>
          <p:nvPicPr>
            <p:cNvPr id="246" name="picture 246"/>
            <p:cNvPicPr>
              <a:picLocks noChangeAspect="1"/>
            </p:cNvPicPr>
            <p:nvPr/>
          </p:nvPicPr>
          <p:blipFill>
            <a:blip r:embed="rId36"/>
            <a:stretch>
              <a:fillRect/>
            </a:stretch>
          </p:blipFill>
          <p:spPr>
            <a:xfrm rot="21600000">
              <a:off x="0" y="0"/>
              <a:ext cx="695083" cy="801547"/>
            </a:xfrm>
            <a:prstGeom prst="rect">
              <a:avLst/>
            </a:prstGeom>
          </p:spPr>
        </p:pic>
        <p:sp>
          <p:nvSpPr>
            <p:cNvPr id="248" name="textbox 248"/>
            <p:cNvSpPr/>
            <p:nvPr/>
          </p:nvSpPr>
          <p:spPr>
            <a:xfrm>
              <a:off x="-12700" y="-12700"/>
              <a:ext cx="720725" cy="8362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marL="170179" algn="l" rtl="0" eaLnBrk="0">
                <a:lnSpc>
                  <a:spcPct val="97000"/>
                </a:lnSpc>
                <a:spcBef>
                  <a:spcPts val="7"/>
                </a:spcBef>
              </a:pPr>
              <a:r>
                <a:rPr sz="700" b="1" kern="0" spc="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市场营销</a:t>
              </a:r>
              <a:endParaRPr lang="Microsoft YaHei" altLang="Microsoft YaHei" sz="700"/>
            </a:p>
          </p:txBody>
        </p:sp>
      </p:grpSp>
      <p:sp>
        <p:nvSpPr>
          <p:cNvPr id="250" name="textbox 250"/>
          <p:cNvSpPr/>
          <p:nvPr/>
        </p:nvSpPr>
        <p:spPr>
          <a:xfrm>
            <a:off x="1726613" y="2308941"/>
            <a:ext cx="1132839" cy="394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11"/>
              </a:lnSpc>
            </a:pPr>
            <a:endParaRPr lang="Arial" altLang="Arial" sz="100"/>
          </a:p>
          <a:p>
            <a:pPr marL="12700" algn="l" rtl="0" eaLnBrk="0">
              <a:lnSpc>
                <a:spcPct val="71000"/>
              </a:lnSpc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 </a:t>
            </a: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链</a:t>
            </a:r>
            <a:r>
              <a:rPr sz="1000" b="1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：业务价值链</a:t>
            </a:r>
            <a:endParaRPr lang="Microsoft YaHei" altLang="Microsoft YaHei" sz="1000"/>
          </a:p>
          <a:p>
            <a:pPr marL="12700" algn="l" rtl="0" eaLnBrk="0">
              <a:lnSpc>
                <a:spcPts val="1876"/>
              </a:lnSpc>
            </a:pP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业务流程主干</a:t>
            </a:r>
            <a:endParaRPr lang="Microsoft YaHei" altLang="Microsoft YaHei" sz="1000"/>
          </a:p>
        </p:txBody>
      </p:sp>
      <p:sp>
        <p:nvSpPr>
          <p:cNvPr id="252" name="textbox 252"/>
          <p:cNvSpPr/>
          <p:nvPr/>
        </p:nvSpPr>
        <p:spPr>
          <a:xfrm>
            <a:off x="3409188" y="3553967"/>
            <a:ext cx="489584" cy="649605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6000"/>
              </a:lnSpc>
            </a:pPr>
            <a:endParaRPr lang="Arial" altLang="Arial" sz="100"/>
          </a:p>
          <a:p>
            <a:pPr marL="24129" algn="l" rtl="0" eaLnBrk="0">
              <a:lnSpc>
                <a:spcPct val="98000"/>
              </a:lnSpc>
              <a:spcBef>
                <a:spcPts val="1"/>
              </a:spcBef>
            </a:pPr>
            <a:r>
              <a:rPr sz="700" i="1" kern="0" spc="10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市场规划</a:t>
            </a:r>
            <a:endParaRPr lang="Microsoft YaHei" altLang="Microsoft YaHei" sz="700"/>
          </a:p>
        </p:txBody>
      </p:sp>
      <p:sp>
        <p:nvSpPr>
          <p:cNvPr id="254" name="textbox 254"/>
          <p:cNvSpPr/>
          <p:nvPr/>
        </p:nvSpPr>
        <p:spPr>
          <a:xfrm>
            <a:off x="3409188" y="4248911"/>
            <a:ext cx="489584" cy="647700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"/>
          </a:p>
          <a:p>
            <a:pPr marL="22225" algn="l" rtl="0" eaLnBrk="0">
              <a:lnSpc>
                <a:spcPct val="98000"/>
              </a:lnSpc>
              <a:spcBef>
                <a:spcPts val="1"/>
              </a:spcBef>
            </a:pPr>
            <a:r>
              <a:rPr sz="700" i="1" kern="0" spc="11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客户规划</a:t>
            </a:r>
            <a:endParaRPr lang="Microsoft YaHei" altLang="Microsoft YaHei" sz="700"/>
          </a:p>
        </p:txBody>
      </p:sp>
      <p:graphicFrame>
        <p:nvGraphicFramePr>
          <p:cNvPr id="256" name="table 256"/>
          <p:cNvGraphicFramePr>
            <a:graphicFrameLocks noGrp="1"/>
          </p:cNvGraphicFramePr>
          <p:nvPr/>
        </p:nvGraphicFramePr>
        <p:xfrm>
          <a:off x="1875650" y="5538063"/>
          <a:ext cx="694689" cy="324485"/>
        </p:xfrm>
        <a:graphic>
          <a:graphicData uri="http://schemas.openxmlformats.org/drawingml/2006/table">
            <a:tbl>
              <a:tblPr/>
              <a:tblGrid>
                <a:gridCol w="694689"/>
              </a:tblGrid>
              <a:tr h="3054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marL="252095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700" b="1" kern="0" spc="4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财务</a:t>
                      </a:r>
                      <a:endParaRPr lang="Microsoft YaHei" altLang="Microsoft YaHei" sz="700"/>
                    </a:p>
                  </a:txBody>
                  <a:tcPr marL="0" marR="0" marT="0" marB="0">
                    <a:lnL w="190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58" name="table 258"/>
          <p:cNvGraphicFramePr>
            <a:graphicFrameLocks noGrp="1"/>
          </p:cNvGraphicFramePr>
          <p:nvPr/>
        </p:nvGraphicFramePr>
        <p:xfrm>
          <a:off x="7409954" y="4810963"/>
          <a:ext cx="614680" cy="346075"/>
        </p:xfrm>
        <a:graphic>
          <a:graphicData uri="http://schemas.openxmlformats.org/drawingml/2006/table">
            <a:tbl>
              <a:tblPr>
                <a:solidFill>
                  <a:srgbClr val="FFFF99"/>
                </a:solidFill>
              </a:tblPr>
              <a:tblGrid>
                <a:gridCol w="614680"/>
              </a:tblGrid>
              <a:tr h="327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700"/>
                    </a:p>
                    <a:p>
                      <a:pPr marL="114935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700" b="1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分配商机</a:t>
                      </a:r>
                      <a:endParaRPr lang="Microsoft YaHei" altLang="Microsoft YaHei" sz="700"/>
                    </a:p>
                  </a:txBody>
                  <a:tcPr marL="0" marR="0" marT="0" marB="0">
                    <a:lnL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0" name="table 260"/>
          <p:cNvGraphicFramePr>
            <a:graphicFrameLocks noGrp="1"/>
          </p:cNvGraphicFramePr>
          <p:nvPr/>
        </p:nvGraphicFramePr>
        <p:xfrm>
          <a:off x="7414717" y="5337962"/>
          <a:ext cx="605155" cy="336550"/>
        </p:xfrm>
        <a:graphic>
          <a:graphicData uri="http://schemas.openxmlformats.org/drawingml/2006/table">
            <a:tbl>
              <a:tblPr>
                <a:solidFill>
                  <a:srgbClr val="FFFF99"/>
                </a:solidFill>
              </a:tblPr>
              <a:tblGrid>
                <a:gridCol w="605155"/>
              </a:tblGrid>
              <a:tr h="327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064"/>
                        </a:lnSpc>
                      </a:pPr>
                      <a:endParaRPr lang="Arial" altLang="Arial" sz="100"/>
                    </a:p>
                    <a:p>
                      <a:pPr marL="110489" algn="l" rtl="0" eaLnBrk="0">
                        <a:lnSpc>
                          <a:spcPct val="98000"/>
                        </a:lnSpc>
                      </a:pPr>
                      <a:r>
                        <a:rPr sz="700" kern="0" spc="5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跟踪商机</a:t>
                      </a:r>
                      <a:endParaRPr lang="Microsoft YaHei" altLang="Microsoft YaHei" sz="7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2" name="table 262"/>
          <p:cNvGraphicFramePr>
            <a:graphicFrameLocks noGrp="1"/>
          </p:cNvGraphicFramePr>
          <p:nvPr/>
        </p:nvGraphicFramePr>
        <p:xfrm>
          <a:off x="7414717" y="3771252"/>
          <a:ext cx="605155" cy="336550"/>
        </p:xfrm>
        <a:graphic>
          <a:graphicData uri="http://schemas.openxmlformats.org/drawingml/2006/table">
            <a:tbl>
              <a:tblPr>
                <a:solidFill>
                  <a:srgbClr val="FFFF99"/>
                </a:solidFill>
              </a:tblPr>
              <a:tblGrid>
                <a:gridCol w="605155"/>
              </a:tblGrid>
              <a:tr h="327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125"/>
                        </a:lnSpc>
                      </a:pPr>
                      <a:endParaRPr lang="Arial" altLang="Arial" sz="100"/>
                    </a:p>
                    <a:p>
                      <a:pPr marL="109854" algn="l" rtl="0" eaLnBrk="0">
                        <a:lnSpc>
                          <a:spcPct val="97000"/>
                        </a:lnSpc>
                      </a:pPr>
                      <a:r>
                        <a:rPr sz="700" kern="0" spc="5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确认商机</a:t>
                      </a:r>
                      <a:endParaRPr lang="Microsoft YaHei" altLang="Microsoft YaHei" sz="7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pic>
        <p:nvPicPr>
          <p:cNvPr id="264" name="picture 264"/>
          <p:cNvPicPr>
            <a:picLocks noChangeAspect="1"/>
          </p:cNvPicPr>
          <p:nvPr/>
        </p:nvPicPr>
        <p:blipFill>
          <a:blip r:embed="rId37"/>
          <a:stretch>
            <a:fillRect/>
          </a:stretch>
        </p:blipFill>
        <p:spPr>
          <a:xfrm rot="21600000">
            <a:off x="2543555" y="3420046"/>
            <a:ext cx="396913" cy="486587"/>
          </a:xfrm>
          <a:prstGeom prst="rect">
            <a:avLst/>
          </a:prstGeom>
        </p:spPr>
      </p:pic>
      <p:graphicFrame>
        <p:nvGraphicFramePr>
          <p:cNvPr id="266" name="table 266"/>
          <p:cNvGraphicFramePr>
            <a:graphicFrameLocks noGrp="1"/>
          </p:cNvGraphicFramePr>
          <p:nvPr/>
        </p:nvGraphicFramePr>
        <p:xfrm>
          <a:off x="1875650" y="5902947"/>
          <a:ext cx="694689" cy="276859"/>
        </p:xfrm>
        <a:graphic>
          <a:graphicData uri="http://schemas.openxmlformats.org/drawingml/2006/table">
            <a:tbl>
              <a:tblPr/>
              <a:tblGrid>
                <a:gridCol w="694689"/>
              </a:tblGrid>
              <a:tr h="2578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55575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700" b="1" kern="0" spc="5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人力资源</a:t>
                      </a:r>
                      <a:endParaRPr lang="Microsoft YaHei" altLang="Microsoft YaHei" sz="700"/>
                    </a:p>
                  </a:txBody>
                  <a:tcPr marL="0" marR="0" marT="0" marB="0">
                    <a:lnL w="190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22" name="group 22"/>
          <p:cNvGrpSpPr/>
          <p:nvPr/>
        </p:nvGrpSpPr>
        <p:grpSpPr>
          <a:xfrm rot="21600000">
            <a:off x="1875650" y="6220282"/>
            <a:ext cx="695083" cy="129857"/>
            <a:chExt cx="695083" cy="129857"/>
          </a:xfrm>
        </p:grpSpPr>
        <p:pic>
          <p:nvPicPr>
            <p:cNvPr id="268" name="picture 268"/>
            <p:cNvPicPr>
              <a:picLocks noChangeAspect="1"/>
            </p:cNvPicPr>
            <p:nvPr/>
          </p:nvPicPr>
          <p:blipFill>
            <a:blip r:embed="rId38"/>
            <a:stretch>
              <a:fillRect/>
            </a:stretch>
          </p:blipFill>
          <p:spPr>
            <a:xfrm rot="21600000">
              <a:off x="0" y="0"/>
              <a:ext cx="695083" cy="129857"/>
            </a:xfrm>
            <a:prstGeom prst="rect">
              <a:avLst/>
            </a:prstGeom>
          </p:spPr>
        </p:pic>
        <p:sp>
          <p:nvSpPr>
            <p:cNvPr id="270" name="textbox 270"/>
            <p:cNvSpPr/>
            <p:nvPr/>
          </p:nvSpPr>
          <p:spPr>
            <a:xfrm>
              <a:off x="-12700" y="-12700"/>
              <a:ext cx="720725" cy="1644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91000"/>
                </a:lnSpc>
              </a:pPr>
              <a:endParaRPr lang="Arial" altLang="Arial" sz="100"/>
            </a:p>
            <a:p>
              <a:pPr marL="265429" algn="l" rtl="0" eaLnBrk="0">
                <a:lnSpc>
                  <a:spcPct val="97000"/>
                </a:lnSpc>
                <a:spcBef>
                  <a:spcPts val="1"/>
                </a:spcBef>
              </a:pPr>
              <a:r>
                <a:rPr sz="700" b="1" kern="0" spc="40">
                  <a:solidFill>
                    <a:srgbClr val="7F7F7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</a:t>
              </a:r>
              <a:endParaRPr lang="Microsoft YaHei" altLang="Microsoft YaHei" sz="700"/>
            </a:p>
          </p:txBody>
        </p:sp>
      </p:grpSp>
      <p:pic>
        <p:nvPicPr>
          <p:cNvPr id="272" name="picture 272"/>
          <p:cNvPicPr>
            <a:picLocks noChangeAspect="1"/>
          </p:cNvPicPr>
          <p:nvPr/>
        </p:nvPicPr>
        <p:blipFill>
          <a:blip r:embed="rId39"/>
          <a:stretch>
            <a:fillRect/>
          </a:stretch>
        </p:blipFill>
        <p:spPr>
          <a:xfrm rot="21600000">
            <a:off x="4567847" y="6258179"/>
            <a:ext cx="492734" cy="88722"/>
          </a:xfrm>
          <a:prstGeom prst="rect">
            <a:avLst/>
          </a:prstGeom>
        </p:spPr>
      </p:pic>
      <p:sp>
        <p:nvSpPr>
          <p:cNvPr id="274" name="textbox 274"/>
          <p:cNvSpPr/>
          <p:nvPr/>
        </p:nvSpPr>
        <p:spPr>
          <a:xfrm>
            <a:off x="6139599" y="5195120"/>
            <a:ext cx="410209" cy="130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3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700" kern="0" spc="5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价格审批</a:t>
            </a:r>
            <a:endParaRPr lang="Microsoft YaHei" altLang="Microsoft YaHei" sz="700"/>
          </a:p>
        </p:txBody>
      </p:sp>
      <p:sp>
        <p:nvSpPr>
          <p:cNvPr id="276" name="textbox 276"/>
          <p:cNvSpPr/>
          <p:nvPr/>
        </p:nvSpPr>
        <p:spPr>
          <a:xfrm>
            <a:off x="5672464" y="5195696"/>
            <a:ext cx="409575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4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700" kern="0" spc="5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渠道管理</a:t>
            </a:r>
            <a:endParaRPr lang="Microsoft YaHei" altLang="Microsoft YaHei" sz="700"/>
          </a:p>
        </p:txBody>
      </p:sp>
      <p:pic>
        <p:nvPicPr>
          <p:cNvPr id="278" name="picture 278"/>
          <p:cNvPicPr>
            <a:picLocks noChangeAspect="1"/>
          </p:cNvPicPr>
          <p:nvPr/>
        </p:nvPicPr>
        <p:blipFill>
          <a:blip r:embed="rId40"/>
          <a:stretch>
            <a:fillRect/>
          </a:stretch>
        </p:blipFill>
        <p:spPr>
          <a:xfrm rot="21600000">
            <a:off x="7679283" y="4103408"/>
            <a:ext cx="76200" cy="194843"/>
          </a:xfrm>
          <a:prstGeom prst="rect">
            <a:avLst/>
          </a:prstGeom>
        </p:spPr>
      </p:pic>
      <p:pic>
        <p:nvPicPr>
          <p:cNvPr id="280" name="picture 280"/>
          <p:cNvPicPr>
            <a:picLocks noChangeAspect="1"/>
          </p:cNvPicPr>
          <p:nvPr/>
        </p:nvPicPr>
        <p:blipFill>
          <a:blip r:embed="rId41"/>
          <a:stretch>
            <a:fillRect/>
          </a:stretch>
        </p:blipFill>
        <p:spPr>
          <a:xfrm rot="21600000">
            <a:off x="7679283" y="4625644"/>
            <a:ext cx="76200" cy="194843"/>
          </a:xfrm>
          <a:prstGeom prst="rect">
            <a:avLst/>
          </a:prstGeom>
        </p:spPr>
      </p:pic>
      <p:pic>
        <p:nvPicPr>
          <p:cNvPr id="282" name="picture 282"/>
          <p:cNvPicPr>
            <a:picLocks noChangeAspect="1"/>
          </p:cNvPicPr>
          <p:nvPr/>
        </p:nvPicPr>
        <p:blipFill>
          <a:blip r:embed="rId42"/>
          <a:stretch>
            <a:fillRect/>
          </a:stretch>
        </p:blipFill>
        <p:spPr>
          <a:xfrm rot="21600000">
            <a:off x="7679283" y="5670130"/>
            <a:ext cx="76200" cy="194830"/>
          </a:xfrm>
          <a:prstGeom prst="rect">
            <a:avLst/>
          </a:prstGeom>
        </p:spPr>
      </p:pic>
      <p:pic>
        <p:nvPicPr>
          <p:cNvPr id="284" name="picture 284"/>
          <p:cNvPicPr>
            <a:picLocks noChangeAspect="1"/>
          </p:cNvPicPr>
          <p:nvPr/>
        </p:nvPicPr>
        <p:blipFill>
          <a:blip r:embed="rId43"/>
          <a:stretch>
            <a:fillRect/>
          </a:stretch>
        </p:blipFill>
        <p:spPr>
          <a:xfrm rot="21600000">
            <a:off x="7679283" y="5147894"/>
            <a:ext cx="76200" cy="19483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86" name="table 286"/>
          <p:cNvGraphicFramePr>
            <a:graphicFrameLocks noGrp="1"/>
          </p:cNvGraphicFramePr>
          <p:nvPr/>
        </p:nvGraphicFramePr>
        <p:xfrm>
          <a:off x="690638" y="1381150"/>
          <a:ext cx="10793729" cy="4498339"/>
        </p:xfrm>
        <a:graphic>
          <a:graphicData uri="http://schemas.openxmlformats.org/drawingml/2006/table">
            <a:tbl>
              <a:tblPr/>
              <a:tblGrid>
                <a:gridCol w="412750"/>
                <a:gridCol w="4464684"/>
                <a:gridCol w="5916295"/>
              </a:tblGrid>
              <a:tr h="593725">
                <a:tc rowSpan="5"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688975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1500" kern="0" spc="-120">
                          <a:ln w="5448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方</a:t>
                      </a:r>
                      <a:r>
                        <a:rPr sz="1500" kern="0" spc="-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1500" kern="0" spc="-120">
                          <a:ln w="5448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法</a:t>
                      </a:r>
                      <a:r>
                        <a:rPr sz="1500" kern="0" spc="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 </a:t>
                      </a:r>
                      <a:r>
                        <a:rPr sz="1500" kern="0" spc="-120">
                          <a:ln w="5448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优</a:t>
                      </a:r>
                      <a:r>
                        <a:rPr sz="15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1500" kern="0" spc="-120">
                          <a:ln w="5448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点</a:t>
                      </a:r>
                      <a:endParaRPr lang="KaiTi" altLang="KaiTi" sz="1500"/>
                    </a:p>
                  </a:txBody>
                  <a:tcPr marL="0" marR="0" marT="0" marB="0" vert="eaVert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4000"/>
                        </a:lnSpc>
                      </a:pPr>
                      <a:endParaRPr lang="Arial" altLang="Arial" sz="1000"/>
                    </a:p>
                    <a:p>
                      <a:pPr marL="184150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kern="0" spc="-10">
                          <a:ln w="5448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自上而下（</a:t>
                      </a:r>
                      <a:r>
                        <a:rPr sz="15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Top-down approach</a:t>
                      </a:r>
                      <a:r>
                        <a:rPr sz="1500" kern="0" spc="-10">
                          <a:ln w="5448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）</a:t>
                      </a: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                          </a:t>
                      </a:r>
                      <a:r>
                        <a:rPr sz="1500" kern="0" spc="-10">
                          <a:ln w="5448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自下而上（</a:t>
                      </a:r>
                      <a:r>
                        <a:rPr sz="15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Bott</a:t>
                      </a:r>
                      <a:r>
                        <a:rPr sz="15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om-up</a:t>
                      </a:r>
                      <a:r>
                        <a:rPr sz="1500" b="1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5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approach</a:t>
                      </a:r>
                      <a:r>
                        <a:rPr sz="15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500" kern="0" spc="-20">
                          <a:ln w="5448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）</a:t>
                      </a:r>
                      <a:endParaRPr lang="KaiTi" altLang="KaiTi" sz="15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90">
                <a:tc vMerge="1"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 vert="eaVert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marL="6007734" indent="-5856604" algn="l" rtl="0" eaLnBrk="0">
                        <a:lnSpc>
                          <a:spcPct val="121000"/>
                        </a:lnSpc>
                        <a:spcBef>
                          <a:spcPts val="6"/>
                        </a:spcBef>
                      </a:pPr>
                      <a:r>
                        <a:rPr sz="1500" kern="0" spc="-50">
                          <a:solidFill>
                            <a:srgbClr val="75BD42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. </a:t>
                      </a:r>
                      <a:r>
                        <a:rPr sz="15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首先构建流程全貌，然后层层分解到细节流</a:t>
                      </a:r>
                      <a:r>
                        <a:rPr sz="15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程                </a:t>
                      </a:r>
                      <a:r>
                        <a:rPr sz="1500" kern="0" spc="-60">
                          <a:solidFill>
                            <a:srgbClr val="75BD42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.</a:t>
                      </a:r>
                      <a:r>
                        <a:rPr sz="1500" kern="0" spc="100">
                          <a:solidFill>
                            <a:srgbClr val="75BD42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 </a:t>
                      </a:r>
                      <a:r>
                        <a:rPr sz="15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从细节流程入手，然后挑选、合并进行处理，然后</a:t>
                      </a: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 </a:t>
                      </a:r>
                      <a:r>
                        <a:rPr sz="1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生成上一级流程</a:t>
                      </a:r>
                      <a:endParaRPr lang="KaiTi" altLang="KaiTi" sz="15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151889">
                <a:tc vMerge="1"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 vert="eaVert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marL="151129" algn="l" rtl="0" eaLnBrk="0">
                        <a:lnSpc>
                          <a:spcPts val="1811"/>
                        </a:lnSpc>
                        <a:spcBef>
                          <a:spcPts val="4"/>
                        </a:spcBef>
                      </a:pPr>
                      <a:r>
                        <a:rPr sz="1500" kern="0" spc="-90">
                          <a:solidFill>
                            <a:srgbClr val="75BD42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.</a:t>
                      </a:r>
                      <a:r>
                        <a:rPr sz="1500" kern="0" spc="240">
                          <a:solidFill>
                            <a:srgbClr val="75BD42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 </a:t>
                      </a:r>
                      <a:r>
                        <a:rPr sz="15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能够建立流程体系的全貌，容易检验和修订</a:t>
                      </a:r>
                      <a:endParaRPr lang="KaiTi" altLang="KaiTi" sz="1500"/>
                    </a:p>
                    <a:p>
                      <a:pPr marL="151129" algn="l" rtl="0" eaLnBrk="0">
                        <a:lnSpc>
                          <a:spcPts val="1887"/>
                        </a:lnSpc>
                        <a:spcBef>
                          <a:spcPts val="709"/>
                        </a:spcBef>
                      </a:pPr>
                      <a:r>
                        <a:rPr sz="1500" kern="0" spc="-70">
                          <a:solidFill>
                            <a:srgbClr val="75BD42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. </a:t>
                      </a:r>
                      <a:r>
                        <a:rPr sz="15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可以避免流程的重复、重</a:t>
                      </a:r>
                      <a:r>
                        <a:rPr sz="15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叠和不能进行连接</a:t>
                      </a:r>
                      <a:endParaRPr lang="KaiTi" altLang="KaiTi" sz="15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51129" algn="l" rtl="0" eaLnBrk="0">
                        <a:lnSpc>
                          <a:spcPts val="1822"/>
                        </a:lnSpc>
                        <a:spcBef>
                          <a:spcPts val="3"/>
                        </a:spcBef>
                      </a:pPr>
                      <a:r>
                        <a:rPr sz="1500" kern="0" spc="-100">
                          <a:solidFill>
                            <a:srgbClr val="75BD42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.</a:t>
                      </a:r>
                      <a:r>
                        <a:rPr sz="1500" kern="0" spc="190">
                          <a:solidFill>
                            <a:srgbClr val="75BD42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 </a:t>
                      </a:r>
                      <a:r>
                        <a:rPr sz="15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最大限度的保证了流程的</a:t>
                      </a:r>
                      <a:r>
                        <a:rPr sz="15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共享和复用</a:t>
                      </a:r>
                      <a:endParaRPr lang="KaiTi" altLang="KaiT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marL="1258569" algn="l" rtl="0" eaLnBrk="0">
                        <a:lnSpc>
                          <a:spcPts val="1875"/>
                        </a:lnSpc>
                        <a:spcBef>
                          <a:spcPts val="4"/>
                        </a:spcBef>
                      </a:pPr>
                      <a:r>
                        <a:rPr sz="1500" kern="0" spc="-140">
                          <a:solidFill>
                            <a:srgbClr val="75BD42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.</a:t>
                      </a:r>
                      <a:r>
                        <a:rPr sz="1500" kern="0" spc="130">
                          <a:solidFill>
                            <a:srgbClr val="75BD42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 </a:t>
                      </a:r>
                      <a:r>
                        <a:rPr sz="15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建立基于实际的流程应</a:t>
                      </a:r>
                      <a:r>
                        <a:rPr sz="15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用</a:t>
                      </a:r>
                      <a:endParaRPr lang="KaiTi" altLang="KaiTi" sz="15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64235">
                <a:tc vMerge="1"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 vert="eaVert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344"/>
                        </a:lnSpc>
                      </a:pPr>
                      <a:endParaRPr lang="Arial" altLang="Arial" sz="100"/>
                    </a:p>
                    <a:p>
                      <a:pPr marL="151129" algn="l" rtl="0" eaLnBrk="0">
                        <a:lnSpc>
                          <a:spcPts val="1834"/>
                        </a:lnSpc>
                      </a:pPr>
                      <a:r>
                        <a:rPr sz="1500" kern="0" spc="-90">
                          <a:solidFill>
                            <a:srgbClr val="75BD42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.</a:t>
                      </a:r>
                      <a:r>
                        <a:rPr sz="1500" kern="0" spc="220">
                          <a:solidFill>
                            <a:srgbClr val="75BD42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 </a:t>
                      </a:r>
                      <a:r>
                        <a:rPr sz="15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需要有清晰的</a:t>
                      </a:r>
                      <a:r>
                        <a:rPr sz="15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leve</a:t>
                      </a:r>
                      <a:r>
                        <a:rPr sz="15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l0</a:t>
                      </a:r>
                      <a:r>
                        <a:rPr sz="15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框架作为输入</a:t>
                      </a:r>
                      <a:endParaRPr lang="KaiTi" altLang="KaiTi" sz="15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151129" algn="l" rtl="0" eaLnBrk="0">
                        <a:lnSpc>
                          <a:spcPts val="1834"/>
                        </a:lnSpc>
                        <a:spcBef>
                          <a:spcPts val="3"/>
                        </a:spcBef>
                      </a:pPr>
                      <a:r>
                        <a:rPr sz="1500" kern="0" spc="-100">
                          <a:solidFill>
                            <a:srgbClr val="75BD42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. </a:t>
                      </a:r>
                      <a:r>
                        <a:rPr sz="15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对原有流程体系进行较大的修改</a:t>
                      </a:r>
                      <a:endParaRPr lang="KaiTi" altLang="KaiT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900"/>
                    </a:p>
                    <a:p>
                      <a:pPr marL="1258569" algn="l" rtl="0" eaLnBrk="0">
                        <a:lnSpc>
                          <a:spcPts val="1861"/>
                        </a:lnSpc>
                        <a:spcBef>
                          <a:spcPts val="3"/>
                        </a:spcBef>
                      </a:pPr>
                      <a:r>
                        <a:rPr sz="1400" kern="0" spc="-70">
                          <a:solidFill>
                            <a:srgbClr val="75BD42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.</a:t>
                      </a:r>
                      <a:r>
                        <a:rPr sz="1400" kern="0" spc="290">
                          <a:solidFill>
                            <a:srgbClr val="75BD42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 </a:t>
                      </a:r>
                      <a:r>
                        <a:rPr sz="14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不能看到流程的全貌</a:t>
                      </a:r>
                      <a:endParaRPr lang="KaiTi" altLang="KaiTi" sz="14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500"/>
                    </a:p>
                    <a:p>
                      <a:pPr marL="1258569" algn="l" rtl="0" eaLnBrk="0">
                        <a:lnSpc>
                          <a:spcPts val="1811"/>
                        </a:lnSpc>
                        <a:spcBef>
                          <a:spcPts val="5"/>
                        </a:spcBef>
                      </a:pPr>
                      <a:r>
                        <a:rPr sz="1500" kern="0" spc="-60">
                          <a:solidFill>
                            <a:srgbClr val="75BD42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. </a:t>
                      </a:r>
                      <a:r>
                        <a:rPr sz="15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通过底层合并非常困难，</a:t>
                      </a:r>
                      <a:r>
                        <a:rPr sz="15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很难形成完整的流程体系</a:t>
                      </a:r>
                      <a:endParaRPr lang="KaiTi" altLang="KaiTi" sz="15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168400">
                <a:tc vMerge="1"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 vert="eaVert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88" name="table 288"/>
          <p:cNvGraphicFramePr>
            <a:graphicFrameLocks noGrp="1"/>
          </p:cNvGraphicFramePr>
          <p:nvPr/>
        </p:nvGraphicFramePr>
        <p:xfrm>
          <a:off x="690638" y="5943180"/>
          <a:ext cx="10810240" cy="586740"/>
        </p:xfrm>
        <a:graphic>
          <a:graphicData uri="http://schemas.openxmlformats.org/drawingml/2006/table">
            <a:tbl>
              <a:tblPr>
                <a:solidFill>
                  <a:srgbClr val="B6C7EA"/>
                </a:solidFill>
              </a:tblPr>
              <a:tblGrid>
                <a:gridCol w="10810240"/>
              </a:tblGrid>
              <a:tr h="5708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96000"/>
                        </a:lnSpc>
                        <a:spcBef>
                          <a:spcPts val="4"/>
                        </a:spcBef>
                      </a:pPr>
                      <a:r>
                        <a:rPr sz="1500" b="1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建模方法：</a:t>
                      </a:r>
                      <a:r>
                        <a:rPr sz="1500" b="1" kern="0" spc="-2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500" b="1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从上而下建立流程高阶框架1~4</a:t>
                      </a:r>
                      <a:r>
                        <a:rPr sz="1500" b="1" kern="0" spc="-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500" b="1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r>
                        <a:rPr sz="1500" b="1" kern="0" spc="-2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500" b="1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自下而上梳理流程5 进行流程匹配。</a:t>
                      </a:r>
                      <a:r>
                        <a:rPr sz="1500" b="1" kern="0" spc="-3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500" b="1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兼顾流程的完整性和业务场景的选择。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C7EA"/>
                    </a:solidFill>
                  </a:tcPr>
                </a:tc>
              </a:tr>
            </a:tbl>
          </a:graphicData>
        </a:graphic>
      </p:graphicFrame>
      <p:sp>
        <p:nvSpPr>
          <p:cNvPr id="290" name="textbox 290"/>
          <p:cNvSpPr/>
          <p:nvPr/>
        </p:nvSpPr>
        <p:spPr>
          <a:xfrm>
            <a:off x="443919" y="242720"/>
            <a:ext cx="6776719" cy="494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686"/>
              </a:lnSpc>
            </a:pPr>
            <a:r>
              <a:rPr sz="2700" b="1" kern="0" spc="10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流程建模方法论－自上而下及</a:t>
            </a:r>
            <a:r>
              <a:rPr sz="2700" b="1" kern="0" spc="9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自下而上方法</a:t>
            </a:r>
            <a:endParaRPr lang="Microsoft YaHei" altLang="Microsoft YaHei" sz="2700"/>
          </a:p>
        </p:txBody>
      </p:sp>
      <p:pic>
        <p:nvPicPr>
          <p:cNvPr id="292" name="picture 2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9723" y="981455"/>
            <a:ext cx="9315398" cy="100584"/>
          </a:xfrm>
          <a:prstGeom prst="rect">
            <a:avLst/>
          </a:prstGeom>
        </p:spPr>
      </p:pic>
      <p:sp>
        <p:nvSpPr>
          <p:cNvPr id="294" name="textbox 294"/>
          <p:cNvSpPr/>
          <p:nvPr/>
        </p:nvSpPr>
        <p:spPr>
          <a:xfrm>
            <a:off x="6814387" y="5083162"/>
            <a:ext cx="4030979" cy="258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34"/>
              </a:lnSpc>
            </a:pPr>
            <a:r>
              <a:rPr sz="1500" kern="0" spc="-60">
                <a:solidFill>
                  <a:srgbClr val="75BD42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. </a:t>
            </a:r>
            <a:r>
              <a:rPr sz="1500" kern="0" spc="-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适合于基于现有流程（</a:t>
            </a:r>
            <a:r>
              <a:rPr sz="1500" kern="0" spc="-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</a:t>
            </a:r>
            <a:r>
              <a:rPr sz="1500" kern="0" spc="-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S-IS</a:t>
            </a:r>
            <a:r>
              <a:rPr sz="1500" kern="0" spc="-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）建立体系结构</a:t>
            </a:r>
            <a:endParaRPr lang="KaiTi" altLang="KaiTi" sz="1500"/>
          </a:p>
        </p:txBody>
      </p:sp>
      <p:sp>
        <p:nvSpPr>
          <p:cNvPr id="296" name="textbox 296"/>
          <p:cNvSpPr/>
          <p:nvPr/>
        </p:nvSpPr>
        <p:spPr>
          <a:xfrm>
            <a:off x="1242263" y="5083162"/>
            <a:ext cx="3067685" cy="260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2"/>
              </a:lnSpc>
            </a:pPr>
            <a:r>
              <a:rPr sz="1500" kern="0" spc="-120">
                <a:solidFill>
                  <a:srgbClr val="75BD42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.</a:t>
            </a:r>
            <a:r>
              <a:rPr sz="1500" kern="0" spc="200">
                <a:solidFill>
                  <a:srgbClr val="75BD42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 </a:t>
            </a:r>
            <a:r>
              <a:rPr sz="1500" kern="0" spc="-1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适合于建立</a:t>
            </a:r>
            <a:r>
              <a:rPr sz="1500" kern="0" spc="-1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To</a:t>
            </a:r>
            <a:r>
              <a:rPr sz="1500" kern="0" spc="1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500" kern="0" spc="-1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Be</a:t>
            </a:r>
            <a:r>
              <a:rPr sz="1500" kern="0" spc="-1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的业务流程建立</a:t>
            </a:r>
            <a:endParaRPr lang="KaiTi" altLang="KaiTi" sz="1500"/>
          </a:p>
        </p:txBody>
      </p:sp>
      <p:sp>
        <p:nvSpPr>
          <p:cNvPr id="298" name="textbox 298"/>
          <p:cNvSpPr/>
          <p:nvPr/>
        </p:nvSpPr>
        <p:spPr>
          <a:xfrm>
            <a:off x="827481" y="3934892"/>
            <a:ext cx="212090" cy="486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449"/>
              </a:lnSpc>
            </a:pPr>
            <a:endParaRPr lang="Arial" altLang="Arial" sz="100"/>
          </a:p>
          <a:p>
            <a:pPr marL="12700" indent="5714" algn="l" rtl="0" eaLnBrk="0">
              <a:lnSpc>
                <a:spcPct val="101000"/>
              </a:lnSpc>
            </a:pPr>
            <a:r>
              <a:rPr sz="1500" kern="0" spc="-90">
                <a:ln w="544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不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500" kern="0" spc="-50">
                <a:ln w="544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足</a:t>
            </a:r>
            <a:endParaRPr lang="KaiTi" altLang="KaiTi" sz="1500"/>
          </a:p>
        </p:txBody>
      </p:sp>
      <p:sp>
        <p:nvSpPr>
          <p:cNvPr id="300" name="textbox 300"/>
          <p:cNvSpPr/>
          <p:nvPr/>
        </p:nvSpPr>
        <p:spPr>
          <a:xfrm>
            <a:off x="834910" y="5033442"/>
            <a:ext cx="205104" cy="486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684"/>
              </a:lnSpc>
            </a:pPr>
            <a:endParaRPr lang="Arial" altLang="Arial" sz="100"/>
          </a:p>
          <a:p>
            <a:pPr marL="12700" indent="6985" algn="l" rtl="0" eaLnBrk="0">
              <a:lnSpc>
                <a:spcPct val="104000"/>
              </a:lnSpc>
            </a:pPr>
            <a:r>
              <a:rPr sz="1400" kern="0" spc="-60">
                <a:ln w="544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总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500" kern="0" spc="-100">
                <a:ln w="544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结</a:t>
            </a:r>
            <a:endParaRPr lang="KaiTi" altLang="KaiTi" sz="1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" name="group 24"/>
          <p:cNvGrpSpPr/>
          <p:nvPr/>
        </p:nvGrpSpPr>
        <p:grpSpPr>
          <a:xfrm rot="21600000">
            <a:off x="1906333" y="4265205"/>
            <a:ext cx="2382202" cy="1738020"/>
            <a:chExt cx="2382202" cy="1738020"/>
          </a:xfrm>
        </p:grpSpPr>
        <p:pic>
          <p:nvPicPr>
            <p:cNvPr id="302" name="picture 30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382202" cy="1738020"/>
            </a:xfrm>
            <a:prstGeom prst="rect">
              <a:avLst/>
            </a:prstGeom>
          </p:spPr>
        </p:pic>
        <p:sp>
          <p:nvSpPr>
            <p:cNvPr id="304" name="textbox 304"/>
            <p:cNvSpPr/>
            <p:nvPr/>
          </p:nvSpPr>
          <p:spPr>
            <a:xfrm>
              <a:off x="154697" y="257359"/>
              <a:ext cx="2101214" cy="12617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948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3000"/>
                </a:lnSpc>
              </a:pPr>
              <a:r>
                <a:rPr sz="1300" kern="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销售路径</a:t>
              </a:r>
              <a:endParaRPr lang="Microsoft YaHei" altLang="Microsoft YaHei" sz="1300"/>
            </a:p>
            <a:p>
              <a:pPr algn="l" rtl="0" eaLnBrk="0">
                <a:lnSpc>
                  <a:spcPct val="132000"/>
                </a:lnSpc>
              </a:pPr>
              <a:endParaRPr lang="Arial" altLang="Arial" sz="1000"/>
            </a:p>
            <a:p>
              <a:pPr marL="1414144" indent="1270" algn="l" rtl="0" eaLnBrk="0">
                <a:lnSpc>
                  <a:spcPct val="97000"/>
                </a:lnSpc>
                <a:spcBef>
                  <a:spcPts val="397"/>
                </a:spcBef>
              </a:pPr>
              <a:r>
                <a:rPr sz="1300" b="1" kern="0" spc="20">
                  <a:solidFill>
                    <a:srgbClr val="00296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业务场景</a:t>
              </a:r>
              <a:r>
                <a:rPr sz="1300" b="1" kern="0" spc="-10">
                  <a:solidFill>
                    <a:srgbClr val="00296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300" b="1" kern="0" spc="10">
                  <a:solidFill>
                    <a:srgbClr val="00296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模式</a:t>
              </a:r>
              <a:endParaRPr lang="Microsoft YaHei" altLang="Microsoft YaHei" sz="1300"/>
            </a:p>
            <a:p>
              <a:pPr algn="l" rtl="0" eaLnBrk="0">
                <a:lnSpc>
                  <a:spcPct val="11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3000"/>
                </a:lnSpc>
                <a:spcBef>
                  <a:spcPts val="2"/>
                </a:spcBef>
              </a:pPr>
              <a:r>
                <a:rPr sz="1300" kern="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产品类别</a:t>
              </a:r>
              <a:endParaRPr lang="Microsoft YaHei" altLang="Microsoft YaHei" sz="1300"/>
            </a:p>
          </p:txBody>
        </p:sp>
        <p:pic>
          <p:nvPicPr>
            <p:cNvPr id="306" name="picture 30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42" y="854887"/>
              <a:ext cx="1394370" cy="19050"/>
            </a:xfrm>
            <a:prstGeom prst="rect">
              <a:avLst/>
            </a:prstGeom>
          </p:spPr>
        </p:pic>
        <p:pic>
          <p:nvPicPr>
            <p:cNvPr id="308" name="picture 30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9525" y="527367"/>
              <a:ext cx="1244384" cy="19050"/>
            </a:xfrm>
            <a:prstGeom prst="rect">
              <a:avLst/>
            </a:prstGeom>
          </p:spPr>
        </p:pic>
        <p:pic>
          <p:nvPicPr>
            <p:cNvPr id="310" name="picture 31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18706" y="1216088"/>
              <a:ext cx="1244384" cy="19050"/>
            </a:xfrm>
            <a:prstGeom prst="rect">
              <a:avLst/>
            </a:prstGeom>
          </p:spPr>
        </p:pic>
      </p:grpSp>
      <p:sp>
        <p:nvSpPr>
          <p:cNvPr id="312" name="textbox 312"/>
          <p:cNvSpPr/>
          <p:nvPr/>
        </p:nvSpPr>
        <p:spPr>
          <a:xfrm>
            <a:off x="407927" y="241603"/>
            <a:ext cx="8712834" cy="494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686"/>
              </a:lnSpc>
            </a:pPr>
            <a:r>
              <a:rPr sz="2700" b="1" kern="0" spc="8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设计切合业务模式的流程框架(1-4级流程模块)：</a:t>
            </a:r>
            <a:r>
              <a:rPr sz="2700" b="1" kern="0" spc="-59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700" b="1" kern="0" spc="8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三步法</a:t>
            </a:r>
            <a:endParaRPr lang="Microsoft YaHei" altLang="Microsoft YaHei" sz="2700"/>
          </a:p>
        </p:txBody>
      </p:sp>
      <p:sp>
        <p:nvSpPr>
          <p:cNvPr id="314" name="textbox 314"/>
          <p:cNvSpPr/>
          <p:nvPr/>
        </p:nvSpPr>
        <p:spPr>
          <a:xfrm>
            <a:off x="7175754" y="2658376"/>
            <a:ext cx="2484754" cy="1548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895"/>
              </a:lnSpc>
            </a:pPr>
            <a:endParaRPr lang="Arial" altLang="Arial" sz="100"/>
          </a:p>
          <a:p>
            <a:pPr marL="187960" indent="-175260" algn="l" rtl="0" eaLnBrk="0">
              <a:lnSpc>
                <a:spcPct val="123000"/>
              </a:lnSpc>
            </a:pP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综合各业务场景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搭建核心业务流</a:t>
            </a: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程框架</a:t>
            </a:r>
            <a:r>
              <a:rPr sz="1200" b="1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，到4级流程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模块（即业务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能力/活动级）</a:t>
            </a:r>
            <a:endParaRPr lang="Microsoft YaHei" altLang="Microsoft YaHei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67000"/>
              </a:lnSpc>
              <a:spcBef>
                <a:spcPts val="457"/>
              </a:spcBef>
            </a:pP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针对不同业务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有选择性地进行流</a:t>
            </a:r>
            <a:endParaRPr lang="Microsoft YaHei" altLang="Microsoft YaHei" sz="1200"/>
          </a:p>
          <a:p>
            <a:pPr marL="186689" algn="l" rtl="0" eaLnBrk="0">
              <a:lnSpc>
                <a:spcPts val="2157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标准化和集约化规范</a:t>
            </a: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</a:t>
            </a:r>
            <a:endParaRPr lang="Microsoft YaHei" altLang="Microsoft YaHei" sz="1200"/>
          </a:p>
        </p:txBody>
      </p:sp>
      <p:pic>
        <p:nvPicPr>
          <p:cNvPr id="316" name="picture 3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632325" y="4416069"/>
            <a:ext cx="2211958" cy="1514868"/>
          </a:xfrm>
          <a:prstGeom prst="rect">
            <a:avLst/>
          </a:prstGeom>
        </p:spPr>
      </p:pic>
      <p:sp>
        <p:nvSpPr>
          <p:cNvPr id="318" name="rect"/>
          <p:cNvSpPr/>
          <p:nvPr/>
        </p:nvSpPr>
        <p:spPr>
          <a:xfrm>
            <a:off x="4453420" y="2126145"/>
            <a:ext cx="11061" cy="3829329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1887969" y="1547266"/>
            <a:ext cx="2790913" cy="827163"/>
            <a:chExt cx="2790913" cy="827163"/>
          </a:xfrm>
        </p:grpSpPr>
        <p:pic>
          <p:nvPicPr>
            <p:cNvPr id="320" name="picture 320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2790913" cy="827163"/>
            </a:xfrm>
            <a:prstGeom prst="rect">
              <a:avLst/>
            </a:prstGeom>
          </p:spPr>
        </p:pic>
        <p:sp>
          <p:nvSpPr>
            <p:cNvPr id="322" name="textbox 322"/>
            <p:cNvSpPr/>
            <p:nvPr/>
          </p:nvSpPr>
          <p:spPr>
            <a:xfrm>
              <a:off x="-12700" y="-12700"/>
              <a:ext cx="2816860" cy="8718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561340" algn="l" rtl="0" eaLnBrk="0">
                <a:lnSpc>
                  <a:spcPct val="91000"/>
                </a:lnSpc>
                <a:spcBef>
                  <a:spcPts val="7"/>
                </a:spcBef>
              </a:pPr>
              <a:r>
                <a:rPr sz="15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梳理</a:t>
              </a:r>
              <a:r>
                <a:rPr sz="1500" b="1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业务场景模式</a:t>
              </a:r>
              <a:endParaRPr lang="Microsoft YaHei" altLang="Microsoft YaHei" sz="1500"/>
            </a:p>
          </p:txBody>
        </p:sp>
      </p:grpSp>
      <p:sp>
        <p:nvSpPr>
          <p:cNvPr id="324" name="rect"/>
          <p:cNvSpPr/>
          <p:nvPr/>
        </p:nvSpPr>
        <p:spPr>
          <a:xfrm>
            <a:off x="7027888" y="2126145"/>
            <a:ext cx="11061" cy="3829329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430305" y="1547266"/>
            <a:ext cx="2827630" cy="827163"/>
            <a:chExt cx="2827630" cy="827163"/>
          </a:xfrm>
        </p:grpSpPr>
        <p:pic>
          <p:nvPicPr>
            <p:cNvPr id="326" name="picture 326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0" y="0"/>
              <a:ext cx="2827630" cy="827163"/>
            </a:xfrm>
            <a:prstGeom prst="rect">
              <a:avLst/>
            </a:prstGeom>
          </p:spPr>
        </p:pic>
        <p:sp>
          <p:nvSpPr>
            <p:cNvPr id="328" name="rect"/>
            <p:cNvSpPr/>
            <p:nvPr/>
          </p:nvSpPr>
          <p:spPr>
            <a:xfrm>
              <a:off x="315429" y="54457"/>
              <a:ext cx="2270759" cy="696467"/>
            </a:xfrm>
            <a:prstGeom prst="rect">
              <a:avLst/>
            </a:prstGeom>
            <a:solidFill>
              <a:srgbClr val="C7E0F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0" name="textbox 330"/>
            <p:cNvSpPr/>
            <p:nvPr/>
          </p:nvSpPr>
          <p:spPr>
            <a:xfrm>
              <a:off x="674714" y="290195"/>
              <a:ext cx="1555750" cy="2343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7725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15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甄别</a:t>
              </a:r>
              <a:r>
                <a:rPr sz="1500" b="1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核心业务能力</a:t>
              </a:r>
              <a:endParaRPr lang="Microsoft YaHei" altLang="Microsoft YaHei" sz="15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7004773" y="1547266"/>
            <a:ext cx="2829166" cy="827163"/>
            <a:chExt cx="2829166" cy="827163"/>
          </a:xfrm>
        </p:grpSpPr>
        <p:pic>
          <p:nvPicPr>
            <p:cNvPr id="332" name="picture 332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2829166" cy="827163"/>
            </a:xfrm>
            <a:prstGeom prst="rect">
              <a:avLst/>
            </a:prstGeom>
          </p:spPr>
        </p:pic>
        <p:sp>
          <p:nvSpPr>
            <p:cNvPr id="334" name="rect"/>
            <p:cNvSpPr/>
            <p:nvPr/>
          </p:nvSpPr>
          <p:spPr>
            <a:xfrm>
              <a:off x="314997" y="54457"/>
              <a:ext cx="2273807" cy="696467"/>
            </a:xfrm>
            <a:prstGeom prst="rect">
              <a:avLst/>
            </a:prstGeom>
            <a:solidFill>
              <a:srgbClr val="C7E0F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6" name="textbox 336"/>
            <p:cNvSpPr/>
            <p:nvPr/>
          </p:nvSpPr>
          <p:spPr>
            <a:xfrm>
              <a:off x="483168" y="290578"/>
              <a:ext cx="1939925" cy="2336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5133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15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搭建</a:t>
              </a:r>
              <a:r>
                <a:rPr sz="1500" b="1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差异化</a:t>
              </a:r>
              <a:r>
                <a:rPr sz="15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</a:t>
              </a:r>
              <a:r>
                <a:rPr sz="1500" b="1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流程框架</a:t>
              </a:r>
              <a:endParaRPr lang="Microsoft YaHei" altLang="Microsoft YaHei" sz="1500"/>
            </a:p>
          </p:txBody>
        </p:sp>
      </p:grpSp>
      <p:pic>
        <p:nvPicPr>
          <p:cNvPr id="338" name="picture 33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7790294" y="4768595"/>
            <a:ext cx="1630083" cy="1085088"/>
          </a:xfrm>
          <a:prstGeom prst="rect">
            <a:avLst/>
          </a:prstGeom>
        </p:spPr>
      </p:pic>
      <p:sp>
        <p:nvSpPr>
          <p:cNvPr id="340" name="textbox 340"/>
          <p:cNvSpPr/>
          <p:nvPr/>
        </p:nvSpPr>
        <p:spPr>
          <a:xfrm>
            <a:off x="1962531" y="2658529"/>
            <a:ext cx="2332354" cy="741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435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从客户细分、销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售路径、销售模</a:t>
            </a:r>
            <a:endParaRPr lang="Microsoft YaHei" altLang="Microsoft YaHei" sz="1200"/>
          </a:p>
          <a:p>
            <a:pPr marL="187960" algn="l" rtl="0" eaLnBrk="0">
              <a:lnSpc>
                <a:spcPct val="154000"/>
              </a:lnSpc>
              <a:spcBef>
                <a:spcPts val="4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式与产品类型等关键业务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维度</a:t>
            </a: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 析独特业务场景和模式</a:t>
            </a:r>
            <a:endParaRPr lang="Microsoft YaHei" altLang="Microsoft YaHei" sz="1200"/>
          </a:p>
        </p:txBody>
      </p:sp>
      <p:sp>
        <p:nvSpPr>
          <p:cNvPr id="342" name="textbox 342"/>
          <p:cNvSpPr/>
          <p:nvPr/>
        </p:nvSpPr>
        <p:spPr>
          <a:xfrm>
            <a:off x="4524755" y="2658681"/>
            <a:ext cx="2343150" cy="451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36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1500" kern="0" spc="-1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r>
              <a:rPr sz="1500" kern="0" spc="90">
                <a:solidFill>
                  <a:srgbClr val="00AEE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沿行业务价值链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甄别</a:t>
            </a: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各环节核</a:t>
            </a:r>
            <a:endParaRPr lang="Microsoft YaHei" altLang="Microsoft YaHei" sz="1200"/>
          </a:p>
          <a:p>
            <a:pPr marL="198754" algn="l" rtl="0" eaLnBrk="0">
              <a:lnSpc>
                <a:spcPts val="2158"/>
              </a:lnSpc>
            </a:pP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心业务能力</a:t>
            </a:r>
            <a:endParaRPr lang="Microsoft YaHei" altLang="Microsoft YaHei" sz="1200"/>
          </a:p>
        </p:txBody>
      </p:sp>
      <p:pic>
        <p:nvPicPr>
          <p:cNvPr id="344" name="picture 34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839723" y="981455"/>
            <a:ext cx="9315398" cy="100584"/>
          </a:xfrm>
          <a:prstGeom prst="rect">
            <a:avLst/>
          </a:prstGeom>
        </p:spPr>
      </p:pic>
      <p:grpSp>
        <p:nvGrpSpPr>
          <p:cNvPr id="32" name="group 32"/>
          <p:cNvGrpSpPr/>
          <p:nvPr/>
        </p:nvGrpSpPr>
        <p:grpSpPr>
          <a:xfrm rot="21600000">
            <a:off x="7217511" y="4726762"/>
            <a:ext cx="563943" cy="1203985"/>
            <a:chExt cx="563943" cy="1203985"/>
          </a:xfrm>
        </p:grpSpPr>
        <p:pic>
          <p:nvPicPr>
            <p:cNvPr id="346" name="picture 346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600000">
              <a:off x="0" y="0"/>
              <a:ext cx="563943" cy="1203985"/>
            </a:xfrm>
            <a:prstGeom prst="rect">
              <a:avLst/>
            </a:prstGeom>
          </p:spPr>
        </p:pic>
        <p:sp>
          <p:nvSpPr>
            <p:cNvPr id="348" name="textbox 348"/>
            <p:cNvSpPr/>
            <p:nvPr/>
          </p:nvSpPr>
          <p:spPr>
            <a:xfrm>
              <a:off x="-29883" y="-12700"/>
              <a:ext cx="607059" cy="1229994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2000"/>
                </a:lnSpc>
              </a:pPr>
              <a:endParaRPr lang="Arial" altLang="Arial" sz="1000"/>
            </a:p>
            <a:p>
              <a:pPr marL="110489" algn="l" rtl="0" eaLnBrk="0">
                <a:lnSpc>
                  <a:spcPct val="92000"/>
                </a:lnSpc>
                <a:spcBef>
                  <a:spcPts val="2"/>
                </a:spcBef>
              </a:pPr>
              <a:r>
                <a:rPr sz="1300" kern="0" spc="220">
                  <a:solidFill>
                    <a:srgbClr val="00296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业务价值链</a:t>
              </a:r>
              <a:endParaRPr lang="Microsoft YaHei" altLang="Microsoft YaHei" sz="1300"/>
            </a:p>
          </p:txBody>
        </p:sp>
      </p:grpSp>
      <p:sp>
        <p:nvSpPr>
          <p:cNvPr id="350" name="textbox 350"/>
          <p:cNvSpPr/>
          <p:nvPr/>
        </p:nvSpPr>
        <p:spPr>
          <a:xfrm>
            <a:off x="7772400" y="4425695"/>
            <a:ext cx="1647825" cy="325120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600"/>
          </a:p>
          <a:p>
            <a:pPr marL="319404" algn="l" rtl="0" eaLnBrk="0">
              <a:lnSpc>
                <a:spcPct val="93000"/>
              </a:lnSpc>
              <a:spcBef>
                <a:spcPts val="2"/>
              </a:spcBef>
            </a:pPr>
            <a:r>
              <a:rPr sz="1300" kern="0" spc="20">
                <a:solidFill>
                  <a:srgbClr val="00296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业务场景模式</a:t>
            </a:r>
            <a:endParaRPr lang="Microsoft YaHei" altLang="Microsoft YaHei" sz="1300"/>
          </a:p>
        </p:txBody>
      </p:sp>
      <p:pic>
        <p:nvPicPr>
          <p:cNvPr id="352" name="picture 352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5214302" y="5366511"/>
            <a:ext cx="1630083" cy="260870"/>
          </a:xfrm>
          <a:prstGeom prst="rect">
            <a:avLst/>
          </a:prstGeom>
        </p:spPr>
      </p:pic>
      <p:sp>
        <p:nvSpPr>
          <p:cNvPr id="354" name="textbox 354"/>
          <p:cNvSpPr/>
          <p:nvPr/>
        </p:nvSpPr>
        <p:spPr>
          <a:xfrm>
            <a:off x="5505152" y="4916322"/>
            <a:ext cx="1036955" cy="209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7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b="1" kern="0" spc="20">
                <a:solidFill>
                  <a:srgbClr val="00296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核心业务能力</a:t>
            </a:r>
            <a:endParaRPr lang="Microsoft YaHei" altLang="Microsoft YaHei" sz="1300"/>
          </a:p>
        </p:txBody>
      </p:sp>
      <p:sp>
        <p:nvSpPr>
          <p:cNvPr id="356" name="textbox 356"/>
          <p:cNvSpPr/>
          <p:nvPr/>
        </p:nvSpPr>
        <p:spPr>
          <a:xfrm>
            <a:off x="8116175" y="5148959"/>
            <a:ext cx="1035685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8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300" b="1" kern="0" spc="20">
                <a:solidFill>
                  <a:srgbClr val="00296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业务流程框架</a:t>
            </a:r>
            <a:endParaRPr lang="Microsoft YaHei" altLang="Microsoft YaHei" sz="1300"/>
          </a:p>
        </p:txBody>
      </p:sp>
      <p:sp>
        <p:nvSpPr>
          <p:cNvPr id="358" name="textbox 358"/>
          <p:cNvSpPr/>
          <p:nvPr/>
        </p:nvSpPr>
        <p:spPr>
          <a:xfrm>
            <a:off x="4790369" y="4646881"/>
            <a:ext cx="210820" cy="99695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4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300" kern="0" spc="220">
                <a:solidFill>
                  <a:srgbClr val="00296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业务价值链</a:t>
            </a:r>
            <a:endParaRPr lang="Microsoft YaHei" altLang="Microsoft YaHei" sz="13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1796135" y="1427886"/>
            <a:ext cx="335877" cy="340448"/>
            <a:chExt cx="335877" cy="340448"/>
          </a:xfrm>
        </p:grpSpPr>
        <p:pic>
          <p:nvPicPr>
            <p:cNvPr id="360" name="picture 360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 rot="21600000">
              <a:off x="0" y="0"/>
              <a:ext cx="335877" cy="340448"/>
            </a:xfrm>
            <a:prstGeom prst="rect">
              <a:avLst/>
            </a:prstGeom>
          </p:spPr>
        </p:pic>
        <p:sp>
          <p:nvSpPr>
            <p:cNvPr id="362" name="textbox 362"/>
            <p:cNvSpPr/>
            <p:nvPr/>
          </p:nvSpPr>
          <p:spPr>
            <a:xfrm>
              <a:off x="-12700" y="-12700"/>
              <a:ext cx="361315" cy="4121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600"/>
            </a:p>
            <a:p>
              <a:pPr marL="138429" algn="l" rtl="0" eaLnBrk="0">
                <a:lnSpc>
                  <a:spcPct val="86000"/>
                </a:lnSpc>
                <a:spcBef>
                  <a:spcPts val="2"/>
                </a:spcBef>
              </a:pPr>
              <a:r>
                <a:rPr sz="1500" b="1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1500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577232" y="1427886"/>
            <a:ext cx="335876" cy="340448"/>
            <a:chExt cx="335876" cy="340448"/>
          </a:xfrm>
        </p:grpSpPr>
        <p:pic>
          <p:nvPicPr>
            <p:cNvPr id="364" name="picture 364"/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 rot="21600000">
              <a:off x="0" y="0"/>
              <a:ext cx="335876" cy="340448"/>
            </a:xfrm>
            <a:prstGeom prst="rect">
              <a:avLst/>
            </a:prstGeom>
          </p:spPr>
        </p:pic>
        <p:sp>
          <p:nvSpPr>
            <p:cNvPr id="366" name="textbox 366"/>
            <p:cNvSpPr/>
            <p:nvPr/>
          </p:nvSpPr>
          <p:spPr>
            <a:xfrm>
              <a:off x="-12700" y="-12700"/>
              <a:ext cx="361315" cy="4121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600"/>
            </a:p>
            <a:p>
              <a:pPr marL="130810" algn="l" rtl="0" eaLnBrk="0">
                <a:lnSpc>
                  <a:spcPct val="86000"/>
                </a:lnSpc>
                <a:spcBef>
                  <a:spcPts val="2"/>
                </a:spcBef>
              </a:pPr>
              <a:r>
                <a:rPr sz="1500" b="1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15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7165479" y="1427886"/>
            <a:ext cx="335876" cy="340448"/>
            <a:chExt cx="335876" cy="340448"/>
          </a:xfrm>
        </p:grpSpPr>
        <p:pic>
          <p:nvPicPr>
            <p:cNvPr id="368" name="picture 368"/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 rot="21600000">
              <a:off x="0" y="0"/>
              <a:ext cx="335876" cy="340448"/>
            </a:xfrm>
            <a:prstGeom prst="rect">
              <a:avLst/>
            </a:prstGeom>
          </p:spPr>
        </p:pic>
        <p:sp>
          <p:nvSpPr>
            <p:cNvPr id="370" name="textbox 370"/>
            <p:cNvSpPr/>
            <p:nvPr/>
          </p:nvSpPr>
          <p:spPr>
            <a:xfrm>
              <a:off x="-12700" y="-12700"/>
              <a:ext cx="361315" cy="4095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7000"/>
                </a:lnSpc>
              </a:pPr>
              <a:endParaRPr lang="Arial" altLang="Arial" sz="600"/>
            </a:p>
            <a:p>
              <a:pPr marL="135889" algn="l" rtl="0" eaLnBrk="0">
                <a:lnSpc>
                  <a:spcPct val="85000"/>
                </a:lnSpc>
                <a:spcBef>
                  <a:spcPts val="4"/>
                </a:spcBef>
              </a:pPr>
              <a:r>
                <a:rPr sz="1500" b="1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1500"/>
            </a:p>
          </p:txBody>
        </p:sp>
      </p:grpSp>
      <p:sp>
        <p:nvSpPr>
          <p:cNvPr id="372" name="textbox 372"/>
          <p:cNvSpPr/>
          <p:nvPr/>
        </p:nvSpPr>
        <p:spPr>
          <a:xfrm>
            <a:off x="2059510" y="4872890"/>
            <a:ext cx="700405" cy="210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58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客户细分</a:t>
            </a:r>
            <a:endParaRPr lang="Microsoft YaHei" altLang="Microsoft YaHei" sz="1300"/>
          </a:p>
        </p:txBody>
      </p:sp>
      <p:sp>
        <p:nvSpPr>
          <p:cNvPr id="374" name="textbox 374"/>
          <p:cNvSpPr/>
          <p:nvPr/>
        </p:nvSpPr>
        <p:spPr>
          <a:xfrm>
            <a:off x="2061199" y="5223710"/>
            <a:ext cx="699134" cy="210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39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销售模式</a:t>
            </a:r>
            <a:endParaRPr lang="Microsoft YaHei" altLang="Microsoft YaHei" sz="1300"/>
          </a:p>
        </p:txBody>
      </p:sp>
      <p:sp>
        <p:nvSpPr>
          <p:cNvPr id="376" name="rect"/>
          <p:cNvSpPr/>
          <p:nvPr/>
        </p:nvSpPr>
        <p:spPr>
          <a:xfrm>
            <a:off x="5214302" y="4882870"/>
            <a:ext cx="1630083" cy="19050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8" name="rect"/>
          <p:cNvSpPr/>
          <p:nvPr/>
        </p:nvSpPr>
        <p:spPr>
          <a:xfrm>
            <a:off x="5214302" y="5124691"/>
            <a:ext cx="1630083" cy="19050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0" name="rect"/>
          <p:cNvSpPr/>
          <p:nvPr/>
        </p:nvSpPr>
        <p:spPr>
          <a:xfrm>
            <a:off x="5214302" y="4641049"/>
            <a:ext cx="1630083" cy="19050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rect"/>
          <p:cNvSpPr/>
          <p:nvPr/>
        </p:nvSpPr>
        <p:spPr>
          <a:xfrm>
            <a:off x="6335267" y="4689348"/>
            <a:ext cx="1729739" cy="205740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4" name="rect"/>
          <p:cNvSpPr/>
          <p:nvPr/>
        </p:nvSpPr>
        <p:spPr>
          <a:xfrm>
            <a:off x="2022347" y="5006340"/>
            <a:ext cx="883920" cy="409955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86" name="picture 3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467547" y="4114596"/>
            <a:ext cx="1748625" cy="415455"/>
          </a:xfrm>
          <a:prstGeom prst="rect">
            <a:avLst/>
          </a:prstGeom>
        </p:spPr>
      </p:pic>
      <p:pic>
        <p:nvPicPr>
          <p:cNvPr id="388" name="picture 38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296123" y="4194187"/>
            <a:ext cx="244043" cy="244030"/>
          </a:xfrm>
          <a:prstGeom prst="rect">
            <a:avLst/>
          </a:prstGeom>
        </p:spPr>
      </p:pic>
      <p:sp>
        <p:nvSpPr>
          <p:cNvPr id="390" name="rect"/>
          <p:cNvSpPr/>
          <p:nvPr/>
        </p:nvSpPr>
        <p:spPr>
          <a:xfrm>
            <a:off x="6342888" y="5125211"/>
            <a:ext cx="1712976" cy="204215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2" name="rect"/>
          <p:cNvSpPr/>
          <p:nvPr/>
        </p:nvSpPr>
        <p:spPr>
          <a:xfrm>
            <a:off x="6342888" y="6041135"/>
            <a:ext cx="1712976" cy="205740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4" name="rect"/>
          <p:cNvSpPr/>
          <p:nvPr/>
        </p:nvSpPr>
        <p:spPr>
          <a:xfrm>
            <a:off x="6342888" y="4090415"/>
            <a:ext cx="1712976" cy="205740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396" name="table 396"/>
          <p:cNvGraphicFramePr>
            <a:graphicFrameLocks noGrp="1"/>
          </p:cNvGraphicFramePr>
          <p:nvPr/>
        </p:nvGraphicFramePr>
        <p:xfrm>
          <a:off x="8467547" y="5164531"/>
          <a:ext cx="1748155" cy="415289"/>
        </p:xfrm>
        <a:graphic>
          <a:graphicData uri="http://schemas.openxmlformats.org/drawingml/2006/table">
            <a:tbl>
              <a:tblPr/>
              <a:tblGrid>
                <a:gridCol w="1748155"/>
              </a:tblGrid>
              <a:tr h="3962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98" name="picture 39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296123" y="5239524"/>
            <a:ext cx="244043" cy="244030"/>
          </a:xfrm>
          <a:prstGeom prst="rect">
            <a:avLst/>
          </a:prstGeom>
        </p:spPr>
      </p:pic>
      <p:graphicFrame>
        <p:nvGraphicFramePr>
          <p:cNvPr id="400" name="table 400"/>
          <p:cNvGraphicFramePr>
            <a:graphicFrameLocks noGrp="1"/>
          </p:cNvGraphicFramePr>
          <p:nvPr/>
        </p:nvGraphicFramePr>
        <p:xfrm>
          <a:off x="8467547" y="5969571"/>
          <a:ext cx="1748155" cy="415290"/>
        </p:xfrm>
        <a:graphic>
          <a:graphicData uri="http://schemas.openxmlformats.org/drawingml/2006/table">
            <a:tbl>
              <a:tblPr/>
              <a:tblGrid>
                <a:gridCol w="1748155"/>
              </a:tblGrid>
              <a:tr h="3962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02" name="picture 40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296123" y="5992532"/>
            <a:ext cx="244043" cy="244030"/>
          </a:xfrm>
          <a:prstGeom prst="rect">
            <a:avLst/>
          </a:prstGeom>
        </p:spPr>
      </p:pic>
      <p:graphicFrame>
        <p:nvGraphicFramePr>
          <p:cNvPr id="404" name="table 404"/>
          <p:cNvGraphicFramePr>
            <a:graphicFrameLocks noGrp="1"/>
          </p:cNvGraphicFramePr>
          <p:nvPr/>
        </p:nvGraphicFramePr>
        <p:xfrm>
          <a:off x="1772704" y="1296936"/>
          <a:ext cx="8509000" cy="5381625"/>
        </p:xfrm>
        <a:graphic>
          <a:graphicData uri="http://schemas.openxmlformats.org/drawingml/2006/table">
            <a:tbl>
              <a:tblPr/>
              <a:tblGrid>
                <a:gridCol w="6407784"/>
                <a:gridCol w="2101214"/>
              </a:tblGrid>
              <a:tr h="53816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603"/>
                        </a:lnSpc>
                      </a:pPr>
                      <a:endParaRPr lang="Arial" altLang="Arial" sz="100"/>
                    </a:p>
                    <a:p>
                      <a:pPr marL="4562475" algn="l" rtl="0" eaLnBrk="0">
                        <a:lnSpc>
                          <a:spcPct val="93000"/>
                        </a:lnSpc>
                        <a:tabLst>
                          <a:tab pos="5175250"/>
                        </a:tabLst>
                      </a:pP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13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零部件</a:t>
                      </a: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</a:t>
                      </a:r>
                      <a:endParaRPr lang="Microsoft YaHei" altLang="Microsoft YaHei" sz="13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marL="249554" algn="l" rtl="0" eaLnBrk="0">
                        <a:lnSpc>
                          <a:spcPts val="1716"/>
                        </a:lnSpc>
                        <a:spcBef>
                          <a:spcPts val="400"/>
                        </a:spcBef>
                        <a:tabLst>
                          <a:tab pos="353695"/>
                        </a:tabLst>
                      </a:pP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                </a:t>
                      </a: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                                   </a:t>
                      </a:r>
                      <a:r>
                        <a:rPr sz="13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最终产品-大家电(自有)</a:t>
                      </a:r>
                      <a:endParaRPr lang="Microsoft YaHei" altLang="Microsoft YaHei" sz="13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4575809" algn="l" rtl="0" eaLnBrk="0">
                        <a:lnSpc>
                          <a:spcPts val="1716"/>
                        </a:lnSpc>
                        <a:spcBef>
                          <a:spcPts val="3"/>
                        </a:spcBef>
                      </a:pPr>
                      <a:r>
                        <a:rPr sz="13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最终产品-小家电(代工)</a:t>
                      </a:r>
                      <a:endParaRPr lang="Microsoft YaHei" altLang="Microsoft YaHei" sz="1300"/>
                    </a:p>
                  </a:txBody>
                  <a:tcPr marL="0" marR="0" marT="0" marB="0">
                    <a:lnL w="63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978"/>
                        </a:lnSpc>
                      </a:pPr>
                      <a:endParaRPr lang="Arial" altLang="Arial" sz="100"/>
                    </a:p>
                    <a:p>
                      <a:pPr marL="200025" algn="l" rtl="0" eaLnBrk="0">
                        <a:lnSpc>
                          <a:spcPct val="93000"/>
                        </a:lnSpc>
                      </a:pPr>
                      <a:r>
                        <a:rPr sz="1300" b="1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c</a:t>
                      </a:r>
                      <a:r>
                        <a:rPr sz="1300" b="1" kern="0" spc="2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300" b="1" kern="0" spc="0">
                          <a:solidFill>
                            <a:srgbClr val="00296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B2B家电渠道分销</a:t>
                      </a:r>
                      <a:endParaRPr lang="Microsoft YaHei" altLang="Microsoft YaHei" sz="13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06" name="picture 40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071171" y="5835065"/>
            <a:ext cx="269887" cy="614666"/>
          </a:xfrm>
          <a:prstGeom prst="rect">
            <a:avLst/>
          </a:prstGeom>
        </p:spPr>
      </p:pic>
      <p:pic>
        <p:nvPicPr>
          <p:cNvPr id="408" name="picture 40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901416" y="5208638"/>
            <a:ext cx="312420" cy="626427"/>
          </a:xfrm>
          <a:prstGeom prst="rect">
            <a:avLst/>
          </a:prstGeom>
        </p:spPr>
      </p:pic>
      <p:sp>
        <p:nvSpPr>
          <p:cNvPr id="410" name="textbox 410"/>
          <p:cNvSpPr/>
          <p:nvPr/>
        </p:nvSpPr>
        <p:spPr>
          <a:xfrm>
            <a:off x="2608596" y="5181186"/>
            <a:ext cx="80010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716"/>
              </a:lnSpc>
            </a:pP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300"/>
          </a:p>
        </p:txBody>
      </p:sp>
      <p:sp>
        <p:nvSpPr>
          <p:cNvPr id="412" name="textbox 412"/>
          <p:cNvSpPr/>
          <p:nvPr/>
        </p:nvSpPr>
        <p:spPr>
          <a:xfrm>
            <a:off x="2621593" y="5009398"/>
            <a:ext cx="193039" cy="210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18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</a:t>
            </a:r>
            <a:endParaRPr lang="Microsoft YaHei" altLang="Microsoft YaHei" sz="1300"/>
          </a:p>
        </p:txBody>
      </p:sp>
      <p:sp>
        <p:nvSpPr>
          <p:cNvPr id="414" name="textbox 414"/>
          <p:cNvSpPr/>
          <p:nvPr/>
        </p:nvSpPr>
        <p:spPr>
          <a:xfrm>
            <a:off x="2517246" y="5226614"/>
            <a:ext cx="114935" cy="191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41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Microsoft YaHei" altLang="Microsoft YaHei" sz="1200"/>
          </a:p>
        </p:txBody>
      </p:sp>
      <p:sp>
        <p:nvSpPr>
          <p:cNvPr id="416" name="textbox 416"/>
          <p:cNvSpPr/>
          <p:nvPr/>
        </p:nvSpPr>
        <p:spPr>
          <a:xfrm>
            <a:off x="2451839" y="5009060"/>
            <a:ext cx="193675" cy="210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33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</a:t>
            </a:r>
            <a:endParaRPr lang="Microsoft YaHei" altLang="Microsoft YaHei" sz="1300"/>
          </a:p>
        </p:txBody>
      </p:sp>
      <p:sp>
        <p:nvSpPr>
          <p:cNvPr id="418" name="textbox 418"/>
          <p:cNvSpPr/>
          <p:nvPr/>
        </p:nvSpPr>
        <p:spPr>
          <a:xfrm>
            <a:off x="2251741" y="5181186"/>
            <a:ext cx="274320" cy="255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9"/>
              </a:lnSpc>
            </a:pPr>
            <a:endParaRPr lang="Arial" altLang="Arial" sz="100"/>
          </a:p>
          <a:p>
            <a:pPr marL="12700" algn="l" rtl="0" eaLnBrk="0">
              <a:lnSpc>
                <a:spcPct val="116000"/>
              </a:lnSpc>
            </a:pP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(B2</a:t>
            </a:r>
            <a:endParaRPr lang="Microsoft YaHei" altLang="Microsoft YaHei" sz="1300"/>
          </a:p>
        </p:txBody>
      </p:sp>
      <p:sp>
        <p:nvSpPr>
          <p:cNvPr id="420" name="textbox 420"/>
          <p:cNvSpPr/>
          <p:nvPr/>
        </p:nvSpPr>
        <p:spPr>
          <a:xfrm>
            <a:off x="2114188" y="5012775"/>
            <a:ext cx="362584" cy="206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5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</a:t>
            </a:r>
            <a:endParaRPr lang="Microsoft YaHei" altLang="Microsoft YaHei" sz="1300"/>
          </a:p>
        </p:txBody>
      </p:sp>
      <p:pic>
        <p:nvPicPr>
          <p:cNvPr id="422" name="picture 42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6072009" y="4497451"/>
            <a:ext cx="263753" cy="294741"/>
          </a:xfrm>
          <a:prstGeom prst="rect">
            <a:avLst/>
          </a:prstGeom>
        </p:spPr>
      </p:pic>
      <p:sp>
        <p:nvSpPr>
          <p:cNvPr id="424" name="rect"/>
          <p:cNvSpPr/>
          <p:nvPr/>
        </p:nvSpPr>
        <p:spPr>
          <a:xfrm>
            <a:off x="3212591" y="2337816"/>
            <a:ext cx="1322832" cy="208788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6" name="rect"/>
          <p:cNvSpPr/>
          <p:nvPr/>
        </p:nvSpPr>
        <p:spPr>
          <a:xfrm>
            <a:off x="4753355" y="2337816"/>
            <a:ext cx="1322832" cy="208788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8" name="rect"/>
          <p:cNvSpPr/>
          <p:nvPr/>
        </p:nvSpPr>
        <p:spPr>
          <a:xfrm>
            <a:off x="6342888" y="2144267"/>
            <a:ext cx="1712976" cy="204215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0" name="rect"/>
          <p:cNvSpPr/>
          <p:nvPr/>
        </p:nvSpPr>
        <p:spPr>
          <a:xfrm>
            <a:off x="6342888" y="2436876"/>
            <a:ext cx="1712976" cy="205740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2" name="rect"/>
          <p:cNvSpPr/>
          <p:nvPr/>
        </p:nvSpPr>
        <p:spPr>
          <a:xfrm>
            <a:off x="6342888" y="3575303"/>
            <a:ext cx="1712976" cy="205740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4" name="rect"/>
          <p:cNvSpPr/>
          <p:nvPr/>
        </p:nvSpPr>
        <p:spPr>
          <a:xfrm>
            <a:off x="3212591" y="3346703"/>
            <a:ext cx="1322832" cy="409955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6" name="rect"/>
          <p:cNvSpPr/>
          <p:nvPr/>
        </p:nvSpPr>
        <p:spPr>
          <a:xfrm>
            <a:off x="6342888" y="3281171"/>
            <a:ext cx="1712976" cy="205740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8" name="textbox 438"/>
          <p:cNvSpPr/>
          <p:nvPr/>
        </p:nvSpPr>
        <p:spPr>
          <a:xfrm>
            <a:off x="2888818" y="2115339"/>
            <a:ext cx="5176520" cy="1675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07"/>
              </a:lnSpc>
            </a:pPr>
            <a:endParaRPr lang="Arial" altLang="Arial" sz="100"/>
          </a:p>
          <a:p>
            <a:pPr algn="r" rtl="0" eaLnBrk="0">
              <a:lnSpc>
                <a:spcPct val="94000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最终产品-大家电(自有)</a:t>
            </a:r>
            <a:endParaRPr lang="Microsoft YaHei" altLang="Microsoft YaHei" sz="1300"/>
          </a:p>
          <a:p>
            <a:pPr marL="324484" algn="l" rtl="0" eaLnBrk="0">
              <a:lnSpc>
                <a:spcPts val="2079"/>
              </a:lnSpc>
              <a:spcBef>
                <a:spcPts val="674"/>
              </a:spcBef>
              <a:tabLst>
                <a:tab pos="818514"/>
              </a:tabLst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000" kern="0" spc="20" baseline="33168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r>
              <a:rPr sz="2000" kern="0" spc="20" baseline="33168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市场活动驱动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2000" kern="0" spc="20" baseline="-3293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最终产品-小家电(自有)</a:t>
            </a:r>
            <a:endParaRPr lang="Microsoft YaHei" altLang="Microsoft YaHei" sz="2000" baseline="-3293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324484" algn="l" rtl="0" eaLnBrk="0">
              <a:lnSpc>
                <a:spcPts val="2061"/>
              </a:lnSpc>
              <a:spcBef>
                <a:spcPts val="396"/>
              </a:spcBef>
              <a:tabLst>
                <a:tab pos="649605"/>
              </a:tabLst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000" kern="0" spc="20" baseline="-11386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大型家电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2000" kern="0" spc="10" baseline="14657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最终产品-大家电(自有)</a:t>
            </a:r>
            <a:endParaRPr lang="Microsoft YaHei" altLang="Microsoft YaHei" sz="2000" baseline="14657"/>
          </a:p>
          <a:p>
            <a:pPr algn="r" rtl="0" eaLnBrk="0">
              <a:lnSpc>
                <a:spcPts val="1706"/>
              </a:lnSpc>
              <a:spcBef>
                <a:spcPts val="259"/>
              </a:spcBef>
            </a:pPr>
            <a:r>
              <a:rPr sz="2000" kern="0" spc="20" baseline="9106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连锁经销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最终产品-小家电(自有)</a:t>
            </a:r>
            <a:endParaRPr lang="Microsoft YaHei" altLang="Microsoft YaHei" sz="1300"/>
          </a:p>
        </p:txBody>
      </p:sp>
      <p:pic>
        <p:nvPicPr>
          <p:cNvPr id="440" name="picture 44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2901518" y="3002260"/>
            <a:ext cx="311823" cy="558788"/>
          </a:xfrm>
          <a:prstGeom prst="rect">
            <a:avLst/>
          </a:prstGeom>
        </p:spPr>
      </p:pic>
      <p:pic>
        <p:nvPicPr>
          <p:cNvPr id="442" name="picture 44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6081284" y="2477061"/>
            <a:ext cx="269493" cy="103792"/>
          </a:xfrm>
          <a:prstGeom prst="rect">
            <a:avLst/>
          </a:prstGeom>
        </p:spPr>
      </p:pic>
      <p:pic>
        <p:nvPicPr>
          <p:cNvPr id="444" name="picture 44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4535106" y="2445907"/>
            <a:ext cx="217347" cy="70591"/>
          </a:xfrm>
          <a:prstGeom prst="rect">
            <a:avLst/>
          </a:prstGeom>
        </p:spPr>
      </p:pic>
      <p:pic>
        <p:nvPicPr>
          <p:cNvPr id="446" name="picture 44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2901518" y="2481203"/>
            <a:ext cx="311823" cy="521057"/>
          </a:xfrm>
          <a:prstGeom prst="rect">
            <a:avLst/>
          </a:prstGeom>
        </p:spPr>
      </p:pic>
      <p:pic>
        <p:nvPicPr>
          <p:cNvPr id="448" name="picture 44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6072746" y="2229265"/>
            <a:ext cx="270674" cy="171151"/>
          </a:xfrm>
          <a:prstGeom prst="rect">
            <a:avLst/>
          </a:prstGeom>
        </p:spPr>
      </p:pic>
      <p:sp>
        <p:nvSpPr>
          <p:cNvPr id="450" name="rect"/>
          <p:cNvSpPr/>
          <p:nvPr/>
        </p:nvSpPr>
        <p:spPr>
          <a:xfrm>
            <a:off x="4753355" y="3448811"/>
            <a:ext cx="1322832" cy="207264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2" name="rect"/>
          <p:cNvSpPr/>
          <p:nvPr/>
        </p:nvSpPr>
        <p:spPr>
          <a:xfrm>
            <a:off x="4753355" y="4396740"/>
            <a:ext cx="1322832" cy="207264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4" name="rect"/>
          <p:cNvSpPr/>
          <p:nvPr/>
        </p:nvSpPr>
        <p:spPr>
          <a:xfrm>
            <a:off x="2031720" y="3947947"/>
            <a:ext cx="8039100" cy="9525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6" name="rect"/>
          <p:cNvSpPr/>
          <p:nvPr/>
        </p:nvSpPr>
        <p:spPr>
          <a:xfrm>
            <a:off x="6342888" y="4398263"/>
            <a:ext cx="1712976" cy="204215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8" name="rect"/>
          <p:cNvSpPr/>
          <p:nvPr/>
        </p:nvSpPr>
        <p:spPr>
          <a:xfrm>
            <a:off x="3212591" y="4396740"/>
            <a:ext cx="1322832" cy="207264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60" name="picture 460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4056062" y="3620160"/>
            <a:ext cx="654748" cy="677557"/>
          </a:xfrm>
          <a:prstGeom prst="rect">
            <a:avLst/>
          </a:prstGeom>
        </p:spPr>
      </p:pic>
      <p:sp>
        <p:nvSpPr>
          <p:cNvPr id="462" name="textbox 462"/>
          <p:cNvSpPr/>
          <p:nvPr/>
        </p:nvSpPr>
        <p:spPr>
          <a:xfrm>
            <a:off x="4740655" y="3452425"/>
            <a:ext cx="1348739" cy="193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9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  <a:tabLst>
                <a:tab pos="171450"/>
              </a:tabLst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市场活动驱动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endParaRPr lang="Microsoft YaHei" altLang="Microsoft YaHei" sz="1300"/>
          </a:p>
        </p:txBody>
      </p:sp>
      <p:pic>
        <p:nvPicPr>
          <p:cNvPr id="464" name="picture 464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2901530" y="2235047"/>
            <a:ext cx="4645952" cy="2435174"/>
          </a:xfrm>
          <a:prstGeom prst="rect">
            <a:avLst/>
          </a:prstGeom>
        </p:spPr>
      </p:pic>
      <p:sp>
        <p:nvSpPr>
          <p:cNvPr id="466" name="rect"/>
          <p:cNvSpPr/>
          <p:nvPr/>
        </p:nvSpPr>
        <p:spPr>
          <a:xfrm>
            <a:off x="6342888" y="5736335"/>
            <a:ext cx="1712976" cy="204215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8" name="rect"/>
          <p:cNvSpPr/>
          <p:nvPr/>
        </p:nvSpPr>
        <p:spPr>
          <a:xfrm>
            <a:off x="3212591" y="5629655"/>
            <a:ext cx="1322832" cy="409955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0" name="rect"/>
          <p:cNvSpPr/>
          <p:nvPr/>
        </p:nvSpPr>
        <p:spPr>
          <a:xfrm>
            <a:off x="4753355" y="5733288"/>
            <a:ext cx="1322832" cy="207264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2" name="textbox 472"/>
          <p:cNvSpPr/>
          <p:nvPr/>
        </p:nvSpPr>
        <p:spPr>
          <a:xfrm>
            <a:off x="3239410" y="5214924"/>
            <a:ext cx="4826000" cy="942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marL="12700" algn="l" rtl="0" eaLnBrk="0">
              <a:lnSpc>
                <a:spcPts val="2285"/>
              </a:lnSpc>
              <a:spcBef>
                <a:spcPts val="2"/>
              </a:spcBef>
            </a:pPr>
            <a:r>
              <a:rPr sz="2000" kern="0" spc="20" baseline="49418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</a:t>
            </a:r>
            <a:r>
              <a:rPr sz="2000" kern="0" spc="20" baseline="49418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2000" kern="0" spc="20" baseline="10352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客户商机驱动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2000" kern="0" spc="20" baseline="10352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最终产品-大家电(代工</a:t>
            </a:r>
            <a:r>
              <a:rPr sz="2000" kern="0" spc="10" baseline="10352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2000" baseline="10352"/>
          </a:p>
        </p:txBody>
      </p:sp>
      <p:pic>
        <p:nvPicPr>
          <p:cNvPr id="474" name="picture 474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6089105" y="5227624"/>
            <a:ext cx="276428" cy="916775"/>
          </a:xfrm>
          <a:prstGeom prst="rect">
            <a:avLst/>
          </a:prstGeom>
        </p:spPr>
      </p:pic>
      <p:pic>
        <p:nvPicPr>
          <p:cNvPr id="476" name="picture 476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4555464" y="5798121"/>
            <a:ext cx="217385" cy="76200"/>
          </a:xfrm>
          <a:prstGeom prst="rect">
            <a:avLst/>
          </a:prstGeom>
        </p:spPr>
      </p:pic>
      <p:sp>
        <p:nvSpPr>
          <p:cNvPr id="478" name="textbox 478"/>
          <p:cNvSpPr/>
          <p:nvPr/>
        </p:nvSpPr>
        <p:spPr>
          <a:xfrm>
            <a:off x="4172779" y="5805667"/>
            <a:ext cx="80010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717"/>
              </a:lnSpc>
            </a:pP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300"/>
          </a:p>
        </p:txBody>
      </p:sp>
      <p:sp>
        <p:nvSpPr>
          <p:cNvPr id="480" name="textbox 480"/>
          <p:cNvSpPr/>
          <p:nvPr/>
        </p:nvSpPr>
        <p:spPr>
          <a:xfrm>
            <a:off x="4164180" y="5637222"/>
            <a:ext cx="193675" cy="206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6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</a:t>
            </a:r>
            <a:endParaRPr lang="Microsoft YaHei" altLang="Microsoft YaHei" sz="1300"/>
          </a:p>
        </p:txBody>
      </p:sp>
      <p:sp>
        <p:nvSpPr>
          <p:cNvPr id="482" name="textbox 482"/>
          <p:cNvSpPr/>
          <p:nvPr/>
        </p:nvSpPr>
        <p:spPr>
          <a:xfrm>
            <a:off x="3836310" y="5837760"/>
            <a:ext cx="360045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7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直销</a:t>
            </a:r>
            <a:endParaRPr lang="Microsoft YaHei" altLang="Microsoft YaHei" sz="1300"/>
          </a:p>
        </p:txBody>
      </p:sp>
      <p:sp>
        <p:nvSpPr>
          <p:cNvPr id="484" name="textbox 484"/>
          <p:cNvSpPr/>
          <p:nvPr/>
        </p:nvSpPr>
        <p:spPr>
          <a:xfrm>
            <a:off x="3849688" y="5603102"/>
            <a:ext cx="340359" cy="262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77"/>
              </a:lnSpc>
            </a:pPr>
            <a:endParaRPr lang="Arial" altLang="Arial" sz="100"/>
          </a:p>
          <a:p>
            <a:pPr marL="12700" algn="l" rtl="0" eaLnBrk="0">
              <a:lnSpc>
                <a:spcPct val="120000"/>
              </a:lnSpc>
            </a:pP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EM/</a:t>
            </a:r>
            <a:endParaRPr lang="Microsoft YaHei" altLang="Microsoft YaHei" sz="1300"/>
          </a:p>
        </p:txBody>
      </p:sp>
      <p:sp>
        <p:nvSpPr>
          <p:cNvPr id="486" name="textbox 486"/>
          <p:cNvSpPr/>
          <p:nvPr/>
        </p:nvSpPr>
        <p:spPr>
          <a:xfrm>
            <a:off x="3665711" y="5836409"/>
            <a:ext cx="193039" cy="210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42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</a:t>
            </a:r>
            <a:endParaRPr lang="Microsoft YaHei" altLang="Microsoft YaHei" sz="1300"/>
          </a:p>
        </p:txBody>
      </p:sp>
      <p:sp>
        <p:nvSpPr>
          <p:cNvPr id="488" name="textbox 488"/>
          <p:cNvSpPr/>
          <p:nvPr/>
        </p:nvSpPr>
        <p:spPr>
          <a:xfrm>
            <a:off x="3680350" y="5646174"/>
            <a:ext cx="154939" cy="197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578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</a:t>
            </a:r>
            <a:endParaRPr lang="Microsoft YaHei" altLang="Microsoft YaHei" sz="1300"/>
          </a:p>
        </p:txBody>
      </p:sp>
      <p:sp>
        <p:nvSpPr>
          <p:cNvPr id="490" name="textbox 490"/>
          <p:cNvSpPr/>
          <p:nvPr/>
        </p:nvSpPr>
        <p:spPr>
          <a:xfrm>
            <a:off x="3495957" y="5836071"/>
            <a:ext cx="193675" cy="210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53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</a:t>
            </a:r>
            <a:endParaRPr lang="Microsoft YaHei" altLang="Microsoft YaHei" sz="1300"/>
          </a:p>
        </p:txBody>
      </p:sp>
      <p:sp>
        <p:nvSpPr>
          <p:cNvPr id="492" name="textbox 492"/>
          <p:cNvSpPr/>
          <p:nvPr/>
        </p:nvSpPr>
        <p:spPr>
          <a:xfrm>
            <a:off x="3422115" y="5603102"/>
            <a:ext cx="298450" cy="255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20"/>
              </a:lnSpc>
            </a:pPr>
            <a:endParaRPr lang="Arial" altLang="Arial" sz="100"/>
          </a:p>
          <a:p>
            <a:pPr marL="12700" algn="l" rtl="0" eaLnBrk="0">
              <a:lnSpc>
                <a:spcPct val="116000"/>
              </a:lnSpc>
            </a:pP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endParaRPr lang="Microsoft YaHei" altLang="Microsoft YaHei" sz="1300"/>
          </a:p>
        </p:txBody>
      </p:sp>
      <p:sp>
        <p:nvSpPr>
          <p:cNvPr id="494" name="textbox 494"/>
          <p:cNvSpPr/>
          <p:nvPr/>
        </p:nvSpPr>
        <p:spPr>
          <a:xfrm>
            <a:off x="391215" y="315726"/>
            <a:ext cx="5710554" cy="410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779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700" b="1" kern="0" spc="7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梳理业务模式</a:t>
            </a:r>
            <a:r>
              <a:rPr sz="2700" b="1" kern="0" spc="-44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700" b="1" kern="0" spc="7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2700" b="1" kern="0" spc="-69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700" b="1" kern="0" spc="7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作为流</a:t>
            </a:r>
            <a:r>
              <a:rPr sz="2700" b="1" kern="0" spc="6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程框架的基础</a:t>
            </a:r>
            <a:endParaRPr lang="Microsoft YaHei" altLang="Microsoft YaHei" sz="2700"/>
          </a:p>
        </p:txBody>
      </p:sp>
      <p:sp>
        <p:nvSpPr>
          <p:cNvPr id="496" name="textbox 496"/>
          <p:cNvSpPr/>
          <p:nvPr/>
        </p:nvSpPr>
        <p:spPr>
          <a:xfrm>
            <a:off x="6154216" y="4062148"/>
            <a:ext cx="1911350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717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最终产品-大家电(自有)</a:t>
            </a:r>
            <a:endParaRPr lang="Microsoft YaHei" altLang="Microsoft YaHei" sz="1300"/>
          </a:p>
        </p:txBody>
      </p:sp>
      <p:pic>
        <p:nvPicPr>
          <p:cNvPr id="498" name="picture 498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6166916" y="4148251"/>
            <a:ext cx="179870" cy="107251"/>
          </a:xfrm>
          <a:prstGeom prst="rect">
            <a:avLst/>
          </a:prstGeom>
        </p:spPr>
      </p:pic>
      <p:sp>
        <p:nvSpPr>
          <p:cNvPr id="500" name="textbox 500"/>
          <p:cNvSpPr/>
          <p:nvPr/>
        </p:nvSpPr>
        <p:spPr>
          <a:xfrm>
            <a:off x="3199891" y="4180293"/>
            <a:ext cx="4865370" cy="4330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6810"/>
              </a:lnSpc>
            </a:pPr>
            <a:endParaRPr lang="Arial" altLang="Arial" sz="100"/>
          </a:p>
          <a:p>
            <a:pPr marL="12700" algn="l" rtl="0" eaLnBrk="0">
              <a:lnSpc>
                <a:spcPts val="1717"/>
              </a:lnSpc>
              <a:tabLst>
                <a:tab pos="507365"/>
              </a:tabLst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                 客户商机驱动        最终产品-小家电(自有)</a:t>
            </a:r>
            <a:endParaRPr lang="Microsoft YaHei" altLang="Microsoft YaHei" sz="1300"/>
          </a:p>
        </p:txBody>
      </p:sp>
      <p:pic>
        <p:nvPicPr>
          <p:cNvPr id="502" name="picture 502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6079252" y="4192993"/>
            <a:ext cx="271449" cy="345731"/>
          </a:xfrm>
          <a:prstGeom prst="rect">
            <a:avLst/>
          </a:prstGeom>
        </p:spPr>
      </p:pic>
      <p:pic>
        <p:nvPicPr>
          <p:cNvPr id="504" name="picture 504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4535030" y="4462525"/>
            <a:ext cx="217347" cy="76200"/>
          </a:xfrm>
          <a:prstGeom prst="rect">
            <a:avLst/>
          </a:prstGeom>
        </p:spPr>
      </p:pic>
      <p:sp>
        <p:nvSpPr>
          <p:cNvPr id="506" name="textbox 506"/>
          <p:cNvSpPr/>
          <p:nvPr/>
        </p:nvSpPr>
        <p:spPr>
          <a:xfrm>
            <a:off x="8510721" y="5977297"/>
            <a:ext cx="1541144" cy="411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638"/>
              </a:lnSpc>
            </a:pPr>
            <a:endParaRPr lang="Arial" altLang="Arial" sz="100"/>
          </a:p>
          <a:p>
            <a:pPr marL="12700" indent="12064" algn="l" rtl="0" eaLnBrk="0">
              <a:lnSpc>
                <a:spcPct val="97000"/>
              </a:lnSpc>
            </a:pPr>
            <a:r>
              <a:rPr sz="1300" b="1" kern="0" spc="10">
                <a:solidFill>
                  <a:srgbClr val="00296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B2B代工家电及零部</a:t>
            </a:r>
            <a:r>
              <a:rPr sz="1300" b="1" kern="0" spc="30">
                <a:solidFill>
                  <a:srgbClr val="00296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b="1" kern="0" spc="20">
                <a:solidFill>
                  <a:srgbClr val="00296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件直销</a:t>
            </a:r>
            <a:endParaRPr lang="Microsoft YaHei" altLang="Microsoft YaHei" sz="1300"/>
          </a:p>
        </p:txBody>
      </p:sp>
      <p:sp>
        <p:nvSpPr>
          <p:cNvPr id="508" name="textbox 508"/>
          <p:cNvSpPr/>
          <p:nvPr/>
        </p:nvSpPr>
        <p:spPr>
          <a:xfrm>
            <a:off x="8375030" y="5980120"/>
            <a:ext cx="92075" cy="248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754"/>
              </a:lnSpc>
            </a:pPr>
            <a:r>
              <a:rPr sz="13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</a:t>
            </a:r>
            <a:endParaRPr lang="Microsoft YaHei" altLang="Microsoft YaHei" sz="1300"/>
          </a:p>
        </p:txBody>
      </p:sp>
      <p:pic>
        <p:nvPicPr>
          <p:cNvPr id="510" name="picture 510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 rot="21600000">
            <a:off x="8308987" y="5478157"/>
            <a:ext cx="1348906" cy="813803"/>
          </a:xfrm>
          <a:prstGeom prst="rect">
            <a:avLst/>
          </a:prstGeom>
        </p:spPr>
      </p:pic>
      <p:pic>
        <p:nvPicPr>
          <p:cNvPr id="512" name="picture 512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21600000">
            <a:off x="839723" y="981455"/>
            <a:ext cx="9315398" cy="100584"/>
          </a:xfrm>
          <a:prstGeom prst="rect">
            <a:avLst/>
          </a:prstGeom>
        </p:spPr>
      </p:pic>
      <p:sp>
        <p:nvSpPr>
          <p:cNvPr id="514" name="path"/>
          <p:cNvSpPr/>
          <p:nvPr/>
        </p:nvSpPr>
        <p:spPr>
          <a:xfrm>
            <a:off x="8305648" y="4682756"/>
            <a:ext cx="224993" cy="224980"/>
          </a:xfrm>
          <a:custGeom>
            <a:rect l="0" t="0" r="0" b="0"/>
            <a:pathLst>
              <a:path w="354" h="354">
                <a:moveTo>
                  <a:pt x="0" y="175"/>
                </a:moveTo>
                <a:cubicBezTo>
                  <a:pt x="0" y="79"/>
                  <a:pt x="79" y="0"/>
                  <a:pt x="177" y="0"/>
                </a:cubicBezTo>
                <a:cubicBezTo>
                  <a:pt x="275" y="0"/>
                  <a:pt x="354" y="79"/>
                  <a:pt x="354" y="177"/>
                </a:cubicBezTo>
                <a:cubicBezTo>
                  <a:pt x="354" y="275"/>
                  <a:pt x="275" y="354"/>
                  <a:pt x="177" y="354"/>
                </a:cubicBezTo>
                <a:cubicBezTo>
                  <a:pt x="79" y="354"/>
                  <a:pt x="0" y="275"/>
                  <a:pt x="0" y="175"/>
                </a:cubicBezTo>
              </a:path>
            </a:pathLst>
          </a:custGeom>
          <a:solidFill>
            <a:srgbClr val="00296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516" name="table 516"/>
          <p:cNvGraphicFramePr>
            <a:graphicFrameLocks noGrp="1"/>
          </p:cNvGraphicFramePr>
          <p:nvPr/>
        </p:nvGraphicFramePr>
        <p:xfrm>
          <a:off x="8296123" y="4587531"/>
          <a:ext cx="1911984" cy="415289"/>
        </p:xfrm>
        <a:graphic>
          <a:graphicData uri="http://schemas.openxmlformats.org/drawingml/2006/table">
            <a:tbl>
              <a:tblPr/>
              <a:tblGrid>
                <a:gridCol w="1911984"/>
              </a:tblGrid>
              <a:tr h="3962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algn="l" rtl="0" eaLnBrk="0">
                        <a:lnSpc>
                          <a:spcPts val="1754"/>
                        </a:lnSpc>
                        <a:spcBef>
                          <a:spcPts val="5"/>
                        </a:spcBef>
                        <a:tabLst>
                          <a:tab pos="71755"/>
                        </a:tabLst>
                      </a:pPr>
                      <a:r>
                        <a:rPr sz="1300" kern="0" spc="0">
                          <a:solidFill>
                            <a:srgbClr val="D9D9D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1300" b="1" kern="0" spc="0">
                          <a:solidFill>
                            <a:srgbClr val="D9D9D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d</a:t>
                      </a:r>
                      <a:r>
                        <a:rPr sz="1300" b="1" kern="0" spc="10">
                          <a:solidFill>
                            <a:srgbClr val="D9D9D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300" b="1" kern="0" spc="0">
                          <a:solidFill>
                            <a:srgbClr val="00296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</a:t>
                      </a:r>
                      <a:r>
                        <a:rPr sz="1300" b="1" kern="0" spc="10">
                          <a:solidFill>
                            <a:srgbClr val="00296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2B零部件渠道分销</a:t>
                      </a:r>
                      <a:endParaRPr lang="Microsoft YaHei" altLang="Microsoft YaHei" sz="1300"/>
                    </a:p>
                  </a:txBody>
                  <a:tcPr marL="0" marR="0" marT="0" marB="0">
                    <a:lnL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18" name="picture 518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 rot="21600000">
            <a:off x="8467547" y="3313226"/>
            <a:ext cx="1748625" cy="415455"/>
          </a:xfrm>
          <a:prstGeom prst="rect">
            <a:avLst/>
          </a:prstGeom>
        </p:spPr>
      </p:pic>
      <p:pic>
        <p:nvPicPr>
          <p:cNvPr id="520" name="picture 520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 rot="21600000">
            <a:off x="8467547" y="2190750"/>
            <a:ext cx="1748625" cy="415455"/>
          </a:xfrm>
          <a:prstGeom prst="rect">
            <a:avLst/>
          </a:prstGeom>
        </p:spPr>
      </p:pic>
      <p:sp>
        <p:nvSpPr>
          <p:cNvPr id="522" name="rect"/>
          <p:cNvSpPr/>
          <p:nvPr/>
        </p:nvSpPr>
        <p:spPr>
          <a:xfrm>
            <a:off x="6342888" y="5430011"/>
            <a:ext cx="1712976" cy="204215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4" name="textbox 524"/>
          <p:cNvSpPr/>
          <p:nvPr/>
        </p:nvSpPr>
        <p:spPr>
          <a:xfrm>
            <a:off x="6336417" y="5401337"/>
            <a:ext cx="1729104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717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最终产品-小家电(自有)</a:t>
            </a:r>
            <a:endParaRPr lang="Microsoft YaHei" altLang="Microsoft YaHei" sz="13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787988" y="1770888"/>
            <a:ext cx="1109891" cy="329183"/>
            <a:chExt cx="1109891" cy="329183"/>
          </a:xfrm>
        </p:grpSpPr>
        <p:sp>
          <p:nvSpPr>
            <p:cNvPr id="526" name="rect"/>
            <p:cNvSpPr/>
            <p:nvPr/>
          </p:nvSpPr>
          <p:spPr>
            <a:xfrm>
              <a:off x="184823" y="0"/>
              <a:ext cx="925067" cy="329183"/>
            </a:xfrm>
            <a:prstGeom prst="rect">
              <a:avLst/>
            </a:prstGeom>
            <a:solidFill>
              <a:srgbClr val="91B0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8" name="textbox 528"/>
            <p:cNvSpPr/>
            <p:nvPr/>
          </p:nvSpPr>
          <p:spPr>
            <a:xfrm>
              <a:off x="298855" y="34303"/>
              <a:ext cx="699134" cy="2095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083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3000"/>
                </a:lnSpc>
              </a:pPr>
              <a:r>
                <a:rPr sz="1300" b="1" kern="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销售模式</a:t>
              </a:r>
              <a:endParaRPr lang="Microsoft YaHei" altLang="Microsoft YaHei" sz="1300"/>
            </a:p>
          </p:txBody>
        </p:sp>
        <p:pic>
          <p:nvPicPr>
            <p:cNvPr id="530" name="picture 530"/>
            <p:cNvPicPr>
              <a:picLocks noChangeAspect="1"/>
            </p:cNvPicPr>
            <p:nvPr/>
          </p:nvPicPr>
          <p:blipFill>
            <a:blip r:embed="rId25"/>
            <a:stretch>
              <a:fillRect/>
            </a:stretch>
          </p:blipFill>
          <p:spPr>
            <a:xfrm rot="21600000">
              <a:off x="0" y="43357"/>
              <a:ext cx="244043" cy="244030"/>
            </a:xfrm>
            <a:prstGeom prst="rect">
              <a:avLst/>
            </a:prstGeom>
          </p:spPr>
        </p:pic>
      </p:grpSp>
      <p:grpSp>
        <p:nvGrpSpPr>
          <p:cNvPr id="42" name="group 42"/>
          <p:cNvGrpSpPr/>
          <p:nvPr/>
        </p:nvGrpSpPr>
        <p:grpSpPr>
          <a:xfrm rot="21600000">
            <a:off x="3294125" y="1772411"/>
            <a:ext cx="1110234" cy="327659"/>
            <a:chExt cx="1110234" cy="327659"/>
          </a:xfrm>
        </p:grpSpPr>
        <p:sp>
          <p:nvSpPr>
            <p:cNvPr id="532" name="rect"/>
            <p:cNvSpPr/>
            <p:nvPr/>
          </p:nvSpPr>
          <p:spPr>
            <a:xfrm>
              <a:off x="185166" y="0"/>
              <a:ext cx="925067" cy="327659"/>
            </a:xfrm>
            <a:prstGeom prst="rect">
              <a:avLst/>
            </a:prstGeom>
            <a:solidFill>
              <a:srgbClr val="91B0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4" name="textbox 534"/>
            <p:cNvSpPr/>
            <p:nvPr/>
          </p:nvSpPr>
          <p:spPr>
            <a:xfrm>
              <a:off x="298855" y="33668"/>
              <a:ext cx="699134" cy="2095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78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3000"/>
                </a:lnSpc>
              </a:pPr>
              <a:r>
                <a:rPr sz="1300" b="1" kern="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销售路径</a:t>
              </a:r>
              <a:endParaRPr lang="Microsoft YaHei" altLang="Microsoft YaHei" sz="1300"/>
            </a:p>
          </p:txBody>
        </p:sp>
        <p:pic>
          <p:nvPicPr>
            <p:cNvPr id="536" name="picture 536"/>
            <p:cNvPicPr>
              <a:picLocks noChangeAspect="1"/>
            </p:cNvPicPr>
            <p:nvPr/>
          </p:nvPicPr>
          <p:blipFill>
            <a:blip r:embed="rId26"/>
            <a:stretch>
              <a:fillRect/>
            </a:stretch>
          </p:blipFill>
          <p:spPr>
            <a:xfrm rot="21600000">
              <a:off x="0" y="41833"/>
              <a:ext cx="244043" cy="244030"/>
            </a:xfrm>
            <a:prstGeom prst="rect">
              <a:avLst/>
            </a:prstGeom>
          </p:spPr>
        </p:pic>
      </p:grpSp>
      <p:sp>
        <p:nvSpPr>
          <p:cNvPr id="538" name="textbox 538"/>
          <p:cNvSpPr/>
          <p:nvPr/>
        </p:nvSpPr>
        <p:spPr>
          <a:xfrm>
            <a:off x="2022347" y="2796540"/>
            <a:ext cx="884555" cy="411480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20954" algn="l" rtl="0" eaLnBrk="0">
              <a:lnSpc>
                <a:spcPct val="86000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个人消费者</a:t>
            </a:r>
            <a:endParaRPr lang="Microsoft YaHei" altLang="Microsoft YaHei" sz="1300"/>
          </a:p>
          <a:p>
            <a:pPr marL="238125" algn="l" rtl="0" eaLnBrk="0">
              <a:lnSpc>
                <a:spcPts val="1717"/>
              </a:lnSpc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(B2C)</a:t>
            </a:r>
            <a:endParaRPr lang="Microsoft YaHei" altLang="Microsoft YaHei" sz="1300"/>
          </a:p>
        </p:txBody>
      </p:sp>
      <p:sp>
        <p:nvSpPr>
          <p:cNvPr id="540" name="rect"/>
          <p:cNvSpPr/>
          <p:nvPr/>
        </p:nvSpPr>
        <p:spPr>
          <a:xfrm>
            <a:off x="6335267" y="6345935"/>
            <a:ext cx="1729739" cy="207264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6318592" y="1772411"/>
            <a:ext cx="1088046" cy="327659"/>
            <a:chExt cx="1088046" cy="327659"/>
          </a:xfrm>
        </p:grpSpPr>
        <p:sp>
          <p:nvSpPr>
            <p:cNvPr id="542" name="rect"/>
            <p:cNvSpPr/>
            <p:nvPr/>
          </p:nvSpPr>
          <p:spPr>
            <a:xfrm>
              <a:off x="164503" y="0"/>
              <a:ext cx="923543" cy="327659"/>
            </a:xfrm>
            <a:prstGeom prst="rect">
              <a:avLst/>
            </a:prstGeom>
            <a:solidFill>
              <a:srgbClr val="91B0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4" name="textbox 544"/>
            <p:cNvSpPr/>
            <p:nvPr/>
          </p:nvSpPr>
          <p:spPr>
            <a:xfrm>
              <a:off x="277092" y="34006"/>
              <a:ext cx="699769" cy="2095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9815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3000"/>
                </a:lnSpc>
              </a:pPr>
              <a:r>
                <a:rPr sz="1300" b="1" kern="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产品类型</a:t>
              </a:r>
              <a:endParaRPr lang="Microsoft YaHei" altLang="Microsoft YaHei" sz="1300"/>
            </a:p>
          </p:txBody>
        </p:sp>
        <p:pic>
          <p:nvPicPr>
            <p:cNvPr id="546" name="picture 546"/>
            <p:cNvPicPr>
              <a:picLocks noChangeAspect="1"/>
            </p:cNvPicPr>
            <p:nvPr/>
          </p:nvPicPr>
          <p:blipFill>
            <a:blip r:embed="rId27"/>
            <a:stretch>
              <a:fillRect/>
            </a:stretch>
          </p:blipFill>
          <p:spPr>
            <a:xfrm rot="21600000">
              <a:off x="0" y="41833"/>
              <a:ext cx="244030" cy="244030"/>
            </a:xfrm>
            <a:prstGeom prst="rect">
              <a:avLst/>
            </a:prstGeom>
          </p:spPr>
        </p:pic>
      </p:grpSp>
      <p:grpSp>
        <p:nvGrpSpPr>
          <p:cNvPr id="46" name="group 46"/>
          <p:cNvGrpSpPr/>
          <p:nvPr/>
        </p:nvGrpSpPr>
        <p:grpSpPr>
          <a:xfrm rot="21600000">
            <a:off x="1892096" y="1772411"/>
            <a:ext cx="1064463" cy="327659"/>
            <a:chExt cx="1064463" cy="327659"/>
          </a:xfrm>
        </p:grpSpPr>
        <p:sp>
          <p:nvSpPr>
            <p:cNvPr id="548" name="rect"/>
            <p:cNvSpPr/>
            <p:nvPr/>
          </p:nvSpPr>
          <p:spPr>
            <a:xfrm>
              <a:off x="139395" y="0"/>
              <a:ext cx="925067" cy="327659"/>
            </a:xfrm>
            <a:prstGeom prst="rect">
              <a:avLst/>
            </a:prstGeom>
            <a:solidFill>
              <a:srgbClr val="91B0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0" name="textbox 550"/>
            <p:cNvSpPr/>
            <p:nvPr/>
          </p:nvSpPr>
          <p:spPr>
            <a:xfrm>
              <a:off x="253113" y="34175"/>
              <a:ext cx="699134" cy="2089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556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3000"/>
                </a:lnSpc>
              </a:pPr>
              <a:r>
                <a:rPr sz="1300" b="1" kern="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客户细分</a:t>
              </a:r>
              <a:endParaRPr lang="Microsoft YaHei" altLang="Microsoft YaHei" sz="1300"/>
            </a:p>
          </p:txBody>
        </p:sp>
        <p:pic>
          <p:nvPicPr>
            <p:cNvPr id="552" name="picture 552"/>
            <p:cNvPicPr>
              <a:picLocks noChangeAspect="1"/>
            </p:cNvPicPr>
            <p:nvPr/>
          </p:nvPicPr>
          <p:blipFill>
            <a:blip r:embed="rId28"/>
            <a:stretch>
              <a:fillRect/>
            </a:stretch>
          </p:blipFill>
          <p:spPr>
            <a:xfrm rot="21600000">
              <a:off x="0" y="41833"/>
              <a:ext cx="244043" cy="244030"/>
            </a:xfrm>
            <a:prstGeom prst="rect">
              <a:avLst/>
            </a:prstGeom>
          </p:spPr>
        </p:pic>
      </p:grpSp>
      <p:pic>
        <p:nvPicPr>
          <p:cNvPr id="554" name="picture 554"/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 rot="21600000">
            <a:off x="8106664" y="4099471"/>
            <a:ext cx="142519" cy="2439962"/>
          </a:xfrm>
          <a:prstGeom prst="rect">
            <a:avLst/>
          </a:prstGeom>
        </p:spPr>
      </p:pic>
      <p:pic>
        <p:nvPicPr>
          <p:cNvPr id="556" name="picture 556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 rot="21600000">
            <a:off x="8296123" y="3389757"/>
            <a:ext cx="244043" cy="244030"/>
          </a:xfrm>
          <a:prstGeom prst="rect">
            <a:avLst/>
          </a:prstGeom>
        </p:spPr>
      </p:pic>
      <p:sp>
        <p:nvSpPr>
          <p:cNvPr id="558" name="textbox 558"/>
          <p:cNvSpPr/>
          <p:nvPr/>
        </p:nvSpPr>
        <p:spPr>
          <a:xfrm>
            <a:off x="8365649" y="3381059"/>
            <a:ext cx="1515110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717"/>
              </a:lnSpc>
            </a:pP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r>
              <a:rPr sz="1300" kern="0" spc="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b="1" kern="0" spc="0">
                <a:solidFill>
                  <a:srgbClr val="00296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B2C家电连锁经销</a:t>
            </a:r>
            <a:endParaRPr lang="Microsoft YaHei" altLang="Microsoft YaHei" sz="1300"/>
          </a:p>
        </p:txBody>
      </p:sp>
      <p:sp>
        <p:nvSpPr>
          <p:cNvPr id="560" name="textbox 560"/>
          <p:cNvSpPr/>
          <p:nvPr/>
        </p:nvSpPr>
        <p:spPr>
          <a:xfrm>
            <a:off x="6322567" y="6350799"/>
            <a:ext cx="1755139" cy="209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09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  <a:tabLst>
                <a:tab pos="624840"/>
              </a:tabLst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零部件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endParaRPr lang="Microsoft YaHei" altLang="Microsoft YaHei" sz="1300"/>
          </a:p>
        </p:txBody>
      </p:sp>
      <p:pic>
        <p:nvPicPr>
          <p:cNvPr id="562" name="picture 562"/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 rot="21600000">
            <a:off x="8296123" y="2276462"/>
            <a:ext cx="244043" cy="244030"/>
          </a:xfrm>
          <a:prstGeom prst="rect">
            <a:avLst/>
          </a:prstGeom>
        </p:spPr>
      </p:pic>
      <p:sp>
        <p:nvSpPr>
          <p:cNvPr id="564" name="textbox 564"/>
          <p:cNvSpPr/>
          <p:nvPr/>
        </p:nvSpPr>
        <p:spPr>
          <a:xfrm>
            <a:off x="8361777" y="2297791"/>
            <a:ext cx="1518919" cy="210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99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b="1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r>
              <a:rPr sz="1300" b="1" kern="0" spc="1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b="1" kern="0" spc="0">
                <a:solidFill>
                  <a:srgbClr val="00296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r>
              <a:rPr sz="1300" b="1" kern="0" spc="10">
                <a:solidFill>
                  <a:srgbClr val="00296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2C家电渠道分销</a:t>
            </a:r>
            <a:endParaRPr lang="Microsoft YaHei" altLang="Microsoft YaHei" sz="1300"/>
          </a:p>
        </p:txBody>
      </p:sp>
      <p:pic>
        <p:nvPicPr>
          <p:cNvPr id="566" name="picture 566"/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 rot="21600000">
            <a:off x="2901314" y="4500625"/>
            <a:ext cx="316700" cy="712051"/>
          </a:xfrm>
          <a:prstGeom prst="rect">
            <a:avLst/>
          </a:prstGeom>
        </p:spPr>
      </p:pic>
      <p:sp>
        <p:nvSpPr>
          <p:cNvPr id="568" name="textbox 568"/>
          <p:cNvSpPr/>
          <p:nvPr/>
        </p:nvSpPr>
        <p:spPr>
          <a:xfrm>
            <a:off x="8457204" y="1850113"/>
            <a:ext cx="1373505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32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300" b="1" kern="0" spc="20">
                <a:solidFill>
                  <a:srgbClr val="00296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典型业务场景模式</a:t>
            </a:r>
            <a:endParaRPr lang="Microsoft YaHei" altLang="Microsoft YaHei" sz="1300"/>
          </a:p>
        </p:txBody>
      </p:sp>
      <p:sp>
        <p:nvSpPr>
          <p:cNvPr id="570" name="textbox 570"/>
          <p:cNvSpPr/>
          <p:nvPr/>
        </p:nvSpPr>
        <p:spPr>
          <a:xfrm>
            <a:off x="4208837" y="1389557"/>
            <a:ext cx="1036955" cy="209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57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b="1" kern="0" spc="20">
                <a:solidFill>
                  <a:srgbClr val="00296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关键业务维度</a:t>
            </a:r>
            <a:endParaRPr lang="Microsoft YaHei" altLang="Microsoft YaHei" sz="1300"/>
          </a:p>
        </p:txBody>
      </p:sp>
      <p:sp>
        <p:nvSpPr>
          <p:cNvPr id="572" name="textbox 572"/>
          <p:cNvSpPr/>
          <p:nvPr/>
        </p:nvSpPr>
        <p:spPr>
          <a:xfrm>
            <a:off x="8522882" y="5272586"/>
            <a:ext cx="1021714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47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b="1" kern="0" spc="0">
                <a:solidFill>
                  <a:srgbClr val="00296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B2B家电直销</a:t>
            </a:r>
            <a:endParaRPr lang="Microsoft YaHei" altLang="Microsoft YaHei" sz="1300"/>
          </a:p>
        </p:txBody>
      </p:sp>
      <p:pic>
        <p:nvPicPr>
          <p:cNvPr id="574" name="picture 574"/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 rot="21600000">
            <a:off x="1901621" y="1664373"/>
            <a:ext cx="6322897" cy="12700"/>
          </a:xfrm>
          <a:prstGeom prst="rect">
            <a:avLst/>
          </a:prstGeom>
        </p:spPr>
      </p:pic>
      <p:pic>
        <p:nvPicPr>
          <p:cNvPr id="576" name="picture 576"/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 rot="21600000">
            <a:off x="8106664" y="3281260"/>
            <a:ext cx="142443" cy="483984"/>
          </a:xfrm>
          <a:prstGeom prst="rect">
            <a:avLst/>
          </a:prstGeom>
        </p:spPr>
      </p:pic>
      <p:pic>
        <p:nvPicPr>
          <p:cNvPr id="578" name="picture 578"/>
          <p:cNvPicPr>
            <a:picLocks noChangeAspect="1"/>
          </p:cNvPicPr>
          <p:nvPr/>
        </p:nvPicPr>
        <p:blipFill>
          <a:blip r:embed="rId35"/>
          <a:stretch>
            <a:fillRect/>
          </a:stretch>
        </p:blipFill>
        <p:spPr>
          <a:xfrm rot="21600000">
            <a:off x="8106664" y="2137346"/>
            <a:ext cx="142443" cy="483984"/>
          </a:xfrm>
          <a:prstGeom prst="rect">
            <a:avLst/>
          </a:prstGeom>
        </p:spPr>
      </p:pic>
      <p:sp>
        <p:nvSpPr>
          <p:cNvPr id="580" name="textbox 580"/>
          <p:cNvSpPr/>
          <p:nvPr/>
        </p:nvSpPr>
        <p:spPr>
          <a:xfrm>
            <a:off x="4831364" y="1801832"/>
            <a:ext cx="166370" cy="248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754"/>
              </a:lnSpc>
            </a:pPr>
            <a:r>
              <a:rPr sz="1300" b="1" kern="0" spc="-30">
                <a:solidFill>
                  <a:srgbClr val="00296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iii</a:t>
            </a:r>
            <a:endParaRPr lang="Microsoft YaHei" altLang="Microsoft YaHei" sz="1300"/>
          </a:p>
        </p:txBody>
      </p:sp>
      <p:sp>
        <p:nvSpPr>
          <p:cNvPr id="582" name="textbox 582"/>
          <p:cNvSpPr/>
          <p:nvPr/>
        </p:nvSpPr>
        <p:spPr>
          <a:xfrm>
            <a:off x="6363238" y="1801832"/>
            <a:ext cx="163829" cy="248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754"/>
              </a:lnSpc>
            </a:pPr>
            <a:r>
              <a:rPr sz="1300" b="1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iv</a:t>
            </a:r>
            <a:endParaRPr lang="Microsoft YaHei" altLang="Microsoft YaHei" sz="1300"/>
          </a:p>
        </p:txBody>
      </p:sp>
      <p:pic>
        <p:nvPicPr>
          <p:cNvPr id="584" name="picture 584"/>
          <p:cNvPicPr>
            <a:picLocks noChangeAspect="1"/>
          </p:cNvPicPr>
          <p:nvPr/>
        </p:nvPicPr>
        <p:blipFill>
          <a:blip r:embed="rId36"/>
          <a:stretch>
            <a:fillRect/>
          </a:stretch>
        </p:blipFill>
        <p:spPr>
          <a:xfrm rot="21600000">
            <a:off x="8451050" y="2120455"/>
            <a:ext cx="1747938" cy="12700"/>
          </a:xfrm>
          <a:prstGeom prst="rect">
            <a:avLst/>
          </a:prstGeom>
        </p:spPr>
      </p:pic>
      <p:sp>
        <p:nvSpPr>
          <p:cNvPr id="586" name="textbox 586"/>
          <p:cNvSpPr/>
          <p:nvPr/>
        </p:nvSpPr>
        <p:spPr>
          <a:xfrm>
            <a:off x="3362901" y="1801832"/>
            <a:ext cx="116204" cy="248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754"/>
              </a:lnSpc>
            </a:pPr>
            <a:r>
              <a:rPr sz="1300" b="1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ii</a:t>
            </a:r>
            <a:endParaRPr lang="Microsoft YaHei" altLang="Microsoft YaHei" sz="1300"/>
          </a:p>
        </p:txBody>
      </p:sp>
      <p:sp>
        <p:nvSpPr>
          <p:cNvPr id="588" name="textbox 588"/>
          <p:cNvSpPr/>
          <p:nvPr/>
        </p:nvSpPr>
        <p:spPr>
          <a:xfrm>
            <a:off x="1985637" y="1801832"/>
            <a:ext cx="66039" cy="248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754"/>
              </a:lnSpc>
            </a:pPr>
            <a:r>
              <a:rPr sz="1300" b="1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</a:t>
            </a:r>
            <a:endParaRPr lang="Microsoft YaHei" altLang="Microsoft YaHei" sz="1300"/>
          </a:p>
        </p:txBody>
      </p:sp>
      <p:sp>
        <p:nvSpPr>
          <p:cNvPr id="590" name="textbox 590"/>
          <p:cNvSpPr/>
          <p:nvPr/>
        </p:nvSpPr>
        <p:spPr>
          <a:xfrm>
            <a:off x="8362493" y="5311059"/>
            <a:ext cx="117475" cy="1600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93"/>
              </a:lnSpc>
            </a:pPr>
            <a:endParaRPr lang="Arial" altLang="Arial" sz="100"/>
          </a:p>
          <a:p>
            <a:pPr marL="12700" algn="l" rtl="0" eaLnBrk="0">
              <a:lnSpc>
                <a:spcPct val="68000"/>
              </a:lnSpc>
            </a:pPr>
            <a:r>
              <a:rPr sz="1300" b="1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92" name="picture 5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253354" y="2038070"/>
            <a:ext cx="2107412" cy="3119615"/>
          </a:xfrm>
          <a:prstGeom prst="rect">
            <a:avLst/>
          </a:prstGeom>
        </p:spPr>
      </p:pic>
      <p:pic>
        <p:nvPicPr>
          <p:cNvPr id="594" name="picture 59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591686" y="2667355"/>
            <a:ext cx="1527263" cy="2490330"/>
          </a:xfrm>
          <a:prstGeom prst="rect">
            <a:avLst/>
          </a:prstGeom>
        </p:spPr>
      </p:pic>
      <p:graphicFrame>
        <p:nvGraphicFramePr>
          <p:cNvPr id="596" name="table 596"/>
          <p:cNvGraphicFramePr>
            <a:graphicFrameLocks noGrp="1"/>
          </p:cNvGraphicFramePr>
          <p:nvPr/>
        </p:nvGraphicFramePr>
        <p:xfrm>
          <a:off x="2054021" y="1331239"/>
          <a:ext cx="7969885" cy="4957445"/>
        </p:xfrm>
        <a:graphic>
          <a:graphicData uri="http://schemas.openxmlformats.org/drawingml/2006/table">
            <a:tbl>
              <a:tblPr/>
              <a:tblGrid>
                <a:gridCol w="1208405"/>
                <a:gridCol w="6761480"/>
              </a:tblGrid>
              <a:tr h="49574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marL="98425" algn="l" rtl="0" eaLnBrk="0">
                        <a:lnSpc>
                          <a:spcPct val="87000"/>
                        </a:lnSpc>
                        <a:spcBef>
                          <a:spcPts val="5"/>
                        </a:spcBef>
                      </a:pPr>
                      <a:r>
                        <a:rPr sz="1100" kern="0" spc="20">
                          <a:ln w="414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谁来提供服务？</a:t>
                      </a:r>
                      <a:endParaRPr lang="STKaiti" altLang="STKaiti" sz="11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marL="95885" algn="l" rtl="0" eaLnBrk="0">
                        <a:lnSpc>
                          <a:spcPct val="87000"/>
                        </a:lnSpc>
                        <a:spcBef>
                          <a:spcPts val="337"/>
                        </a:spcBef>
                      </a:pPr>
                      <a:r>
                        <a:rPr sz="1100" kern="0" spc="20">
                          <a:ln w="414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提供什么服务？</a:t>
                      </a:r>
                      <a:endParaRPr lang="STKaiti" altLang="STKaiti" sz="11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200"/>
                    </a:p>
                    <a:p>
                      <a:pPr marL="123189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1100" kern="0" spc="10">
                          <a:ln w="414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提供给谁？</a:t>
                      </a:r>
                      <a:endParaRPr lang="STKaiti" altLang="STKaiti" sz="1100"/>
                    </a:p>
                  </a:txBody>
                  <a:tcPr marL="0" marR="0" marT="0" marB="0">
                    <a:lnL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marL="231140" algn="l" rtl="0" eaLnBrk="0">
                        <a:lnSpc>
                          <a:spcPct val="87000"/>
                        </a:lnSpc>
                        <a:spcBef>
                          <a:spcPts val="2"/>
                        </a:spcBef>
                        <a:tabLst>
                          <a:tab pos="4093209"/>
                        </a:tabLst>
                      </a:pPr>
                      <a:r>
                        <a:rPr sz="1100" u="sng" kern="0" spc="10">
                          <a:ln w="414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uFill>
                            <a:solidFill>
                              <a:srgbClr val="808080"/>
                            </a:solidFill>
                          </a:uFill>
                          <a:latin typeface="STKaiti"/>
                          <a:ea typeface="STKaiti"/>
                          <a:cs typeface="STKaiti"/>
                        </a:rPr>
                        <a:t>业务来源</a:t>
                      </a:r>
                      <a:r>
                        <a:rPr sz="1100" u="sng" kern="0" spc="0">
                          <a:solidFill>
                            <a:srgbClr val="002960">
                              <a:alpha val="100000"/>
                            </a:srgbClr>
                          </a:solidFill>
                          <a:uFill>
                            <a:solidFill>
                              <a:srgbClr val="808080"/>
                            </a:solidFill>
                          </a:uFill>
                          <a:latin typeface="STKaiti"/>
                          <a:ea typeface="STKaiti"/>
                          <a:cs typeface="STKaiti"/>
                        </a:rPr>
                        <a:t>	</a:t>
                      </a:r>
                      <a:endParaRPr lang="STKaiti" altLang="STKaiti" sz="1100"/>
                    </a:p>
                    <a:p>
                      <a:pPr marL="2134870" algn="l" rtl="0" eaLnBrk="0">
                        <a:lnSpc>
                          <a:spcPct val="82000"/>
                        </a:lnSpc>
                        <a:spcBef>
                          <a:spcPts val="1375"/>
                        </a:spcBef>
                      </a:pPr>
                      <a:r>
                        <a:rPr sz="1100" kern="0" spc="-9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己方</a:t>
                      </a:r>
                      <a:endParaRPr lang="STKaiti" altLang="STKaiti" sz="1100"/>
                    </a:p>
                    <a:p>
                      <a:pPr marL="2220595" algn="l" rtl="0" eaLnBrk="0">
                        <a:lnSpc>
                          <a:spcPct val="85000"/>
                        </a:lnSpc>
                        <a:spcBef>
                          <a:spcPts val="831"/>
                        </a:spcBef>
                      </a:pPr>
                      <a:r>
                        <a:rPr sz="11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客服热线</a:t>
                      </a:r>
                      <a:endParaRPr lang="STKaiti" altLang="STKaiti" sz="11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200"/>
                    </a:p>
                    <a:p>
                      <a:pPr marL="1110614" algn="l" rtl="0" eaLnBrk="0">
                        <a:lnSpc>
                          <a:spcPct val="85000"/>
                        </a:lnSpc>
                      </a:pPr>
                      <a:r>
                        <a:rPr sz="11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现场安装</a:t>
                      </a:r>
                      <a:endParaRPr lang="STKaiti" altLang="STKaiti" sz="11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98" name="picture 59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353581" y="2249805"/>
            <a:ext cx="918501" cy="356882"/>
          </a:xfrm>
          <a:prstGeom prst="rect">
            <a:avLst/>
          </a:prstGeom>
        </p:spPr>
      </p:pic>
      <p:graphicFrame>
        <p:nvGraphicFramePr>
          <p:cNvPr id="600" name="table 600"/>
          <p:cNvGraphicFramePr>
            <a:graphicFrameLocks noGrp="1"/>
          </p:cNvGraphicFramePr>
          <p:nvPr/>
        </p:nvGraphicFramePr>
        <p:xfrm>
          <a:off x="7528535" y="2036038"/>
          <a:ext cx="1594484" cy="625475"/>
        </p:xfrm>
        <a:graphic>
          <a:graphicData uri="http://schemas.openxmlformats.org/drawingml/2006/table">
            <a:tbl>
              <a:tblPr>
                <a:solidFill>
                  <a:srgbClr val="C7E0FB"/>
                </a:solidFill>
              </a:tblPr>
              <a:tblGrid>
                <a:gridCol w="481965"/>
                <a:gridCol w="1112519"/>
              </a:tblGrid>
              <a:tr h="6254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400"/>
                    </a:p>
                    <a:p>
                      <a:pPr algn="r" rtl="0" eaLnBrk="0">
                        <a:lnSpc>
                          <a:spcPct val="85000"/>
                        </a:lnSpc>
                        <a:spcBef>
                          <a:spcPts val="3"/>
                        </a:spcBef>
                      </a:pPr>
                      <a:r>
                        <a:rPr sz="1100" kern="0" spc="-9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开发商</a:t>
                      </a:r>
                      <a:endParaRPr lang="STKaiti" altLang="STKaiti" sz="11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E0F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E0FB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02" name="table 602"/>
          <p:cNvGraphicFramePr>
            <a:graphicFrameLocks noGrp="1"/>
          </p:cNvGraphicFramePr>
          <p:nvPr/>
        </p:nvGraphicFramePr>
        <p:xfrm>
          <a:off x="3475558" y="2060257"/>
          <a:ext cx="1638300" cy="587375"/>
        </p:xfrm>
        <a:graphic>
          <a:graphicData uri="http://schemas.openxmlformats.org/drawingml/2006/table">
            <a:tbl>
              <a:tblPr>
                <a:solidFill>
                  <a:srgbClr val="C7E0FB"/>
                </a:solidFill>
              </a:tblPr>
              <a:tblGrid>
                <a:gridCol w="1638300"/>
              </a:tblGrid>
              <a:tr h="577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81280" algn="l" rtl="0" eaLnBrk="0">
                        <a:lnSpc>
                          <a:spcPct val="85000"/>
                        </a:lnSpc>
                        <a:spcBef>
                          <a:spcPts val="3"/>
                        </a:spcBef>
                      </a:pPr>
                      <a:r>
                        <a:rPr sz="1100" kern="0" spc="1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加盟商</a:t>
                      </a:r>
                      <a:endParaRPr lang="STKaiti" altLang="STKaiti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E0FB"/>
                    </a:solidFill>
                  </a:tcPr>
                </a:tc>
              </a:tr>
            </a:tbl>
          </a:graphicData>
        </a:graphic>
      </p:graphicFrame>
      <p:pic>
        <p:nvPicPr>
          <p:cNvPr id="604" name="picture 60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287131" y="2668841"/>
            <a:ext cx="85725" cy="2514574"/>
          </a:xfrm>
          <a:prstGeom prst="rect">
            <a:avLst/>
          </a:prstGeom>
        </p:spPr>
      </p:pic>
      <p:pic>
        <p:nvPicPr>
          <p:cNvPr id="606" name="picture 60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706440" y="2667596"/>
            <a:ext cx="85725" cy="2490089"/>
          </a:xfrm>
          <a:prstGeom prst="rect">
            <a:avLst/>
          </a:prstGeom>
        </p:spPr>
      </p:pic>
      <p:graphicFrame>
        <p:nvGraphicFramePr>
          <p:cNvPr id="608" name="table 608"/>
          <p:cNvGraphicFramePr>
            <a:graphicFrameLocks noGrp="1"/>
          </p:cNvGraphicFramePr>
          <p:nvPr/>
        </p:nvGraphicFramePr>
        <p:xfrm>
          <a:off x="3602634" y="3280917"/>
          <a:ext cx="5374639" cy="565785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5374639"/>
              </a:tblGrid>
              <a:tr h="5594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1000"/>
                    </a:p>
                    <a:p>
                      <a:pPr marL="1510030" algn="l" rtl="0" eaLnBrk="0">
                        <a:lnSpc>
                          <a:spcPct val="87000"/>
                        </a:lnSpc>
                        <a:spcBef>
                          <a:spcPts val="6"/>
                        </a:spcBef>
                      </a:pPr>
                      <a:r>
                        <a:rPr sz="11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服务咨询</a:t>
                      </a:r>
                      <a:r>
                        <a:rPr sz="11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1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、</a:t>
                      </a:r>
                      <a:r>
                        <a:rPr sz="11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1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维修</a:t>
                      </a:r>
                      <a:r>
                        <a:rPr sz="1100" kern="0" spc="10" baseline="23676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1</a:t>
                      </a:r>
                      <a:r>
                        <a:rPr sz="7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1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、危机事件处理</a:t>
                      </a:r>
                      <a:r>
                        <a:rPr sz="11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100" kern="0" spc="0" baseline="23676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</a:t>
                      </a:r>
                      <a:endParaRPr lang="Arial" altLang="Arial" sz="1100" baseline="23676"/>
                    </a:p>
                  </a:txBody>
                  <a:tcPr marL="0" marR="0" marT="0" marB="0">
                    <a:lnL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610" name="textbox 610"/>
          <p:cNvSpPr/>
          <p:nvPr/>
        </p:nvSpPr>
        <p:spPr>
          <a:xfrm>
            <a:off x="5995098" y="3975938"/>
            <a:ext cx="2978785" cy="55562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12" name="picture 6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985535" y="3966413"/>
            <a:ext cx="2997669" cy="574382"/>
          </a:xfrm>
          <a:prstGeom prst="rect">
            <a:avLst/>
          </a:prstGeom>
        </p:spPr>
      </p:pic>
      <p:pic>
        <p:nvPicPr>
          <p:cNvPr id="614" name="picture 61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5073535" y="2234310"/>
            <a:ext cx="273761" cy="256044"/>
          </a:xfrm>
          <a:prstGeom prst="rect">
            <a:avLst/>
          </a:prstGeom>
        </p:spPr>
      </p:pic>
      <p:sp>
        <p:nvSpPr>
          <p:cNvPr id="616" name="textbox 616"/>
          <p:cNvSpPr/>
          <p:nvPr/>
        </p:nvSpPr>
        <p:spPr>
          <a:xfrm>
            <a:off x="6704149" y="4210446"/>
            <a:ext cx="1597025" cy="167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9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配件更换</a:t>
            </a:r>
            <a:r>
              <a:rPr sz="1100" kern="0" spc="-13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、原厂技术指导</a:t>
            </a:r>
            <a:endParaRPr lang="STKaiti" altLang="STKaiti" sz="1100"/>
          </a:p>
        </p:txBody>
      </p:sp>
      <p:pic>
        <p:nvPicPr>
          <p:cNvPr id="618" name="picture 61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788270" y="2281453"/>
            <a:ext cx="3870185" cy="2435186"/>
          </a:xfrm>
          <a:prstGeom prst="rect">
            <a:avLst/>
          </a:prstGeom>
        </p:spPr>
      </p:pic>
      <p:sp>
        <p:nvSpPr>
          <p:cNvPr id="620" name="textbox 620"/>
          <p:cNvSpPr/>
          <p:nvPr/>
        </p:nvSpPr>
        <p:spPr>
          <a:xfrm>
            <a:off x="439552" y="329620"/>
            <a:ext cx="5710554" cy="410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779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700" b="1" kern="0" spc="7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梳理业务模式</a:t>
            </a:r>
            <a:r>
              <a:rPr sz="2700" b="1" kern="0" spc="-44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700" b="1" kern="0" spc="7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2700" b="1" kern="0" spc="-69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700" b="1" kern="0" spc="7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作为流</a:t>
            </a:r>
            <a:r>
              <a:rPr sz="2700" b="1" kern="0" spc="6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程框架的基础</a:t>
            </a:r>
            <a:endParaRPr lang="Microsoft YaHei" altLang="Microsoft YaHei" sz="2700"/>
          </a:p>
        </p:txBody>
      </p:sp>
      <p:graphicFrame>
        <p:nvGraphicFramePr>
          <p:cNvPr id="622" name="table 622"/>
          <p:cNvGraphicFramePr>
            <a:graphicFrameLocks noGrp="1"/>
          </p:cNvGraphicFramePr>
          <p:nvPr/>
        </p:nvGraphicFramePr>
        <p:xfrm>
          <a:off x="3451047" y="5221376"/>
          <a:ext cx="2743834" cy="509269"/>
        </p:xfrm>
        <a:graphic>
          <a:graphicData uri="http://schemas.openxmlformats.org/drawingml/2006/table">
            <a:tbl>
              <a:tblPr>
                <a:solidFill>
                  <a:srgbClr val="C7E0FB"/>
                </a:solidFill>
              </a:tblPr>
              <a:tblGrid>
                <a:gridCol w="2743834"/>
              </a:tblGrid>
              <a:tr h="4997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600"/>
                    </a:p>
                    <a:p>
                      <a:pPr marL="987425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1100" kern="0" spc="-1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自有品牌</a:t>
                      </a:r>
                      <a:r>
                        <a:rPr sz="11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业务</a:t>
                      </a:r>
                      <a:endParaRPr lang="STKaiti" altLang="STKaiti" sz="1100"/>
                    </a:p>
                    <a:p>
                      <a:pPr marL="846455" algn="l" rtl="0" eaLnBrk="0">
                        <a:lnSpc>
                          <a:spcPts val="1549"/>
                        </a:lnSpc>
                      </a:pPr>
                      <a:r>
                        <a:rPr sz="1100" kern="0" spc="-1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用户</a:t>
                      </a:r>
                      <a:r>
                        <a:rPr sz="11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(</a:t>
                      </a:r>
                      <a:r>
                        <a:rPr sz="11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个人</a:t>
                      </a:r>
                      <a:r>
                        <a:rPr sz="11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1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、</a:t>
                      </a:r>
                      <a:r>
                        <a:rPr sz="11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1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企业</a:t>
                      </a:r>
                      <a:r>
                        <a:rPr sz="11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)</a:t>
                      </a:r>
                      <a:endParaRPr lang="Arial" altLang="Arial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E0FB"/>
                    </a:solidFill>
                  </a:tcPr>
                </a:tc>
              </a:tr>
            </a:tbl>
          </a:graphicData>
        </a:graphic>
      </p:graphicFrame>
      <p:pic>
        <p:nvPicPr>
          <p:cNvPr id="624" name="picture 62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839723" y="981455"/>
            <a:ext cx="9315398" cy="100584"/>
          </a:xfrm>
          <a:prstGeom prst="rect">
            <a:avLst/>
          </a:prstGeom>
        </p:spPr>
      </p:pic>
      <p:pic>
        <p:nvPicPr>
          <p:cNvPr id="626" name="picture 62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6330695" y="5225795"/>
            <a:ext cx="1161288" cy="728472"/>
          </a:xfrm>
          <a:prstGeom prst="rect">
            <a:avLst/>
          </a:prstGeom>
        </p:spPr>
      </p:pic>
      <p:graphicFrame>
        <p:nvGraphicFramePr>
          <p:cNvPr id="628" name="table 628"/>
          <p:cNvGraphicFramePr>
            <a:graphicFrameLocks noGrp="1"/>
          </p:cNvGraphicFramePr>
          <p:nvPr/>
        </p:nvGraphicFramePr>
        <p:xfrm>
          <a:off x="7528535" y="5221376"/>
          <a:ext cx="1594484" cy="509269"/>
        </p:xfrm>
        <a:graphic>
          <a:graphicData uri="http://schemas.openxmlformats.org/drawingml/2006/table">
            <a:tbl>
              <a:tblPr>
                <a:solidFill>
                  <a:srgbClr val="C7E0FB"/>
                </a:solidFill>
              </a:tblPr>
              <a:tblGrid>
                <a:gridCol w="1594484"/>
              </a:tblGrid>
              <a:tr h="5029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506094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11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OEM</a:t>
                      </a:r>
                      <a:r>
                        <a:rPr sz="11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业务</a:t>
                      </a:r>
                      <a:endParaRPr lang="STKaiti" altLang="STKaiti" sz="1100"/>
                    </a:p>
                    <a:p>
                      <a:pPr marL="271779" algn="l" rtl="0" eaLnBrk="0">
                        <a:lnSpc>
                          <a:spcPct val="85000"/>
                        </a:lnSpc>
                        <a:spcBef>
                          <a:spcPts val="243"/>
                        </a:spcBef>
                      </a:pPr>
                      <a:r>
                        <a:rPr sz="1100" kern="0" spc="2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制造</a:t>
                      </a:r>
                      <a:r>
                        <a:rPr sz="11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/</a:t>
                      </a:r>
                      <a:r>
                        <a:rPr sz="1100" kern="0" spc="2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经销</a:t>
                      </a:r>
                      <a:r>
                        <a:rPr sz="11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/</a:t>
                      </a:r>
                      <a:r>
                        <a:rPr sz="1100" kern="0" spc="2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零售商</a:t>
                      </a:r>
                      <a:endParaRPr lang="STKaiti" altLang="STKaiti" sz="11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E0FB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30" name="table 630"/>
          <p:cNvGraphicFramePr>
            <a:graphicFrameLocks noGrp="1"/>
          </p:cNvGraphicFramePr>
          <p:nvPr/>
        </p:nvGraphicFramePr>
        <p:xfrm>
          <a:off x="6839356" y="1399024"/>
          <a:ext cx="3095625" cy="209550"/>
        </p:xfrm>
        <a:graphic>
          <a:graphicData uri="http://schemas.openxmlformats.org/drawingml/2006/table">
            <a:tbl>
              <a:tblPr/>
              <a:tblGrid>
                <a:gridCol w="796925"/>
                <a:gridCol w="340994"/>
                <a:gridCol w="991235"/>
                <a:gridCol w="966470"/>
              </a:tblGrid>
              <a:tr h="209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200"/>
                    </a:p>
                    <a:p>
                      <a:pPr marL="85725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  <a:tabLst>
                          <a:tab pos="151129"/>
                        </a:tabLst>
                      </a:pPr>
                      <a:r>
                        <a:rPr sz="11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	</a:t>
                      </a:r>
                      <a:r>
                        <a:rPr sz="11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服务提供</a:t>
                      </a:r>
                      <a:endParaRPr lang="STKaiti" altLang="STKait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6355" algn="l" rtl="0" eaLnBrk="0">
                        <a:lnSpc>
                          <a:spcPts val="1553"/>
                        </a:lnSpc>
                      </a:pPr>
                      <a:r>
                        <a:rPr sz="11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协作</a:t>
                      </a:r>
                      <a:r>
                        <a:rPr sz="11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/</a:t>
                      </a:r>
                      <a:r>
                        <a:rPr sz="11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信息互通</a:t>
                      </a:r>
                      <a:endParaRPr lang="STKaiti" altLang="STKait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11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服务内容</a:t>
                      </a:r>
                      <a:endParaRPr lang="STKaiti" altLang="STKait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632" name="picture 632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9014320" y="1421790"/>
            <a:ext cx="311354" cy="150329"/>
          </a:xfrm>
          <a:prstGeom prst="rect">
            <a:avLst/>
          </a:prstGeom>
        </p:spPr>
      </p:pic>
      <p:pic>
        <p:nvPicPr>
          <p:cNvPr id="634" name="picture 63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6839356" y="1426971"/>
            <a:ext cx="85725" cy="175252"/>
          </a:xfrm>
          <a:prstGeom prst="rect">
            <a:avLst/>
          </a:prstGeom>
        </p:spPr>
      </p:pic>
      <p:graphicFrame>
        <p:nvGraphicFramePr>
          <p:cNvPr id="636" name="table 636"/>
          <p:cNvGraphicFramePr>
            <a:graphicFrameLocks noGrp="1"/>
          </p:cNvGraphicFramePr>
          <p:nvPr/>
        </p:nvGraphicFramePr>
        <p:xfrm>
          <a:off x="6326670" y="5221376"/>
          <a:ext cx="1098549" cy="509269"/>
        </p:xfrm>
        <a:graphic>
          <a:graphicData uri="http://schemas.openxmlformats.org/drawingml/2006/table">
            <a:tbl>
              <a:tblPr/>
              <a:tblGrid>
                <a:gridCol w="1098549"/>
              </a:tblGrid>
              <a:tr h="5029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600"/>
                    </a:p>
                    <a:p>
                      <a:pPr marL="360045" indent="-195579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100" kern="0" spc="-1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自有品牌</a:t>
                      </a:r>
                      <a:r>
                        <a:rPr sz="11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业务</a:t>
                      </a:r>
                      <a:r>
                        <a:rPr sz="11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   </a:t>
                      </a:r>
                      <a:r>
                        <a:rPr sz="1100" kern="0" spc="-1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渠道商</a:t>
                      </a:r>
                      <a:endParaRPr lang="STKaiti" altLang="STKaiti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38" name="picture 638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3183763" y="2073033"/>
            <a:ext cx="149262" cy="3650005"/>
          </a:xfrm>
          <a:prstGeom prst="rect">
            <a:avLst/>
          </a:prstGeom>
        </p:spPr>
      </p:pic>
      <p:pic>
        <p:nvPicPr>
          <p:cNvPr id="640" name="picture 640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7908035" y="2249805"/>
            <a:ext cx="914082" cy="351662"/>
          </a:xfrm>
          <a:prstGeom prst="rect">
            <a:avLst/>
          </a:prstGeom>
        </p:spPr>
      </p:pic>
      <p:pic>
        <p:nvPicPr>
          <p:cNvPr id="642" name="picture 642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7824216" y="5707379"/>
            <a:ext cx="1072895" cy="260604"/>
          </a:xfrm>
          <a:prstGeom prst="rect">
            <a:avLst/>
          </a:prstGeom>
        </p:spPr>
      </p:pic>
      <p:graphicFrame>
        <p:nvGraphicFramePr>
          <p:cNvPr id="644" name="table 644"/>
          <p:cNvGraphicFramePr>
            <a:graphicFrameLocks noGrp="1"/>
          </p:cNvGraphicFramePr>
          <p:nvPr/>
        </p:nvGraphicFramePr>
        <p:xfrm>
          <a:off x="7903616" y="2352014"/>
          <a:ext cx="815975" cy="254634"/>
        </p:xfrm>
        <a:graphic>
          <a:graphicData uri="http://schemas.openxmlformats.org/drawingml/2006/table">
            <a:tbl>
              <a:tblPr/>
              <a:tblGrid>
                <a:gridCol w="815975"/>
              </a:tblGrid>
              <a:tr h="2451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300"/>
                    </a:p>
                    <a:p>
                      <a:pPr marL="186054" algn="l" rtl="0" eaLnBrk="0">
                        <a:lnSpc>
                          <a:spcPct val="86000"/>
                        </a:lnSpc>
                        <a:spcBef>
                          <a:spcPts val="3"/>
                        </a:spcBef>
                      </a:pPr>
                      <a:r>
                        <a:rPr sz="11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品事业部</a:t>
                      </a:r>
                      <a:endParaRPr lang="STKaiti" altLang="STKaiti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48" name="group 48"/>
          <p:cNvGrpSpPr/>
          <p:nvPr/>
        </p:nvGrpSpPr>
        <p:grpSpPr>
          <a:xfrm rot="21600000">
            <a:off x="4844808" y="5597740"/>
            <a:ext cx="527050" cy="342849"/>
            <a:chExt cx="527050" cy="342849"/>
          </a:xfrm>
        </p:grpSpPr>
        <p:sp>
          <p:nvSpPr>
            <p:cNvPr id="646" name="path"/>
            <p:cNvSpPr/>
            <p:nvPr/>
          </p:nvSpPr>
          <p:spPr>
            <a:xfrm>
              <a:off x="0" y="0"/>
              <a:ext cx="527050" cy="342608"/>
            </a:xfrm>
            <a:custGeom>
              <a:rect l="0" t="0" r="0" b="0"/>
              <a:pathLst>
                <a:path w="830" h="539">
                  <a:moveTo>
                    <a:pt x="648" y="539"/>
                  </a:moveTo>
                  <a:lnTo>
                    <a:pt x="830" y="381"/>
                  </a:lnTo>
                  <a:lnTo>
                    <a:pt x="396" y="0"/>
                  </a:lnTo>
                  <a:lnTo>
                    <a:pt x="0" y="401"/>
                  </a:lnTo>
                  <a:lnTo>
                    <a:pt x="147" y="536"/>
                  </a:lnTo>
                  <a:lnTo>
                    <a:pt x="163" y="532"/>
                  </a:lnTo>
                  <a:lnTo>
                    <a:pt x="179" y="529"/>
                  </a:lnTo>
                  <a:lnTo>
                    <a:pt x="194" y="525"/>
                  </a:lnTo>
                  <a:lnTo>
                    <a:pt x="210" y="522"/>
                  </a:lnTo>
                  <a:lnTo>
                    <a:pt x="227" y="519"/>
                  </a:lnTo>
                  <a:lnTo>
                    <a:pt x="242" y="517"/>
                  </a:lnTo>
                  <a:lnTo>
                    <a:pt x="258" y="514"/>
                  </a:lnTo>
                  <a:lnTo>
                    <a:pt x="275" y="512"/>
                  </a:lnTo>
                  <a:lnTo>
                    <a:pt x="290" y="510"/>
                  </a:lnTo>
                  <a:lnTo>
                    <a:pt x="307" y="508"/>
                  </a:lnTo>
                  <a:lnTo>
                    <a:pt x="323" y="506"/>
                  </a:lnTo>
                  <a:lnTo>
                    <a:pt x="339" y="505"/>
                  </a:lnTo>
                  <a:lnTo>
                    <a:pt x="355" y="504"/>
                  </a:lnTo>
                  <a:lnTo>
                    <a:pt x="371" y="503"/>
                  </a:lnTo>
                  <a:lnTo>
                    <a:pt x="388" y="503"/>
                  </a:lnTo>
                  <a:lnTo>
                    <a:pt x="404" y="503"/>
                  </a:lnTo>
                  <a:lnTo>
                    <a:pt x="421" y="503"/>
                  </a:lnTo>
                  <a:lnTo>
                    <a:pt x="438" y="503"/>
                  </a:lnTo>
                  <a:lnTo>
                    <a:pt x="454" y="504"/>
                  </a:lnTo>
                  <a:lnTo>
                    <a:pt x="471" y="505"/>
                  </a:lnTo>
                  <a:lnTo>
                    <a:pt x="487" y="506"/>
                  </a:lnTo>
                  <a:lnTo>
                    <a:pt x="503" y="508"/>
                  </a:lnTo>
                  <a:lnTo>
                    <a:pt x="519" y="510"/>
                  </a:lnTo>
                  <a:lnTo>
                    <a:pt x="534" y="512"/>
                  </a:lnTo>
                  <a:lnTo>
                    <a:pt x="549" y="514"/>
                  </a:lnTo>
                  <a:lnTo>
                    <a:pt x="564" y="517"/>
                  </a:lnTo>
                  <a:lnTo>
                    <a:pt x="579" y="520"/>
                  </a:lnTo>
                  <a:lnTo>
                    <a:pt x="593" y="523"/>
                  </a:lnTo>
                  <a:lnTo>
                    <a:pt x="607" y="527"/>
                  </a:lnTo>
                  <a:lnTo>
                    <a:pt x="621" y="531"/>
                  </a:lnTo>
                  <a:lnTo>
                    <a:pt x="635" y="535"/>
                  </a:lnTo>
                  <a:lnTo>
                    <a:pt x="648" y="539"/>
                  </a:lnTo>
                </a:path>
              </a:pathLst>
            </a:custGeom>
            <a:solidFill>
              <a:srgbClr val="E2E2C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8" name="path"/>
            <p:cNvSpPr/>
            <p:nvPr/>
          </p:nvSpPr>
          <p:spPr>
            <a:xfrm>
              <a:off x="131432" y="71322"/>
              <a:ext cx="288823" cy="271526"/>
            </a:xfrm>
            <a:custGeom>
              <a:rect l="0" t="0" r="0" b="0"/>
              <a:pathLst>
                <a:path w="452" h="427">
                  <a:moveTo>
                    <a:pt x="452" y="218"/>
                  </a:moveTo>
                  <a:lnTo>
                    <a:pt x="446" y="214"/>
                  </a:lnTo>
                  <a:lnTo>
                    <a:pt x="441" y="210"/>
                  </a:lnTo>
                  <a:lnTo>
                    <a:pt x="435" y="207"/>
                  </a:lnTo>
                  <a:lnTo>
                    <a:pt x="429" y="203"/>
                  </a:lnTo>
                  <a:lnTo>
                    <a:pt x="423" y="199"/>
                  </a:lnTo>
                  <a:lnTo>
                    <a:pt x="418" y="195"/>
                  </a:lnTo>
                  <a:lnTo>
                    <a:pt x="412" y="192"/>
                  </a:lnTo>
                  <a:lnTo>
                    <a:pt x="406" y="188"/>
                  </a:lnTo>
                  <a:lnTo>
                    <a:pt x="401" y="184"/>
                  </a:lnTo>
                  <a:lnTo>
                    <a:pt x="395" y="181"/>
                  </a:lnTo>
                  <a:lnTo>
                    <a:pt x="389" y="177"/>
                  </a:lnTo>
                  <a:lnTo>
                    <a:pt x="383" y="173"/>
                  </a:lnTo>
                  <a:lnTo>
                    <a:pt x="378" y="170"/>
                  </a:lnTo>
                  <a:lnTo>
                    <a:pt x="372" y="166"/>
                  </a:lnTo>
                  <a:lnTo>
                    <a:pt x="367" y="162"/>
                  </a:lnTo>
                  <a:lnTo>
                    <a:pt x="361" y="159"/>
                  </a:lnTo>
                  <a:lnTo>
                    <a:pt x="360" y="158"/>
                  </a:lnTo>
                  <a:lnTo>
                    <a:pt x="360" y="158"/>
                  </a:lnTo>
                  <a:lnTo>
                    <a:pt x="353" y="159"/>
                  </a:lnTo>
                  <a:lnTo>
                    <a:pt x="345" y="161"/>
                  </a:lnTo>
                  <a:lnTo>
                    <a:pt x="338" y="162"/>
                  </a:lnTo>
                  <a:lnTo>
                    <a:pt x="330" y="164"/>
                  </a:lnTo>
                  <a:lnTo>
                    <a:pt x="323" y="165"/>
                  </a:lnTo>
                  <a:lnTo>
                    <a:pt x="316" y="166"/>
                  </a:lnTo>
                  <a:lnTo>
                    <a:pt x="308" y="168"/>
                  </a:lnTo>
                  <a:lnTo>
                    <a:pt x="301" y="169"/>
                  </a:lnTo>
                  <a:lnTo>
                    <a:pt x="299" y="145"/>
                  </a:lnTo>
                  <a:lnTo>
                    <a:pt x="296" y="121"/>
                  </a:lnTo>
                  <a:lnTo>
                    <a:pt x="293" y="97"/>
                  </a:lnTo>
                  <a:lnTo>
                    <a:pt x="290" y="73"/>
                  </a:lnTo>
                  <a:lnTo>
                    <a:pt x="285" y="68"/>
                  </a:lnTo>
                  <a:lnTo>
                    <a:pt x="280" y="63"/>
                  </a:lnTo>
                  <a:lnTo>
                    <a:pt x="275" y="59"/>
                  </a:lnTo>
                  <a:lnTo>
                    <a:pt x="269" y="54"/>
                  </a:lnTo>
                  <a:lnTo>
                    <a:pt x="264" y="50"/>
                  </a:lnTo>
                  <a:lnTo>
                    <a:pt x="259" y="45"/>
                  </a:lnTo>
                  <a:lnTo>
                    <a:pt x="255" y="41"/>
                  </a:lnTo>
                  <a:lnTo>
                    <a:pt x="250" y="36"/>
                  </a:lnTo>
                  <a:lnTo>
                    <a:pt x="245" y="32"/>
                  </a:lnTo>
                  <a:lnTo>
                    <a:pt x="240" y="28"/>
                  </a:lnTo>
                  <a:lnTo>
                    <a:pt x="235" y="23"/>
                  </a:lnTo>
                  <a:lnTo>
                    <a:pt x="230" y="19"/>
                  </a:lnTo>
                  <a:lnTo>
                    <a:pt x="225" y="14"/>
                  </a:lnTo>
                  <a:lnTo>
                    <a:pt x="220" y="10"/>
                  </a:lnTo>
                  <a:lnTo>
                    <a:pt x="215" y="6"/>
                  </a:lnTo>
                  <a:lnTo>
                    <a:pt x="210" y="1"/>
                  </a:lnTo>
                  <a:lnTo>
                    <a:pt x="210" y="1"/>
                  </a:lnTo>
                  <a:lnTo>
                    <a:pt x="209" y="0"/>
                  </a:lnTo>
                  <a:lnTo>
                    <a:pt x="209" y="0"/>
                  </a:lnTo>
                  <a:lnTo>
                    <a:pt x="209" y="0"/>
                  </a:lnTo>
                  <a:lnTo>
                    <a:pt x="201" y="4"/>
                  </a:lnTo>
                  <a:lnTo>
                    <a:pt x="192" y="10"/>
                  </a:lnTo>
                  <a:lnTo>
                    <a:pt x="184" y="15"/>
                  </a:lnTo>
                  <a:lnTo>
                    <a:pt x="176" y="20"/>
                  </a:lnTo>
                  <a:lnTo>
                    <a:pt x="168" y="25"/>
                  </a:lnTo>
                  <a:lnTo>
                    <a:pt x="160" y="31"/>
                  </a:lnTo>
                  <a:lnTo>
                    <a:pt x="152" y="36"/>
                  </a:lnTo>
                  <a:lnTo>
                    <a:pt x="144" y="41"/>
                  </a:lnTo>
                  <a:lnTo>
                    <a:pt x="136" y="47"/>
                  </a:lnTo>
                  <a:lnTo>
                    <a:pt x="128" y="52"/>
                  </a:lnTo>
                  <a:lnTo>
                    <a:pt x="119" y="58"/>
                  </a:lnTo>
                  <a:lnTo>
                    <a:pt x="111" y="64"/>
                  </a:lnTo>
                  <a:lnTo>
                    <a:pt x="103" y="69"/>
                  </a:lnTo>
                  <a:lnTo>
                    <a:pt x="95" y="75"/>
                  </a:lnTo>
                  <a:lnTo>
                    <a:pt x="87" y="81"/>
                  </a:lnTo>
                  <a:lnTo>
                    <a:pt x="79" y="87"/>
                  </a:lnTo>
                  <a:lnTo>
                    <a:pt x="82" y="114"/>
                  </a:lnTo>
                  <a:lnTo>
                    <a:pt x="84" y="141"/>
                  </a:lnTo>
                  <a:lnTo>
                    <a:pt x="87" y="169"/>
                  </a:lnTo>
                  <a:lnTo>
                    <a:pt x="88" y="196"/>
                  </a:lnTo>
                  <a:lnTo>
                    <a:pt x="86" y="195"/>
                  </a:lnTo>
                  <a:lnTo>
                    <a:pt x="84" y="195"/>
                  </a:lnTo>
                  <a:lnTo>
                    <a:pt x="82" y="194"/>
                  </a:lnTo>
                  <a:lnTo>
                    <a:pt x="80" y="193"/>
                  </a:lnTo>
                  <a:lnTo>
                    <a:pt x="78" y="193"/>
                  </a:lnTo>
                  <a:lnTo>
                    <a:pt x="75" y="192"/>
                  </a:lnTo>
                  <a:lnTo>
                    <a:pt x="73" y="191"/>
                  </a:lnTo>
                  <a:lnTo>
                    <a:pt x="71" y="190"/>
                  </a:lnTo>
                  <a:lnTo>
                    <a:pt x="71" y="191"/>
                  </a:lnTo>
                  <a:lnTo>
                    <a:pt x="66" y="193"/>
                  </a:lnTo>
                  <a:lnTo>
                    <a:pt x="62" y="195"/>
                  </a:lnTo>
                  <a:lnTo>
                    <a:pt x="58" y="197"/>
                  </a:lnTo>
                  <a:lnTo>
                    <a:pt x="53" y="199"/>
                  </a:lnTo>
                  <a:lnTo>
                    <a:pt x="49" y="201"/>
                  </a:lnTo>
                  <a:lnTo>
                    <a:pt x="45" y="203"/>
                  </a:lnTo>
                  <a:lnTo>
                    <a:pt x="40" y="205"/>
                  </a:lnTo>
                  <a:lnTo>
                    <a:pt x="36" y="208"/>
                  </a:lnTo>
                  <a:lnTo>
                    <a:pt x="32" y="210"/>
                  </a:lnTo>
                  <a:lnTo>
                    <a:pt x="27" y="212"/>
                  </a:lnTo>
                  <a:lnTo>
                    <a:pt x="23" y="214"/>
                  </a:lnTo>
                  <a:lnTo>
                    <a:pt x="19" y="216"/>
                  </a:lnTo>
                  <a:lnTo>
                    <a:pt x="15" y="218"/>
                  </a:lnTo>
                  <a:lnTo>
                    <a:pt x="11" y="220"/>
                  </a:lnTo>
                  <a:lnTo>
                    <a:pt x="6" y="222"/>
                  </a:lnTo>
                  <a:lnTo>
                    <a:pt x="2" y="225"/>
                  </a:lnTo>
                  <a:lnTo>
                    <a:pt x="4" y="272"/>
                  </a:lnTo>
                  <a:lnTo>
                    <a:pt x="4" y="319"/>
                  </a:lnTo>
                  <a:lnTo>
                    <a:pt x="3" y="365"/>
                  </a:lnTo>
                  <a:lnTo>
                    <a:pt x="0" y="411"/>
                  </a:lnTo>
                  <a:lnTo>
                    <a:pt x="12" y="408"/>
                  </a:lnTo>
                  <a:lnTo>
                    <a:pt x="24" y="406"/>
                  </a:lnTo>
                  <a:lnTo>
                    <a:pt x="36" y="404"/>
                  </a:lnTo>
                  <a:lnTo>
                    <a:pt x="49" y="402"/>
                  </a:lnTo>
                  <a:lnTo>
                    <a:pt x="61" y="400"/>
                  </a:lnTo>
                  <a:lnTo>
                    <a:pt x="73" y="398"/>
                  </a:lnTo>
                  <a:lnTo>
                    <a:pt x="85" y="396"/>
                  </a:lnTo>
                  <a:lnTo>
                    <a:pt x="98" y="395"/>
                  </a:lnTo>
                  <a:lnTo>
                    <a:pt x="110" y="394"/>
                  </a:lnTo>
                  <a:lnTo>
                    <a:pt x="123" y="393"/>
                  </a:lnTo>
                  <a:lnTo>
                    <a:pt x="135" y="392"/>
                  </a:lnTo>
                  <a:lnTo>
                    <a:pt x="147" y="391"/>
                  </a:lnTo>
                  <a:lnTo>
                    <a:pt x="160" y="390"/>
                  </a:lnTo>
                  <a:lnTo>
                    <a:pt x="172" y="390"/>
                  </a:lnTo>
                  <a:lnTo>
                    <a:pt x="184" y="389"/>
                  </a:lnTo>
                  <a:lnTo>
                    <a:pt x="197" y="389"/>
                  </a:lnTo>
                  <a:lnTo>
                    <a:pt x="214" y="389"/>
                  </a:lnTo>
                  <a:lnTo>
                    <a:pt x="230" y="390"/>
                  </a:lnTo>
                  <a:lnTo>
                    <a:pt x="247" y="391"/>
                  </a:lnTo>
                  <a:lnTo>
                    <a:pt x="263" y="392"/>
                  </a:lnTo>
                  <a:lnTo>
                    <a:pt x="279" y="393"/>
                  </a:lnTo>
                  <a:lnTo>
                    <a:pt x="295" y="395"/>
                  </a:lnTo>
                  <a:lnTo>
                    <a:pt x="310" y="397"/>
                  </a:lnTo>
                  <a:lnTo>
                    <a:pt x="325" y="399"/>
                  </a:lnTo>
                  <a:lnTo>
                    <a:pt x="340" y="402"/>
                  </a:lnTo>
                  <a:lnTo>
                    <a:pt x="355" y="404"/>
                  </a:lnTo>
                  <a:lnTo>
                    <a:pt x="370" y="408"/>
                  </a:lnTo>
                  <a:lnTo>
                    <a:pt x="384" y="411"/>
                  </a:lnTo>
                  <a:lnTo>
                    <a:pt x="398" y="415"/>
                  </a:lnTo>
                  <a:lnTo>
                    <a:pt x="411" y="418"/>
                  </a:lnTo>
                  <a:lnTo>
                    <a:pt x="425" y="423"/>
                  </a:lnTo>
                  <a:lnTo>
                    <a:pt x="438" y="427"/>
                  </a:lnTo>
                  <a:lnTo>
                    <a:pt x="444" y="402"/>
                  </a:lnTo>
                  <a:lnTo>
                    <a:pt x="448" y="376"/>
                  </a:lnTo>
                  <a:lnTo>
                    <a:pt x="451" y="350"/>
                  </a:lnTo>
                  <a:lnTo>
                    <a:pt x="453" y="324"/>
                  </a:lnTo>
                  <a:lnTo>
                    <a:pt x="454" y="298"/>
                  </a:lnTo>
                  <a:lnTo>
                    <a:pt x="454" y="271"/>
                  </a:lnTo>
                  <a:lnTo>
                    <a:pt x="454" y="245"/>
                  </a:lnTo>
                  <a:lnTo>
                    <a:pt x="452" y="218"/>
                  </a:lnTo>
                </a:path>
              </a:pathLst>
            </a:custGeom>
            <a:solidFill>
              <a:srgbClr val="B7B78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0" name="path"/>
            <p:cNvSpPr/>
            <p:nvPr/>
          </p:nvSpPr>
          <p:spPr>
            <a:xfrm>
              <a:off x="112877" y="95580"/>
              <a:ext cx="234518" cy="241084"/>
            </a:xfrm>
            <a:custGeom>
              <a:rect l="0" t="0" r="0" b="0"/>
              <a:pathLst>
                <a:path w="369" h="379">
                  <a:moveTo>
                    <a:pt x="71" y="177"/>
                  </a:moveTo>
                  <a:lnTo>
                    <a:pt x="66" y="179"/>
                  </a:lnTo>
                  <a:lnTo>
                    <a:pt x="62" y="181"/>
                  </a:lnTo>
                  <a:lnTo>
                    <a:pt x="58" y="183"/>
                  </a:lnTo>
                  <a:lnTo>
                    <a:pt x="53" y="185"/>
                  </a:lnTo>
                  <a:lnTo>
                    <a:pt x="49" y="187"/>
                  </a:lnTo>
                  <a:lnTo>
                    <a:pt x="45" y="189"/>
                  </a:lnTo>
                  <a:lnTo>
                    <a:pt x="40" y="190"/>
                  </a:lnTo>
                  <a:lnTo>
                    <a:pt x="36" y="193"/>
                  </a:lnTo>
                  <a:lnTo>
                    <a:pt x="32" y="195"/>
                  </a:lnTo>
                  <a:lnTo>
                    <a:pt x="27" y="196"/>
                  </a:lnTo>
                  <a:lnTo>
                    <a:pt x="23" y="198"/>
                  </a:lnTo>
                  <a:lnTo>
                    <a:pt x="19" y="201"/>
                  </a:lnTo>
                  <a:lnTo>
                    <a:pt x="15" y="202"/>
                  </a:lnTo>
                  <a:lnTo>
                    <a:pt x="11" y="204"/>
                  </a:lnTo>
                  <a:lnTo>
                    <a:pt x="6" y="207"/>
                  </a:lnTo>
                  <a:lnTo>
                    <a:pt x="2" y="208"/>
                  </a:lnTo>
                  <a:lnTo>
                    <a:pt x="4" y="252"/>
                  </a:lnTo>
                  <a:lnTo>
                    <a:pt x="4" y="295"/>
                  </a:lnTo>
                  <a:lnTo>
                    <a:pt x="3" y="337"/>
                  </a:lnTo>
                  <a:lnTo>
                    <a:pt x="0" y="379"/>
                  </a:lnTo>
                  <a:lnTo>
                    <a:pt x="4" y="378"/>
                  </a:lnTo>
                  <a:lnTo>
                    <a:pt x="9" y="377"/>
                  </a:lnTo>
                  <a:lnTo>
                    <a:pt x="13" y="376"/>
                  </a:lnTo>
                  <a:lnTo>
                    <a:pt x="18" y="375"/>
                  </a:lnTo>
                  <a:lnTo>
                    <a:pt x="22" y="374"/>
                  </a:lnTo>
                  <a:lnTo>
                    <a:pt x="27" y="374"/>
                  </a:lnTo>
                  <a:lnTo>
                    <a:pt x="31" y="373"/>
                  </a:lnTo>
                  <a:lnTo>
                    <a:pt x="36" y="372"/>
                  </a:lnTo>
                  <a:lnTo>
                    <a:pt x="40" y="371"/>
                  </a:lnTo>
                  <a:lnTo>
                    <a:pt x="45" y="370"/>
                  </a:lnTo>
                  <a:lnTo>
                    <a:pt x="50" y="369"/>
                  </a:lnTo>
                  <a:lnTo>
                    <a:pt x="54" y="369"/>
                  </a:lnTo>
                  <a:lnTo>
                    <a:pt x="59" y="368"/>
                  </a:lnTo>
                  <a:lnTo>
                    <a:pt x="63" y="367"/>
                  </a:lnTo>
                  <a:lnTo>
                    <a:pt x="68" y="366"/>
                  </a:lnTo>
                  <a:lnTo>
                    <a:pt x="73" y="366"/>
                  </a:lnTo>
                  <a:lnTo>
                    <a:pt x="74" y="319"/>
                  </a:lnTo>
                  <a:lnTo>
                    <a:pt x="75" y="272"/>
                  </a:lnTo>
                  <a:lnTo>
                    <a:pt x="73" y="225"/>
                  </a:lnTo>
                  <a:lnTo>
                    <a:pt x="71" y="177"/>
                  </a:lnTo>
                </a:path>
                <a:path w="369" h="379">
                  <a:moveTo>
                    <a:pt x="249" y="353"/>
                  </a:moveTo>
                  <a:lnTo>
                    <a:pt x="257" y="354"/>
                  </a:lnTo>
                  <a:lnTo>
                    <a:pt x="264" y="354"/>
                  </a:lnTo>
                  <a:lnTo>
                    <a:pt x="272" y="354"/>
                  </a:lnTo>
                  <a:lnTo>
                    <a:pt x="279" y="354"/>
                  </a:lnTo>
                  <a:lnTo>
                    <a:pt x="286" y="355"/>
                  </a:lnTo>
                  <a:lnTo>
                    <a:pt x="293" y="356"/>
                  </a:lnTo>
                  <a:lnTo>
                    <a:pt x="301" y="356"/>
                  </a:lnTo>
                  <a:lnTo>
                    <a:pt x="308" y="357"/>
                  </a:lnTo>
                  <a:lnTo>
                    <a:pt x="315" y="357"/>
                  </a:lnTo>
                  <a:lnTo>
                    <a:pt x="322" y="358"/>
                  </a:lnTo>
                  <a:lnTo>
                    <a:pt x="329" y="359"/>
                  </a:lnTo>
                  <a:lnTo>
                    <a:pt x="336" y="360"/>
                  </a:lnTo>
                  <a:lnTo>
                    <a:pt x="343" y="361"/>
                  </a:lnTo>
                  <a:lnTo>
                    <a:pt x="350" y="362"/>
                  </a:lnTo>
                  <a:lnTo>
                    <a:pt x="357" y="363"/>
                  </a:lnTo>
                  <a:lnTo>
                    <a:pt x="364" y="364"/>
                  </a:lnTo>
                  <a:lnTo>
                    <a:pt x="368" y="310"/>
                  </a:lnTo>
                  <a:lnTo>
                    <a:pt x="369" y="256"/>
                  </a:lnTo>
                  <a:lnTo>
                    <a:pt x="366" y="202"/>
                  </a:lnTo>
                  <a:lnTo>
                    <a:pt x="361" y="146"/>
                  </a:lnTo>
                  <a:lnTo>
                    <a:pt x="360" y="146"/>
                  </a:lnTo>
                  <a:lnTo>
                    <a:pt x="360" y="146"/>
                  </a:lnTo>
                  <a:lnTo>
                    <a:pt x="360" y="146"/>
                  </a:lnTo>
                  <a:lnTo>
                    <a:pt x="353" y="147"/>
                  </a:lnTo>
                  <a:lnTo>
                    <a:pt x="345" y="148"/>
                  </a:lnTo>
                  <a:lnTo>
                    <a:pt x="338" y="149"/>
                  </a:lnTo>
                  <a:lnTo>
                    <a:pt x="330" y="151"/>
                  </a:lnTo>
                  <a:lnTo>
                    <a:pt x="323" y="152"/>
                  </a:lnTo>
                  <a:lnTo>
                    <a:pt x="315" y="153"/>
                  </a:lnTo>
                  <a:lnTo>
                    <a:pt x="308" y="155"/>
                  </a:lnTo>
                  <a:lnTo>
                    <a:pt x="301" y="156"/>
                  </a:lnTo>
                  <a:lnTo>
                    <a:pt x="294" y="158"/>
                  </a:lnTo>
                  <a:lnTo>
                    <a:pt x="287" y="159"/>
                  </a:lnTo>
                  <a:lnTo>
                    <a:pt x="280" y="161"/>
                  </a:lnTo>
                  <a:lnTo>
                    <a:pt x="273" y="162"/>
                  </a:lnTo>
                  <a:lnTo>
                    <a:pt x="266" y="164"/>
                  </a:lnTo>
                  <a:lnTo>
                    <a:pt x="259" y="165"/>
                  </a:lnTo>
                  <a:lnTo>
                    <a:pt x="252" y="167"/>
                  </a:lnTo>
                  <a:lnTo>
                    <a:pt x="245" y="169"/>
                  </a:lnTo>
                  <a:lnTo>
                    <a:pt x="248" y="216"/>
                  </a:lnTo>
                  <a:lnTo>
                    <a:pt x="250" y="262"/>
                  </a:lnTo>
                  <a:lnTo>
                    <a:pt x="250" y="308"/>
                  </a:lnTo>
                  <a:lnTo>
                    <a:pt x="249" y="353"/>
                  </a:lnTo>
                </a:path>
                <a:path w="369" h="379">
                  <a:moveTo>
                    <a:pt x="90" y="363"/>
                  </a:moveTo>
                  <a:lnTo>
                    <a:pt x="99" y="362"/>
                  </a:lnTo>
                  <a:lnTo>
                    <a:pt x="107" y="361"/>
                  </a:lnTo>
                  <a:lnTo>
                    <a:pt x="115" y="360"/>
                  </a:lnTo>
                  <a:lnTo>
                    <a:pt x="123" y="359"/>
                  </a:lnTo>
                  <a:lnTo>
                    <a:pt x="131" y="358"/>
                  </a:lnTo>
                  <a:lnTo>
                    <a:pt x="140" y="357"/>
                  </a:lnTo>
                  <a:lnTo>
                    <a:pt x="148" y="357"/>
                  </a:lnTo>
                  <a:lnTo>
                    <a:pt x="156" y="356"/>
                  </a:lnTo>
                  <a:lnTo>
                    <a:pt x="164" y="356"/>
                  </a:lnTo>
                  <a:lnTo>
                    <a:pt x="173" y="355"/>
                  </a:lnTo>
                  <a:lnTo>
                    <a:pt x="181" y="355"/>
                  </a:lnTo>
                  <a:lnTo>
                    <a:pt x="189" y="354"/>
                  </a:lnTo>
                  <a:lnTo>
                    <a:pt x="197" y="354"/>
                  </a:lnTo>
                  <a:lnTo>
                    <a:pt x="206" y="354"/>
                  </a:lnTo>
                  <a:lnTo>
                    <a:pt x="214" y="354"/>
                  </a:lnTo>
                  <a:lnTo>
                    <a:pt x="222" y="354"/>
                  </a:lnTo>
                  <a:lnTo>
                    <a:pt x="225" y="354"/>
                  </a:lnTo>
                  <a:lnTo>
                    <a:pt x="228" y="354"/>
                  </a:lnTo>
                  <a:lnTo>
                    <a:pt x="231" y="354"/>
                  </a:lnTo>
                  <a:lnTo>
                    <a:pt x="234" y="354"/>
                  </a:lnTo>
                  <a:lnTo>
                    <a:pt x="235" y="311"/>
                  </a:lnTo>
                  <a:lnTo>
                    <a:pt x="235" y="267"/>
                  </a:lnTo>
                  <a:lnTo>
                    <a:pt x="234" y="224"/>
                  </a:lnTo>
                  <a:lnTo>
                    <a:pt x="231" y="180"/>
                  </a:lnTo>
                  <a:lnTo>
                    <a:pt x="227" y="136"/>
                  </a:lnTo>
                  <a:lnTo>
                    <a:pt x="223" y="91"/>
                  </a:lnTo>
                  <a:lnTo>
                    <a:pt x="217" y="46"/>
                  </a:lnTo>
                  <a:lnTo>
                    <a:pt x="210" y="1"/>
                  </a:lnTo>
                  <a:lnTo>
                    <a:pt x="209" y="1"/>
                  </a:lnTo>
                  <a:lnTo>
                    <a:pt x="209" y="0"/>
                  </a:lnTo>
                  <a:lnTo>
                    <a:pt x="209" y="0"/>
                  </a:lnTo>
                  <a:lnTo>
                    <a:pt x="208" y="0"/>
                  </a:lnTo>
                  <a:lnTo>
                    <a:pt x="200" y="4"/>
                  </a:lnTo>
                  <a:lnTo>
                    <a:pt x="192" y="9"/>
                  </a:lnTo>
                  <a:lnTo>
                    <a:pt x="184" y="14"/>
                  </a:lnTo>
                  <a:lnTo>
                    <a:pt x="176" y="19"/>
                  </a:lnTo>
                  <a:lnTo>
                    <a:pt x="168" y="23"/>
                  </a:lnTo>
                  <a:lnTo>
                    <a:pt x="160" y="28"/>
                  </a:lnTo>
                  <a:lnTo>
                    <a:pt x="151" y="34"/>
                  </a:lnTo>
                  <a:lnTo>
                    <a:pt x="143" y="38"/>
                  </a:lnTo>
                  <a:lnTo>
                    <a:pt x="136" y="44"/>
                  </a:lnTo>
                  <a:lnTo>
                    <a:pt x="127" y="49"/>
                  </a:lnTo>
                  <a:lnTo>
                    <a:pt x="119" y="54"/>
                  </a:lnTo>
                  <a:lnTo>
                    <a:pt x="111" y="59"/>
                  </a:lnTo>
                  <a:lnTo>
                    <a:pt x="103" y="64"/>
                  </a:lnTo>
                  <a:lnTo>
                    <a:pt x="95" y="70"/>
                  </a:lnTo>
                  <a:lnTo>
                    <a:pt x="87" y="75"/>
                  </a:lnTo>
                  <a:lnTo>
                    <a:pt x="78" y="80"/>
                  </a:lnTo>
                  <a:lnTo>
                    <a:pt x="82" y="106"/>
                  </a:lnTo>
                  <a:lnTo>
                    <a:pt x="84" y="131"/>
                  </a:lnTo>
                  <a:lnTo>
                    <a:pt x="86" y="156"/>
                  </a:lnTo>
                  <a:lnTo>
                    <a:pt x="88" y="182"/>
                  </a:lnTo>
                  <a:lnTo>
                    <a:pt x="85" y="181"/>
                  </a:lnTo>
                  <a:lnTo>
                    <a:pt x="83" y="180"/>
                  </a:lnTo>
                  <a:lnTo>
                    <a:pt x="80" y="180"/>
                  </a:lnTo>
                  <a:lnTo>
                    <a:pt x="77" y="179"/>
                  </a:lnTo>
                  <a:lnTo>
                    <a:pt x="80" y="180"/>
                  </a:lnTo>
                  <a:lnTo>
                    <a:pt x="83" y="180"/>
                  </a:lnTo>
                  <a:lnTo>
                    <a:pt x="85" y="181"/>
                  </a:lnTo>
                  <a:lnTo>
                    <a:pt x="88" y="182"/>
                  </a:lnTo>
                  <a:lnTo>
                    <a:pt x="90" y="228"/>
                  </a:lnTo>
                  <a:lnTo>
                    <a:pt x="92" y="274"/>
                  </a:lnTo>
                  <a:lnTo>
                    <a:pt x="92" y="319"/>
                  </a:lnTo>
                  <a:lnTo>
                    <a:pt x="90" y="363"/>
                  </a:lnTo>
                </a:path>
              </a:pathLst>
            </a:custGeom>
            <a:solidFill>
              <a:srgbClr val="3F9E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2" name="path"/>
            <p:cNvSpPr/>
            <p:nvPr/>
          </p:nvSpPr>
          <p:spPr>
            <a:xfrm>
              <a:off x="158191" y="188544"/>
              <a:ext cx="243789" cy="149072"/>
            </a:xfrm>
            <a:custGeom>
              <a:rect l="0" t="0" r="0" b="0"/>
              <a:pathLst>
                <a:path w="383" h="234">
                  <a:moveTo>
                    <a:pt x="381" y="54"/>
                  </a:moveTo>
                  <a:lnTo>
                    <a:pt x="375" y="50"/>
                  </a:lnTo>
                  <a:lnTo>
                    <a:pt x="369" y="47"/>
                  </a:lnTo>
                  <a:lnTo>
                    <a:pt x="364" y="44"/>
                  </a:lnTo>
                  <a:lnTo>
                    <a:pt x="358" y="40"/>
                  </a:lnTo>
                  <a:lnTo>
                    <a:pt x="352" y="37"/>
                  </a:lnTo>
                  <a:lnTo>
                    <a:pt x="347" y="34"/>
                  </a:lnTo>
                  <a:lnTo>
                    <a:pt x="341" y="30"/>
                  </a:lnTo>
                  <a:lnTo>
                    <a:pt x="335" y="26"/>
                  </a:lnTo>
                  <a:lnTo>
                    <a:pt x="330" y="23"/>
                  </a:lnTo>
                  <a:lnTo>
                    <a:pt x="324" y="20"/>
                  </a:lnTo>
                  <a:lnTo>
                    <a:pt x="318" y="16"/>
                  </a:lnTo>
                  <a:lnTo>
                    <a:pt x="312" y="13"/>
                  </a:lnTo>
                  <a:lnTo>
                    <a:pt x="307" y="10"/>
                  </a:lnTo>
                  <a:lnTo>
                    <a:pt x="301" y="6"/>
                  </a:lnTo>
                  <a:lnTo>
                    <a:pt x="296" y="3"/>
                  </a:lnTo>
                  <a:lnTo>
                    <a:pt x="290" y="0"/>
                  </a:lnTo>
                  <a:lnTo>
                    <a:pt x="295" y="55"/>
                  </a:lnTo>
                  <a:lnTo>
                    <a:pt x="298" y="110"/>
                  </a:lnTo>
                  <a:lnTo>
                    <a:pt x="297" y="163"/>
                  </a:lnTo>
                  <a:lnTo>
                    <a:pt x="293" y="217"/>
                  </a:lnTo>
                  <a:lnTo>
                    <a:pt x="298" y="218"/>
                  </a:lnTo>
                  <a:lnTo>
                    <a:pt x="303" y="219"/>
                  </a:lnTo>
                  <a:lnTo>
                    <a:pt x="308" y="220"/>
                  </a:lnTo>
                  <a:lnTo>
                    <a:pt x="313" y="221"/>
                  </a:lnTo>
                  <a:lnTo>
                    <a:pt x="318" y="222"/>
                  </a:lnTo>
                  <a:lnTo>
                    <a:pt x="323" y="223"/>
                  </a:lnTo>
                  <a:lnTo>
                    <a:pt x="328" y="224"/>
                  </a:lnTo>
                  <a:lnTo>
                    <a:pt x="332" y="225"/>
                  </a:lnTo>
                  <a:lnTo>
                    <a:pt x="338" y="226"/>
                  </a:lnTo>
                  <a:lnTo>
                    <a:pt x="342" y="227"/>
                  </a:lnTo>
                  <a:lnTo>
                    <a:pt x="347" y="228"/>
                  </a:lnTo>
                  <a:lnTo>
                    <a:pt x="352" y="229"/>
                  </a:lnTo>
                  <a:lnTo>
                    <a:pt x="356" y="231"/>
                  </a:lnTo>
                  <a:lnTo>
                    <a:pt x="361" y="232"/>
                  </a:lnTo>
                  <a:lnTo>
                    <a:pt x="365" y="233"/>
                  </a:lnTo>
                  <a:lnTo>
                    <a:pt x="370" y="234"/>
                  </a:lnTo>
                  <a:lnTo>
                    <a:pt x="375" y="212"/>
                  </a:lnTo>
                  <a:lnTo>
                    <a:pt x="378" y="190"/>
                  </a:lnTo>
                  <a:lnTo>
                    <a:pt x="380" y="168"/>
                  </a:lnTo>
                  <a:lnTo>
                    <a:pt x="383" y="146"/>
                  </a:lnTo>
                  <a:lnTo>
                    <a:pt x="383" y="123"/>
                  </a:lnTo>
                  <a:lnTo>
                    <a:pt x="383" y="100"/>
                  </a:lnTo>
                  <a:lnTo>
                    <a:pt x="383" y="77"/>
                  </a:lnTo>
                  <a:lnTo>
                    <a:pt x="381" y="54"/>
                  </a:lnTo>
                </a:path>
                <a:path w="383" h="234">
                  <a:moveTo>
                    <a:pt x="6" y="32"/>
                  </a:moveTo>
                  <a:lnTo>
                    <a:pt x="4" y="32"/>
                  </a:lnTo>
                  <a:lnTo>
                    <a:pt x="3" y="31"/>
                  </a:lnTo>
                  <a:lnTo>
                    <a:pt x="1" y="31"/>
                  </a:lnTo>
                  <a:lnTo>
                    <a:pt x="0" y="30"/>
                  </a:lnTo>
                  <a:lnTo>
                    <a:pt x="1" y="31"/>
                  </a:lnTo>
                  <a:lnTo>
                    <a:pt x="3" y="31"/>
                  </a:lnTo>
                  <a:lnTo>
                    <a:pt x="4" y="32"/>
                  </a:lnTo>
                  <a:lnTo>
                    <a:pt x="6" y="32"/>
                  </a:lnTo>
                </a:path>
                <a:path w="383" h="234">
                  <a:moveTo>
                    <a:pt x="1" y="219"/>
                  </a:moveTo>
                  <a:lnTo>
                    <a:pt x="3" y="219"/>
                  </a:lnTo>
                  <a:lnTo>
                    <a:pt x="6" y="218"/>
                  </a:lnTo>
                  <a:lnTo>
                    <a:pt x="8" y="218"/>
                  </a:lnTo>
                  <a:lnTo>
                    <a:pt x="10" y="217"/>
                  </a:lnTo>
                  <a:lnTo>
                    <a:pt x="12" y="217"/>
                  </a:lnTo>
                  <a:lnTo>
                    <a:pt x="15" y="217"/>
                  </a:lnTo>
                  <a:lnTo>
                    <a:pt x="17" y="217"/>
                  </a:lnTo>
                  <a:lnTo>
                    <a:pt x="19" y="216"/>
                  </a:lnTo>
                  <a:lnTo>
                    <a:pt x="20" y="172"/>
                  </a:lnTo>
                  <a:lnTo>
                    <a:pt x="20" y="127"/>
                  </a:lnTo>
                  <a:lnTo>
                    <a:pt x="19" y="82"/>
                  </a:lnTo>
                  <a:lnTo>
                    <a:pt x="17" y="35"/>
                  </a:lnTo>
                  <a:lnTo>
                    <a:pt x="15" y="35"/>
                  </a:lnTo>
                  <a:lnTo>
                    <a:pt x="12" y="34"/>
                  </a:lnTo>
                  <a:lnTo>
                    <a:pt x="10" y="33"/>
                  </a:lnTo>
                  <a:lnTo>
                    <a:pt x="8" y="33"/>
                  </a:lnTo>
                  <a:lnTo>
                    <a:pt x="6" y="32"/>
                  </a:lnTo>
                  <a:lnTo>
                    <a:pt x="4" y="31"/>
                  </a:lnTo>
                  <a:lnTo>
                    <a:pt x="2" y="31"/>
                  </a:lnTo>
                  <a:lnTo>
                    <a:pt x="0" y="30"/>
                  </a:lnTo>
                  <a:lnTo>
                    <a:pt x="2" y="78"/>
                  </a:lnTo>
                  <a:lnTo>
                    <a:pt x="3" y="126"/>
                  </a:lnTo>
                  <a:lnTo>
                    <a:pt x="3" y="172"/>
                  </a:lnTo>
                  <a:lnTo>
                    <a:pt x="1" y="219"/>
                  </a:lnTo>
                </a:path>
              </a:pathLst>
            </a:custGeom>
            <a:solidFill>
              <a:srgbClr val="0026A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4" name="path"/>
            <p:cNvSpPr/>
            <p:nvPr/>
          </p:nvSpPr>
          <p:spPr>
            <a:xfrm>
              <a:off x="180721" y="224675"/>
              <a:ext cx="13779" cy="20688"/>
            </a:xfrm>
            <a:custGeom>
              <a:rect l="0" t="0" r="0" b="0"/>
              <a:pathLst>
                <a:path w="21" h="32">
                  <a:moveTo>
                    <a:pt x="20" y="0"/>
                  </a:moveTo>
                  <a:lnTo>
                    <a:pt x="17" y="0"/>
                  </a:lnTo>
                  <a:lnTo>
                    <a:pt x="15" y="1"/>
                  </a:lnTo>
                  <a:lnTo>
                    <a:pt x="12" y="2"/>
                  </a:lnTo>
                  <a:lnTo>
                    <a:pt x="10" y="3"/>
                  </a:lnTo>
                  <a:lnTo>
                    <a:pt x="7" y="4"/>
                  </a:lnTo>
                  <a:lnTo>
                    <a:pt x="4" y="4"/>
                  </a:lnTo>
                  <a:lnTo>
                    <a:pt x="2" y="5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9"/>
                  </a:lnTo>
                  <a:lnTo>
                    <a:pt x="0" y="26"/>
                  </a:lnTo>
                  <a:lnTo>
                    <a:pt x="0" y="32"/>
                  </a:lnTo>
                  <a:lnTo>
                    <a:pt x="3" y="31"/>
                  </a:lnTo>
                  <a:lnTo>
                    <a:pt x="6" y="31"/>
                  </a:lnTo>
                  <a:lnTo>
                    <a:pt x="8" y="30"/>
                  </a:lnTo>
                  <a:lnTo>
                    <a:pt x="11" y="29"/>
                  </a:lnTo>
                  <a:lnTo>
                    <a:pt x="13" y="29"/>
                  </a:lnTo>
                  <a:lnTo>
                    <a:pt x="16" y="28"/>
                  </a:lnTo>
                  <a:lnTo>
                    <a:pt x="19" y="28"/>
                  </a:lnTo>
                  <a:lnTo>
                    <a:pt x="21" y="27"/>
                  </a:lnTo>
                  <a:lnTo>
                    <a:pt x="21" y="20"/>
                  </a:lnTo>
                  <a:lnTo>
                    <a:pt x="21" y="13"/>
                  </a:lnTo>
                  <a:lnTo>
                    <a:pt x="20" y="6"/>
                  </a:lnTo>
                  <a:lnTo>
                    <a:pt x="20" y="0"/>
                  </a:ln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6" name="path"/>
            <p:cNvSpPr/>
            <p:nvPr/>
          </p:nvSpPr>
          <p:spPr>
            <a:xfrm>
              <a:off x="181775" y="291731"/>
              <a:ext cx="13512" cy="16636"/>
            </a:xfrm>
            <a:custGeom>
              <a:rect l="0" t="0" r="0" b="0"/>
              <a:pathLst>
                <a:path w="21" h="26">
                  <a:moveTo>
                    <a:pt x="0" y="2"/>
                  </a:moveTo>
                  <a:lnTo>
                    <a:pt x="0" y="8"/>
                  </a:lnTo>
                  <a:lnTo>
                    <a:pt x="0" y="14"/>
                  </a:lnTo>
                  <a:lnTo>
                    <a:pt x="0" y="20"/>
                  </a:lnTo>
                  <a:lnTo>
                    <a:pt x="0" y="26"/>
                  </a:lnTo>
                  <a:lnTo>
                    <a:pt x="2" y="26"/>
                  </a:lnTo>
                  <a:lnTo>
                    <a:pt x="5" y="25"/>
                  </a:lnTo>
                  <a:lnTo>
                    <a:pt x="7" y="25"/>
                  </a:lnTo>
                  <a:lnTo>
                    <a:pt x="10" y="25"/>
                  </a:lnTo>
                  <a:lnTo>
                    <a:pt x="12" y="25"/>
                  </a:lnTo>
                  <a:lnTo>
                    <a:pt x="15" y="25"/>
                  </a:lnTo>
                  <a:lnTo>
                    <a:pt x="18" y="25"/>
                  </a:lnTo>
                  <a:lnTo>
                    <a:pt x="20" y="25"/>
                  </a:lnTo>
                  <a:lnTo>
                    <a:pt x="21" y="18"/>
                  </a:lnTo>
                  <a:lnTo>
                    <a:pt x="21" y="12"/>
                  </a:lnTo>
                  <a:lnTo>
                    <a:pt x="21" y="6"/>
                  </a:lnTo>
                  <a:lnTo>
                    <a:pt x="21" y="0"/>
                  </a:lnTo>
                  <a:lnTo>
                    <a:pt x="18" y="0"/>
                  </a:lnTo>
                  <a:lnTo>
                    <a:pt x="15" y="0"/>
                  </a:lnTo>
                  <a:lnTo>
                    <a:pt x="13" y="0"/>
                  </a:lnTo>
                  <a:lnTo>
                    <a:pt x="10" y="1"/>
                  </a:lnTo>
                  <a:lnTo>
                    <a:pt x="8" y="1"/>
                  </a:lnTo>
                  <a:lnTo>
                    <a:pt x="5" y="1"/>
                  </a:lnTo>
                  <a:lnTo>
                    <a:pt x="2" y="2"/>
                  </a:lnTo>
                  <a:lnTo>
                    <a:pt x="0" y="2"/>
                  </a:lnTo>
                </a:path>
              </a:pathLst>
            </a:custGeom>
            <a:solidFill>
              <a:srgbClr val="0026A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8" name="path"/>
            <p:cNvSpPr/>
            <p:nvPr/>
          </p:nvSpPr>
          <p:spPr>
            <a:xfrm>
              <a:off x="174892" y="151206"/>
              <a:ext cx="46367" cy="126491"/>
            </a:xfrm>
            <a:custGeom>
              <a:rect l="0" t="0" r="0" b="0"/>
              <a:pathLst>
                <a:path w="73" h="199">
                  <a:moveTo>
                    <a:pt x="25" y="59"/>
                  </a:moveTo>
                  <a:lnTo>
                    <a:pt x="23" y="60"/>
                  </a:lnTo>
                  <a:lnTo>
                    <a:pt x="20" y="61"/>
                  </a:lnTo>
                  <a:lnTo>
                    <a:pt x="18" y="62"/>
                  </a:lnTo>
                  <a:lnTo>
                    <a:pt x="15" y="63"/>
                  </a:lnTo>
                  <a:lnTo>
                    <a:pt x="12" y="64"/>
                  </a:lnTo>
                  <a:lnTo>
                    <a:pt x="10" y="65"/>
                  </a:lnTo>
                  <a:lnTo>
                    <a:pt x="7" y="66"/>
                  </a:lnTo>
                  <a:lnTo>
                    <a:pt x="5" y="67"/>
                  </a:lnTo>
                  <a:lnTo>
                    <a:pt x="5" y="74"/>
                  </a:lnTo>
                  <a:lnTo>
                    <a:pt x="6" y="81"/>
                  </a:lnTo>
                  <a:lnTo>
                    <a:pt x="7" y="88"/>
                  </a:lnTo>
                  <a:lnTo>
                    <a:pt x="7" y="95"/>
                  </a:lnTo>
                  <a:lnTo>
                    <a:pt x="10" y="94"/>
                  </a:lnTo>
                  <a:lnTo>
                    <a:pt x="12" y="93"/>
                  </a:lnTo>
                  <a:lnTo>
                    <a:pt x="15" y="92"/>
                  </a:lnTo>
                  <a:lnTo>
                    <a:pt x="17" y="91"/>
                  </a:lnTo>
                  <a:lnTo>
                    <a:pt x="20" y="90"/>
                  </a:lnTo>
                  <a:lnTo>
                    <a:pt x="22" y="89"/>
                  </a:lnTo>
                  <a:lnTo>
                    <a:pt x="25" y="88"/>
                  </a:lnTo>
                  <a:lnTo>
                    <a:pt x="27" y="87"/>
                  </a:lnTo>
                  <a:lnTo>
                    <a:pt x="27" y="80"/>
                  </a:lnTo>
                  <a:lnTo>
                    <a:pt x="27" y="73"/>
                  </a:lnTo>
                  <a:lnTo>
                    <a:pt x="26" y="66"/>
                  </a:lnTo>
                  <a:lnTo>
                    <a:pt x="25" y="59"/>
                  </a:lnTo>
                </a:path>
                <a:path w="73" h="199">
                  <a:moveTo>
                    <a:pt x="31" y="169"/>
                  </a:moveTo>
                  <a:lnTo>
                    <a:pt x="29" y="170"/>
                  </a:lnTo>
                  <a:lnTo>
                    <a:pt x="26" y="170"/>
                  </a:lnTo>
                  <a:lnTo>
                    <a:pt x="23" y="171"/>
                  </a:lnTo>
                  <a:lnTo>
                    <a:pt x="21" y="171"/>
                  </a:lnTo>
                  <a:lnTo>
                    <a:pt x="18" y="172"/>
                  </a:lnTo>
                  <a:lnTo>
                    <a:pt x="16" y="172"/>
                  </a:lnTo>
                  <a:lnTo>
                    <a:pt x="13" y="173"/>
                  </a:lnTo>
                  <a:lnTo>
                    <a:pt x="10" y="174"/>
                  </a:lnTo>
                  <a:lnTo>
                    <a:pt x="11" y="180"/>
                  </a:lnTo>
                  <a:lnTo>
                    <a:pt x="11" y="186"/>
                  </a:lnTo>
                  <a:lnTo>
                    <a:pt x="11" y="192"/>
                  </a:lnTo>
                  <a:lnTo>
                    <a:pt x="11" y="199"/>
                  </a:lnTo>
                  <a:lnTo>
                    <a:pt x="13" y="198"/>
                  </a:lnTo>
                  <a:lnTo>
                    <a:pt x="16" y="198"/>
                  </a:lnTo>
                  <a:lnTo>
                    <a:pt x="19" y="198"/>
                  </a:lnTo>
                  <a:lnTo>
                    <a:pt x="21" y="197"/>
                  </a:lnTo>
                  <a:lnTo>
                    <a:pt x="24" y="196"/>
                  </a:lnTo>
                  <a:lnTo>
                    <a:pt x="26" y="196"/>
                  </a:lnTo>
                  <a:lnTo>
                    <a:pt x="29" y="196"/>
                  </a:lnTo>
                  <a:lnTo>
                    <a:pt x="32" y="195"/>
                  </a:lnTo>
                  <a:lnTo>
                    <a:pt x="32" y="189"/>
                  </a:lnTo>
                  <a:lnTo>
                    <a:pt x="32" y="182"/>
                  </a:lnTo>
                  <a:lnTo>
                    <a:pt x="31" y="176"/>
                  </a:lnTo>
                  <a:lnTo>
                    <a:pt x="31" y="169"/>
                  </a:lnTo>
                </a:path>
                <a:path w="73" h="199">
                  <a:moveTo>
                    <a:pt x="20" y="0"/>
                  </a:moveTo>
                  <a:lnTo>
                    <a:pt x="17" y="1"/>
                  </a:lnTo>
                  <a:lnTo>
                    <a:pt x="15" y="2"/>
                  </a:lnTo>
                  <a:lnTo>
                    <a:pt x="12" y="4"/>
                  </a:lnTo>
                  <a:lnTo>
                    <a:pt x="10" y="5"/>
                  </a:lnTo>
                  <a:lnTo>
                    <a:pt x="7" y="6"/>
                  </a:lnTo>
                  <a:lnTo>
                    <a:pt x="5" y="8"/>
                  </a:lnTo>
                  <a:lnTo>
                    <a:pt x="2" y="9"/>
                  </a:lnTo>
                  <a:lnTo>
                    <a:pt x="0" y="10"/>
                  </a:lnTo>
                  <a:lnTo>
                    <a:pt x="0" y="17"/>
                  </a:lnTo>
                  <a:lnTo>
                    <a:pt x="1" y="25"/>
                  </a:lnTo>
                  <a:lnTo>
                    <a:pt x="2" y="32"/>
                  </a:lnTo>
                  <a:lnTo>
                    <a:pt x="3" y="39"/>
                  </a:lnTo>
                  <a:lnTo>
                    <a:pt x="5" y="38"/>
                  </a:lnTo>
                  <a:lnTo>
                    <a:pt x="8" y="37"/>
                  </a:lnTo>
                  <a:lnTo>
                    <a:pt x="10" y="35"/>
                  </a:lnTo>
                  <a:lnTo>
                    <a:pt x="13" y="34"/>
                  </a:lnTo>
                  <a:lnTo>
                    <a:pt x="15" y="33"/>
                  </a:lnTo>
                  <a:lnTo>
                    <a:pt x="17" y="32"/>
                  </a:lnTo>
                  <a:lnTo>
                    <a:pt x="20" y="31"/>
                  </a:lnTo>
                  <a:lnTo>
                    <a:pt x="22" y="29"/>
                  </a:lnTo>
                  <a:lnTo>
                    <a:pt x="22" y="22"/>
                  </a:lnTo>
                  <a:lnTo>
                    <a:pt x="21" y="14"/>
                  </a:lnTo>
                  <a:lnTo>
                    <a:pt x="20" y="7"/>
                  </a:lnTo>
                  <a:lnTo>
                    <a:pt x="20" y="0"/>
                  </a:lnTo>
                </a:path>
                <a:path w="73" h="199">
                  <a:moveTo>
                    <a:pt x="65" y="42"/>
                  </a:moveTo>
                  <a:lnTo>
                    <a:pt x="62" y="43"/>
                  </a:lnTo>
                  <a:lnTo>
                    <a:pt x="60" y="44"/>
                  </a:lnTo>
                  <a:lnTo>
                    <a:pt x="57" y="45"/>
                  </a:lnTo>
                  <a:lnTo>
                    <a:pt x="55" y="46"/>
                  </a:lnTo>
                  <a:lnTo>
                    <a:pt x="52" y="47"/>
                  </a:lnTo>
                  <a:lnTo>
                    <a:pt x="50" y="49"/>
                  </a:lnTo>
                  <a:lnTo>
                    <a:pt x="47" y="49"/>
                  </a:lnTo>
                  <a:lnTo>
                    <a:pt x="44" y="50"/>
                  </a:lnTo>
                  <a:lnTo>
                    <a:pt x="45" y="58"/>
                  </a:lnTo>
                  <a:lnTo>
                    <a:pt x="45" y="65"/>
                  </a:lnTo>
                  <a:lnTo>
                    <a:pt x="46" y="73"/>
                  </a:lnTo>
                  <a:lnTo>
                    <a:pt x="47" y="80"/>
                  </a:lnTo>
                  <a:lnTo>
                    <a:pt x="49" y="79"/>
                  </a:lnTo>
                  <a:lnTo>
                    <a:pt x="52" y="79"/>
                  </a:lnTo>
                  <a:lnTo>
                    <a:pt x="54" y="77"/>
                  </a:lnTo>
                  <a:lnTo>
                    <a:pt x="57" y="77"/>
                  </a:lnTo>
                  <a:lnTo>
                    <a:pt x="59" y="76"/>
                  </a:lnTo>
                  <a:lnTo>
                    <a:pt x="62" y="75"/>
                  </a:lnTo>
                  <a:lnTo>
                    <a:pt x="65" y="74"/>
                  </a:lnTo>
                  <a:lnTo>
                    <a:pt x="67" y="73"/>
                  </a:lnTo>
                  <a:lnTo>
                    <a:pt x="67" y="65"/>
                  </a:lnTo>
                  <a:lnTo>
                    <a:pt x="66" y="58"/>
                  </a:lnTo>
                  <a:lnTo>
                    <a:pt x="65" y="50"/>
                  </a:lnTo>
                  <a:lnTo>
                    <a:pt x="65" y="42"/>
                  </a:lnTo>
                </a:path>
                <a:path w="73" h="199">
                  <a:moveTo>
                    <a:pt x="51" y="165"/>
                  </a:moveTo>
                  <a:lnTo>
                    <a:pt x="51" y="172"/>
                  </a:lnTo>
                  <a:lnTo>
                    <a:pt x="51" y="179"/>
                  </a:lnTo>
                  <a:lnTo>
                    <a:pt x="51" y="186"/>
                  </a:lnTo>
                  <a:lnTo>
                    <a:pt x="51" y="192"/>
                  </a:lnTo>
                  <a:lnTo>
                    <a:pt x="54" y="192"/>
                  </a:lnTo>
                  <a:lnTo>
                    <a:pt x="57" y="192"/>
                  </a:lnTo>
                  <a:lnTo>
                    <a:pt x="59" y="191"/>
                  </a:lnTo>
                  <a:lnTo>
                    <a:pt x="62" y="191"/>
                  </a:lnTo>
                  <a:lnTo>
                    <a:pt x="64" y="190"/>
                  </a:lnTo>
                  <a:lnTo>
                    <a:pt x="67" y="190"/>
                  </a:lnTo>
                  <a:lnTo>
                    <a:pt x="70" y="190"/>
                  </a:lnTo>
                  <a:lnTo>
                    <a:pt x="73" y="189"/>
                  </a:lnTo>
                  <a:lnTo>
                    <a:pt x="73" y="182"/>
                  </a:lnTo>
                  <a:lnTo>
                    <a:pt x="72" y="175"/>
                  </a:lnTo>
                  <a:lnTo>
                    <a:pt x="72" y="168"/>
                  </a:lnTo>
                  <a:lnTo>
                    <a:pt x="72" y="161"/>
                  </a:lnTo>
                  <a:lnTo>
                    <a:pt x="69" y="162"/>
                  </a:lnTo>
                  <a:lnTo>
                    <a:pt x="66" y="162"/>
                  </a:lnTo>
                  <a:lnTo>
                    <a:pt x="64" y="163"/>
                  </a:lnTo>
                  <a:lnTo>
                    <a:pt x="61" y="163"/>
                  </a:lnTo>
                  <a:lnTo>
                    <a:pt x="59" y="164"/>
                  </a:lnTo>
                  <a:lnTo>
                    <a:pt x="56" y="164"/>
                  </a:lnTo>
                  <a:lnTo>
                    <a:pt x="53" y="165"/>
                  </a:lnTo>
                  <a:lnTo>
                    <a:pt x="51" y="165"/>
                  </a:lnTo>
                </a:path>
                <a:path w="73" h="199">
                  <a:moveTo>
                    <a:pt x="69" y="103"/>
                  </a:moveTo>
                  <a:lnTo>
                    <a:pt x="67" y="104"/>
                  </a:lnTo>
                  <a:lnTo>
                    <a:pt x="64" y="104"/>
                  </a:lnTo>
                  <a:lnTo>
                    <a:pt x="61" y="105"/>
                  </a:lnTo>
                  <a:lnTo>
                    <a:pt x="59" y="106"/>
                  </a:lnTo>
                  <a:lnTo>
                    <a:pt x="56" y="107"/>
                  </a:lnTo>
                  <a:lnTo>
                    <a:pt x="54" y="108"/>
                  </a:lnTo>
                  <a:lnTo>
                    <a:pt x="51" y="108"/>
                  </a:lnTo>
                  <a:lnTo>
                    <a:pt x="48" y="109"/>
                  </a:lnTo>
                  <a:lnTo>
                    <a:pt x="49" y="116"/>
                  </a:lnTo>
                  <a:lnTo>
                    <a:pt x="49" y="123"/>
                  </a:lnTo>
                  <a:lnTo>
                    <a:pt x="49" y="131"/>
                  </a:lnTo>
                  <a:lnTo>
                    <a:pt x="50" y="138"/>
                  </a:lnTo>
                  <a:lnTo>
                    <a:pt x="52" y="137"/>
                  </a:lnTo>
                  <a:lnTo>
                    <a:pt x="55" y="136"/>
                  </a:lnTo>
                  <a:lnTo>
                    <a:pt x="57" y="136"/>
                  </a:lnTo>
                  <a:lnTo>
                    <a:pt x="60" y="135"/>
                  </a:lnTo>
                  <a:lnTo>
                    <a:pt x="63" y="134"/>
                  </a:lnTo>
                  <a:lnTo>
                    <a:pt x="65" y="134"/>
                  </a:lnTo>
                  <a:lnTo>
                    <a:pt x="68" y="133"/>
                  </a:lnTo>
                  <a:lnTo>
                    <a:pt x="71" y="132"/>
                  </a:lnTo>
                  <a:lnTo>
                    <a:pt x="70" y="125"/>
                  </a:lnTo>
                  <a:lnTo>
                    <a:pt x="70" y="117"/>
                  </a:lnTo>
                  <a:lnTo>
                    <a:pt x="70" y="110"/>
                  </a:lnTo>
                  <a:lnTo>
                    <a:pt x="69" y="103"/>
                  </a:ln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0" name="path"/>
            <p:cNvSpPr/>
            <p:nvPr/>
          </p:nvSpPr>
          <p:spPr>
            <a:xfrm>
              <a:off x="207746" y="289115"/>
              <a:ext cx="13512" cy="17830"/>
            </a:xfrm>
            <a:custGeom>
              <a:rect l="0" t="0" r="0" b="0"/>
              <a:pathLst>
                <a:path w="21" h="28">
                  <a:moveTo>
                    <a:pt x="0" y="2"/>
                  </a:moveTo>
                  <a:lnTo>
                    <a:pt x="0" y="8"/>
                  </a:lnTo>
                  <a:lnTo>
                    <a:pt x="0" y="14"/>
                  </a:lnTo>
                  <a:lnTo>
                    <a:pt x="0" y="21"/>
                  </a:lnTo>
                  <a:lnTo>
                    <a:pt x="0" y="28"/>
                  </a:lnTo>
                  <a:lnTo>
                    <a:pt x="2" y="27"/>
                  </a:lnTo>
                  <a:lnTo>
                    <a:pt x="5" y="27"/>
                  </a:lnTo>
                  <a:lnTo>
                    <a:pt x="7" y="27"/>
                  </a:lnTo>
                  <a:lnTo>
                    <a:pt x="10" y="27"/>
                  </a:lnTo>
                  <a:lnTo>
                    <a:pt x="12" y="26"/>
                  </a:lnTo>
                  <a:lnTo>
                    <a:pt x="15" y="26"/>
                  </a:lnTo>
                  <a:lnTo>
                    <a:pt x="18" y="26"/>
                  </a:lnTo>
                  <a:lnTo>
                    <a:pt x="21" y="26"/>
                  </a:lnTo>
                  <a:lnTo>
                    <a:pt x="21" y="19"/>
                  </a:lnTo>
                  <a:lnTo>
                    <a:pt x="21" y="13"/>
                  </a:lnTo>
                  <a:lnTo>
                    <a:pt x="21" y="6"/>
                  </a:lnTo>
                  <a:lnTo>
                    <a:pt x="21" y="0"/>
                  </a:lnTo>
                  <a:lnTo>
                    <a:pt x="18" y="0"/>
                  </a:lnTo>
                  <a:lnTo>
                    <a:pt x="15" y="0"/>
                  </a:lnTo>
                  <a:lnTo>
                    <a:pt x="13" y="0"/>
                  </a:lnTo>
                  <a:lnTo>
                    <a:pt x="10" y="1"/>
                  </a:lnTo>
                  <a:lnTo>
                    <a:pt x="7" y="1"/>
                  </a:lnTo>
                  <a:lnTo>
                    <a:pt x="5" y="1"/>
                  </a:lnTo>
                  <a:lnTo>
                    <a:pt x="2" y="1"/>
                  </a:lnTo>
                  <a:lnTo>
                    <a:pt x="0" y="2"/>
                  </a:lnTo>
                </a:path>
              </a:pathLst>
            </a:custGeom>
            <a:solidFill>
              <a:srgbClr val="0026A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2" name="path"/>
            <p:cNvSpPr/>
            <p:nvPr/>
          </p:nvSpPr>
          <p:spPr>
            <a:xfrm>
              <a:off x="199263" y="125298"/>
              <a:ext cx="44513" cy="68237"/>
            </a:xfrm>
            <a:custGeom>
              <a:rect l="0" t="0" r="0" b="0"/>
              <a:pathLst>
                <a:path w="70" h="107">
                  <a:moveTo>
                    <a:pt x="23" y="52"/>
                  </a:moveTo>
                  <a:lnTo>
                    <a:pt x="22" y="43"/>
                  </a:lnTo>
                  <a:lnTo>
                    <a:pt x="22" y="35"/>
                  </a:lnTo>
                  <a:lnTo>
                    <a:pt x="20" y="28"/>
                  </a:lnTo>
                  <a:lnTo>
                    <a:pt x="20" y="19"/>
                  </a:lnTo>
                  <a:lnTo>
                    <a:pt x="17" y="20"/>
                  </a:lnTo>
                  <a:lnTo>
                    <a:pt x="15" y="22"/>
                  </a:lnTo>
                  <a:lnTo>
                    <a:pt x="12" y="23"/>
                  </a:lnTo>
                  <a:lnTo>
                    <a:pt x="10" y="25"/>
                  </a:lnTo>
                  <a:lnTo>
                    <a:pt x="7" y="26"/>
                  </a:lnTo>
                  <a:lnTo>
                    <a:pt x="5" y="27"/>
                  </a:lnTo>
                  <a:lnTo>
                    <a:pt x="2" y="29"/>
                  </a:lnTo>
                  <a:lnTo>
                    <a:pt x="0" y="30"/>
                  </a:lnTo>
                  <a:lnTo>
                    <a:pt x="0" y="38"/>
                  </a:lnTo>
                  <a:lnTo>
                    <a:pt x="1" y="46"/>
                  </a:lnTo>
                  <a:lnTo>
                    <a:pt x="2" y="53"/>
                  </a:lnTo>
                  <a:lnTo>
                    <a:pt x="3" y="61"/>
                  </a:lnTo>
                  <a:lnTo>
                    <a:pt x="5" y="60"/>
                  </a:lnTo>
                  <a:lnTo>
                    <a:pt x="8" y="59"/>
                  </a:lnTo>
                  <a:lnTo>
                    <a:pt x="11" y="58"/>
                  </a:lnTo>
                  <a:lnTo>
                    <a:pt x="13" y="56"/>
                  </a:lnTo>
                  <a:lnTo>
                    <a:pt x="16" y="55"/>
                  </a:lnTo>
                  <a:lnTo>
                    <a:pt x="18" y="54"/>
                  </a:lnTo>
                  <a:lnTo>
                    <a:pt x="21" y="53"/>
                  </a:lnTo>
                  <a:lnTo>
                    <a:pt x="23" y="52"/>
                  </a:lnTo>
                </a:path>
                <a:path w="70" h="107">
                  <a:moveTo>
                    <a:pt x="48" y="107"/>
                  </a:moveTo>
                  <a:lnTo>
                    <a:pt x="51" y="106"/>
                  </a:lnTo>
                  <a:lnTo>
                    <a:pt x="54" y="105"/>
                  </a:lnTo>
                  <a:lnTo>
                    <a:pt x="56" y="104"/>
                  </a:lnTo>
                  <a:lnTo>
                    <a:pt x="59" y="104"/>
                  </a:lnTo>
                  <a:lnTo>
                    <a:pt x="61" y="103"/>
                  </a:lnTo>
                  <a:lnTo>
                    <a:pt x="64" y="102"/>
                  </a:lnTo>
                  <a:lnTo>
                    <a:pt x="67" y="101"/>
                  </a:lnTo>
                  <a:lnTo>
                    <a:pt x="70" y="100"/>
                  </a:lnTo>
                  <a:lnTo>
                    <a:pt x="69" y="92"/>
                  </a:lnTo>
                  <a:lnTo>
                    <a:pt x="68" y="84"/>
                  </a:lnTo>
                  <a:lnTo>
                    <a:pt x="67" y="75"/>
                  </a:lnTo>
                  <a:lnTo>
                    <a:pt x="66" y="67"/>
                  </a:lnTo>
                  <a:lnTo>
                    <a:pt x="64" y="68"/>
                  </a:lnTo>
                  <a:lnTo>
                    <a:pt x="61" y="69"/>
                  </a:lnTo>
                  <a:lnTo>
                    <a:pt x="58" y="70"/>
                  </a:lnTo>
                  <a:lnTo>
                    <a:pt x="56" y="71"/>
                  </a:lnTo>
                  <a:lnTo>
                    <a:pt x="53" y="72"/>
                  </a:lnTo>
                  <a:lnTo>
                    <a:pt x="51" y="73"/>
                  </a:lnTo>
                  <a:lnTo>
                    <a:pt x="48" y="74"/>
                  </a:lnTo>
                  <a:lnTo>
                    <a:pt x="45" y="75"/>
                  </a:lnTo>
                  <a:lnTo>
                    <a:pt x="46" y="83"/>
                  </a:lnTo>
                  <a:lnTo>
                    <a:pt x="47" y="91"/>
                  </a:lnTo>
                  <a:lnTo>
                    <a:pt x="47" y="99"/>
                  </a:lnTo>
                  <a:lnTo>
                    <a:pt x="48" y="107"/>
                  </a:lnTo>
                </a:path>
                <a:path w="70" h="107">
                  <a:moveTo>
                    <a:pt x="63" y="34"/>
                  </a:moveTo>
                  <a:lnTo>
                    <a:pt x="62" y="25"/>
                  </a:lnTo>
                  <a:lnTo>
                    <a:pt x="61" y="16"/>
                  </a:lnTo>
                  <a:lnTo>
                    <a:pt x="60" y="8"/>
                  </a:lnTo>
                  <a:lnTo>
                    <a:pt x="58" y="0"/>
                  </a:lnTo>
                  <a:lnTo>
                    <a:pt x="56" y="1"/>
                  </a:lnTo>
                  <a:lnTo>
                    <a:pt x="53" y="2"/>
                  </a:lnTo>
                  <a:lnTo>
                    <a:pt x="51" y="3"/>
                  </a:lnTo>
                  <a:lnTo>
                    <a:pt x="48" y="4"/>
                  </a:lnTo>
                  <a:lnTo>
                    <a:pt x="46" y="5"/>
                  </a:lnTo>
                  <a:lnTo>
                    <a:pt x="43" y="7"/>
                  </a:lnTo>
                  <a:lnTo>
                    <a:pt x="41" y="8"/>
                  </a:lnTo>
                  <a:lnTo>
                    <a:pt x="38" y="10"/>
                  </a:lnTo>
                  <a:lnTo>
                    <a:pt x="39" y="18"/>
                  </a:lnTo>
                  <a:lnTo>
                    <a:pt x="40" y="26"/>
                  </a:lnTo>
                  <a:lnTo>
                    <a:pt x="41" y="35"/>
                  </a:lnTo>
                  <a:lnTo>
                    <a:pt x="42" y="43"/>
                  </a:lnTo>
                  <a:lnTo>
                    <a:pt x="45" y="42"/>
                  </a:lnTo>
                  <a:lnTo>
                    <a:pt x="47" y="40"/>
                  </a:lnTo>
                  <a:lnTo>
                    <a:pt x="50" y="39"/>
                  </a:lnTo>
                  <a:lnTo>
                    <a:pt x="52" y="38"/>
                  </a:lnTo>
                  <a:lnTo>
                    <a:pt x="55" y="37"/>
                  </a:lnTo>
                  <a:lnTo>
                    <a:pt x="57" y="36"/>
                  </a:lnTo>
                  <a:lnTo>
                    <a:pt x="60" y="35"/>
                  </a:lnTo>
                  <a:lnTo>
                    <a:pt x="63" y="34"/>
                  </a:ln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4" name="path"/>
            <p:cNvSpPr/>
            <p:nvPr/>
          </p:nvSpPr>
          <p:spPr>
            <a:xfrm>
              <a:off x="233451" y="249173"/>
              <a:ext cx="14300" cy="20689"/>
            </a:xfrm>
            <a:custGeom>
              <a:rect l="0" t="0" r="0" b="0"/>
              <a:pathLst>
                <a:path w="22" h="32">
                  <a:moveTo>
                    <a:pt x="0" y="32"/>
                  </a:moveTo>
                  <a:lnTo>
                    <a:pt x="3" y="32"/>
                  </a:lnTo>
                  <a:lnTo>
                    <a:pt x="6" y="31"/>
                  </a:lnTo>
                  <a:lnTo>
                    <a:pt x="8" y="31"/>
                  </a:lnTo>
                  <a:lnTo>
                    <a:pt x="11" y="31"/>
                  </a:lnTo>
                  <a:lnTo>
                    <a:pt x="14" y="31"/>
                  </a:lnTo>
                  <a:lnTo>
                    <a:pt x="17" y="30"/>
                  </a:lnTo>
                  <a:lnTo>
                    <a:pt x="19" y="30"/>
                  </a:lnTo>
                  <a:lnTo>
                    <a:pt x="22" y="29"/>
                  </a:lnTo>
                  <a:lnTo>
                    <a:pt x="22" y="22"/>
                  </a:lnTo>
                  <a:lnTo>
                    <a:pt x="22" y="14"/>
                  </a:lnTo>
                  <a:lnTo>
                    <a:pt x="22" y="7"/>
                  </a:lnTo>
                  <a:lnTo>
                    <a:pt x="21" y="0"/>
                  </a:lnTo>
                  <a:lnTo>
                    <a:pt x="18" y="0"/>
                  </a:lnTo>
                  <a:lnTo>
                    <a:pt x="16" y="0"/>
                  </a:lnTo>
                  <a:lnTo>
                    <a:pt x="13" y="1"/>
                  </a:lnTo>
                  <a:lnTo>
                    <a:pt x="10" y="1"/>
                  </a:lnTo>
                  <a:lnTo>
                    <a:pt x="8" y="2"/>
                  </a:lnTo>
                  <a:lnTo>
                    <a:pt x="5" y="2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10"/>
                  </a:lnTo>
                  <a:lnTo>
                    <a:pt x="0" y="17"/>
                  </a:lnTo>
                  <a:lnTo>
                    <a:pt x="0" y="25"/>
                  </a:lnTo>
                  <a:lnTo>
                    <a:pt x="0" y="32"/>
                  </a:lnTo>
                </a:path>
              </a:pathLst>
            </a:custGeom>
            <a:solidFill>
              <a:srgbClr val="0026A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6" name="path"/>
            <p:cNvSpPr/>
            <p:nvPr/>
          </p:nvSpPr>
          <p:spPr>
            <a:xfrm>
              <a:off x="231597" y="209702"/>
              <a:ext cx="14833" cy="23062"/>
            </a:xfrm>
            <a:custGeom>
              <a:rect l="0" t="0" r="0" b="0"/>
              <a:pathLst>
                <a:path w="23" h="36">
                  <a:moveTo>
                    <a:pt x="1" y="36"/>
                  </a:moveTo>
                  <a:lnTo>
                    <a:pt x="4" y="35"/>
                  </a:lnTo>
                  <a:lnTo>
                    <a:pt x="7" y="34"/>
                  </a:lnTo>
                  <a:lnTo>
                    <a:pt x="10" y="34"/>
                  </a:lnTo>
                  <a:lnTo>
                    <a:pt x="12" y="33"/>
                  </a:lnTo>
                  <a:lnTo>
                    <a:pt x="15" y="33"/>
                  </a:lnTo>
                  <a:lnTo>
                    <a:pt x="17" y="32"/>
                  </a:lnTo>
                  <a:lnTo>
                    <a:pt x="20" y="32"/>
                  </a:lnTo>
                  <a:lnTo>
                    <a:pt x="23" y="31"/>
                  </a:lnTo>
                  <a:lnTo>
                    <a:pt x="22" y="23"/>
                  </a:lnTo>
                  <a:lnTo>
                    <a:pt x="22" y="15"/>
                  </a:lnTo>
                  <a:lnTo>
                    <a:pt x="21" y="7"/>
                  </a:lnTo>
                  <a:lnTo>
                    <a:pt x="21" y="0"/>
                  </a:lnTo>
                  <a:lnTo>
                    <a:pt x="18" y="0"/>
                  </a:lnTo>
                  <a:lnTo>
                    <a:pt x="15" y="1"/>
                  </a:lnTo>
                  <a:lnTo>
                    <a:pt x="13" y="2"/>
                  </a:lnTo>
                  <a:lnTo>
                    <a:pt x="10" y="2"/>
                  </a:lnTo>
                  <a:lnTo>
                    <a:pt x="8" y="3"/>
                  </a:lnTo>
                  <a:lnTo>
                    <a:pt x="5" y="4"/>
                  </a:lnTo>
                  <a:lnTo>
                    <a:pt x="2" y="4"/>
                  </a:lnTo>
                  <a:lnTo>
                    <a:pt x="0" y="5"/>
                  </a:lnTo>
                  <a:lnTo>
                    <a:pt x="0" y="13"/>
                  </a:lnTo>
                  <a:lnTo>
                    <a:pt x="0" y="20"/>
                  </a:lnTo>
                  <a:lnTo>
                    <a:pt x="1" y="28"/>
                  </a:lnTo>
                  <a:lnTo>
                    <a:pt x="1" y="36"/>
                  </a:ln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8" name="path"/>
            <p:cNvSpPr/>
            <p:nvPr/>
          </p:nvSpPr>
          <p:spPr>
            <a:xfrm>
              <a:off x="233972" y="286740"/>
              <a:ext cx="14046" cy="18782"/>
            </a:xfrm>
            <a:custGeom>
              <a:rect l="0" t="0" r="0" b="0"/>
              <a:pathLst>
                <a:path w="22" h="28">
                  <a:moveTo>
                    <a:pt x="22" y="0"/>
                  </a:moveTo>
                  <a:lnTo>
                    <a:pt x="19" y="0"/>
                  </a:lnTo>
                  <a:lnTo>
                    <a:pt x="16" y="0"/>
                  </a:lnTo>
                  <a:lnTo>
                    <a:pt x="13" y="0"/>
                  </a:lnTo>
                  <a:lnTo>
                    <a:pt x="11" y="0"/>
                  </a:lnTo>
                  <a:lnTo>
                    <a:pt x="8" y="1"/>
                  </a:lnTo>
                  <a:lnTo>
                    <a:pt x="5" y="1"/>
                  </a:lnTo>
                  <a:lnTo>
                    <a:pt x="2" y="1"/>
                  </a:lnTo>
                  <a:lnTo>
                    <a:pt x="0" y="1"/>
                  </a:lnTo>
                  <a:lnTo>
                    <a:pt x="0" y="8"/>
                  </a:lnTo>
                  <a:lnTo>
                    <a:pt x="0" y="15"/>
                  </a:lnTo>
                  <a:lnTo>
                    <a:pt x="0" y="22"/>
                  </a:lnTo>
                  <a:lnTo>
                    <a:pt x="0" y="29"/>
                  </a:lnTo>
                  <a:lnTo>
                    <a:pt x="2" y="29"/>
                  </a:lnTo>
                  <a:lnTo>
                    <a:pt x="5" y="29"/>
                  </a:lnTo>
                  <a:lnTo>
                    <a:pt x="7" y="29"/>
                  </a:lnTo>
                  <a:lnTo>
                    <a:pt x="10" y="28"/>
                  </a:lnTo>
                  <a:lnTo>
                    <a:pt x="13" y="28"/>
                  </a:lnTo>
                  <a:lnTo>
                    <a:pt x="16" y="28"/>
                  </a:lnTo>
                  <a:lnTo>
                    <a:pt x="18" y="28"/>
                  </a:lnTo>
                  <a:lnTo>
                    <a:pt x="21" y="28"/>
                  </a:lnTo>
                  <a:lnTo>
                    <a:pt x="21" y="21"/>
                  </a:lnTo>
                  <a:lnTo>
                    <a:pt x="22" y="14"/>
                  </a:lnTo>
                  <a:lnTo>
                    <a:pt x="22" y="7"/>
                  </a:lnTo>
                  <a:lnTo>
                    <a:pt x="22" y="0"/>
                  </a:lnTo>
                </a:path>
              </a:pathLst>
            </a:custGeom>
            <a:solidFill>
              <a:srgbClr val="0026A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0" name="path"/>
            <p:cNvSpPr/>
            <p:nvPr/>
          </p:nvSpPr>
          <p:spPr>
            <a:xfrm>
              <a:off x="283527" y="217550"/>
              <a:ext cx="15900" cy="58966"/>
            </a:xfrm>
            <a:custGeom>
              <a:rect l="0" t="0" r="0" b="0"/>
              <a:pathLst>
                <a:path w="25" h="92">
                  <a:moveTo>
                    <a:pt x="21" y="0"/>
                  </a:moveTo>
                  <a:lnTo>
                    <a:pt x="18" y="0"/>
                  </a:lnTo>
                  <a:lnTo>
                    <a:pt x="16" y="1"/>
                  </a:lnTo>
                  <a:lnTo>
                    <a:pt x="13" y="1"/>
                  </a:lnTo>
                  <a:lnTo>
                    <a:pt x="10" y="1"/>
                  </a:lnTo>
                  <a:lnTo>
                    <a:pt x="7" y="2"/>
                  </a:lnTo>
                  <a:lnTo>
                    <a:pt x="5" y="3"/>
                  </a:lnTo>
                  <a:lnTo>
                    <a:pt x="2" y="3"/>
                  </a:lnTo>
                  <a:lnTo>
                    <a:pt x="0" y="4"/>
                  </a:lnTo>
                  <a:lnTo>
                    <a:pt x="0" y="11"/>
                  </a:lnTo>
                  <a:lnTo>
                    <a:pt x="0" y="18"/>
                  </a:lnTo>
                  <a:lnTo>
                    <a:pt x="1" y="26"/>
                  </a:lnTo>
                  <a:lnTo>
                    <a:pt x="1" y="33"/>
                  </a:lnTo>
                  <a:lnTo>
                    <a:pt x="4" y="33"/>
                  </a:lnTo>
                  <a:lnTo>
                    <a:pt x="7" y="32"/>
                  </a:lnTo>
                  <a:lnTo>
                    <a:pt x="9" y="32"/>
                  </a:lnTo>
                  <a:lnTo>
                    <a:pt x="12" y="32"/>
                  </a:lnTo>
                  <a:lnTo>
                    <a:pt x="15" y="31"/>
                  </a:lnTo>
                  <a:lnTo>
                    <a:pt x="17" y="31"/>
                  </a:lnTo>
                  <a:lnTo>
                    <a:pt x="20" y="31"/>
                  </a:lnTo>
                  <a:lnTo>
                    <a:pt x="23" y="30"/>
                  </a:lnTo>
                  <a:lnTo>
                    <a:pt x="22" y="22"/>
                  </a:lnTo>
                  <a:lnTo>
                    <a:pt x="22" y="15"/>
                  </a:lnTo>
                  <a:lnTo>
                    <a:pt x="22" y="7"/>
                  </a:lnTo>
                  <a:lnTo>
                    <a:pt x="21" y="0"/>
                  </a:lnTo>
                </a:path>
                <a:path w="25" h="92">
                  <a:moveTo>
                    <a:pt x="24" y="61"/>
                  </a:moveTo>
                  <a:lnTo>
                    <a:pt x="21" y="61"/>
                  </a:lnTo>
                  <a:lnTo>
                    <a:pt x="18" y="61"/>
                  </a:lnTo>
                  <a:lnTo>
                    <a:pt x="15" y="61"/>
                  </a:lnTo>
                  <a:lnTo>
                    <a:pt x="13" y="62"/>
                  </a:lnTo>
                  <a:lnTo>
                    <a:pt x="10" y="62"/>
                  </a:lnTo>
                  <a:lnTo>
                    <a:pt x="7" y="62"/>
                  </a:lnTo>
                  <a:lnTo>
                    <a:pt x="5" y="62"/>
                  </a:lnTo>
                  <a:lnTo>
                    <a:pt x="2" y="63"/>
                  </a:lnTo>
                  <a:lnTo>
                    <a:pt x="2" y="70"/>
                  </a:lnTo>
                  <a:lnTo>
                    <a:pt x="2" y="77"/>
                  </a:lnTo>
                  <a:lnTo>
                    <a:pt x="2" y="85"/>
                  </a:lnTo>
                  <a:lnTo>
                    <a:pt x="2" y="92"/>
                  </a:lnTo>
                  <a:lnTo>
                    <a:pt x="5" y="92"/>
                  </a:lnTo>
                  <a:lnTo>
                    <a:pt x="8" y="92"/>
                  </a:lnTo>
                  <a:lnTo>
                    <a:pt x="10" y="92"/>
                  </a:lnTo>
                  <a:lnTo>
                    <a:pt x="13" y="91"/>
                  </a:lnTo>
                  <a:lnTo>
                    <a:pt x="16" y="91"/>
                  </a:lnTo>
                  <a:lnTo>
                    <a:pt x="19" y="91"/>
                  </a:lnTo>
                  <a:lnTo>
                    <a:pt x="22" y="91"/>
                  </a:lnTo>
                  <a:lnTo>
                    <a:pt x="25" y="90"/>
                  </a:lnTo>
                  <a:lnTo>
                    <a:pt x="25" y="83"/>
                  </a:lnTo>
                  <a:lnTo>
                    <a:pt x="25" y="76"/>
                  </a:lnTo>
                  <a:lnTo>
                    <a:pt x="24" y="68"/>
                  </a:lnTo>
                  <a:lnTo>
                    <a:pt x="24" y="61"/>
                  </a:ln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2" name="path"/>
            <p:cNvSpPr/>
            <p:nvPr/>
          </p:nvSpPr>
          <p:spPr>
            <a:xfrm>
              <a:off x="284848" y="253453"/>
              <a:ext cx="43992" cy="60147"/>
            </a:xfrm>
            <a:custGeom>
              <a:rect l="0" t="0" r="0" b="0"/>
              <a:pathLst>
                <a:path w="69" h="94">
                  <a:moveTo>
                    <a:pt x="0" y="65"/>
                  </a:moveTo>
                  <a:lnTo>
                    <a:pt x="0" y="72"/>
                  </a:lnTo>
                  <a:lnTo>
                    <a:pt x="0" y="79"/>
                  </a:lnTo>
                  <a:lnTo>
                    <a:pt x="0" y="87"/>
                  </a:lnTo>
                  <a:lnTo>
                    <a:pt x="0" y="94"/>
                  </a:lnTo>
                  <a:lnTo>
                    <a:pt x="2" y="94"/>
                  </a:lnTo>
                  <a:lnTo>
                    <a:pt x="5" y="94"/>
                  </a:lnTo>
                  <a:lnTo>
                    <a:pt x="7" y="94"/>
                  </a:lnTo>
                  <a:lnTo>
                    <a:pt x="10" y="94"/>
                  </a:lnTo>
                  <a:lnTo>
                    <a:pt x="13" y="94"/>
                  </a:lnTo>
                  <a:lnTo>
                    <a:pt x="16" y="94"/>
                  </a:lnTo>
                  <a:lnTo>
                    <a:pt x="18" y="94"/>
                  </a:lnTo>
                  <a:lnTo>
                    <a:pt x="21" y="94"/>
                  </a:lnTo>
                  <a:lnTo>
                    <a:pt x="22" y="86"/>
                  </a:lnTo>
                  <a:lnTo>
                    <a:pt x="22" y="79"/>
                  </a:lnTo>
                  <a:lnTo>
                    <a:pt x="22" y="72"/>
                  </a:lnTo>
                  <a:lnTo>
                    <a:pt x="22" y="64"/>
                  </a:lnTo>
                  <a:lnTo>
                    <a:pt x="19" y="64"/>
                  </a:lnTo>
                  <a:lnTo>
                    <a:pt x="17" y="64"/>
                  </a:lnTo>
                  <a:lnTo>
                    <a:pt x="14" y="64"/>
                  </a:lnTo>
                  <a:lnTo>
                    <a:pt x="11" y="65"/>
                  </a:lnTo>
                  <a:lnTo>
                    <a:pt x="8" y="65"/>
                  </a:lnTo>
                  <a:lnTo>
                    <a:pt x="6" y="65"/>
                  </a:lnTo>
                  <a:lnTo>
                    <a:pt x="3" y="65"/>
                  </a:lnTo>
                  <a:lnTo>
                    <a:pt x="0" y="65"/>
                  </a:lnTo>
                </a:path>
                <a:path w="69" h="94">
                  <a:moveTo>
                    <a:pt x="68" y="63"/>
                  </a:moveTo>
                  <a:lnTo>
                    <a:pt x="65" y="63"/>
                  </a:lnTo>
                  <a:lnTo>
                    <a:pt x="63" y="63"/>
                  </a:lnTo>
                  <a:lnTo>
                    <a:pt x="60" y="63"/>
                  </a:lnTo>
                  <a:lnTo>
                    <a:pt x="57" y="63"/>
                  </a:lnTo>
                  <a:lnTo>
                    <a:pt x="54" y="63"/>
                  </a:lnTo>
                  <a:lnTo>
                    <a:pt x="51" y="63"/>
                  </a:lnTo>
                  <a:lnTo>
                    <a:pt x="48" y="64"/>
                  </a:lnTo>
                  <a:lnTo>
                    <a:pt x="45" y="64"/>
                  </a:lnTo>
                  <a:lnTo>
                    <a:pt x="45" y="71"/>
                  </a:lnTo>
                  <a:lnTo>
                    <a:pt x="45" y="79"/>
                  </a:lnTo>
                  <a:lnTo>
                    <a:pt x="45" y="86"/>
                  </a:lnTo>
                  <a:lnTo>
                    <a:pt x="45" y="94"/>
                  </a:lnTo>
                  <a:lnTo>
                    <a:pt x="47" y="94"/>
                  </a:lnTo>
                  <a:lnTo>
                    <a:pt x="50" y="94"/>
                  </a:lnTo>
                  <a:lnTo>
                    <a:pt x="53" y="94"/>
                  </a:lnTo>
                  <a:lnTo>
                    <a:pt x="56" y="94"/>
                  </a:lnTo>
                  <a:lnTo>
                    <a:pt x="58" y="94"/>
                  </a:lnTo>
                  <a:lnTo>
                    <a:pt x="61" y="94"/>
                  </a:lnTo>
                  <a:lnTo>
                    <a:pt x="64" y="94"/>
                  </a:lnTo>
                  <a:lnTo>
                    <a:pt x="67" y="94"/>
                  </a:lnTo>
                  <a:lnTo>
                    <a:pt x="67" y="86"/>
                  </a:lnTo>
                  <a:lnTo>
                    <a:pt x="68" y="79"/>
                  </a:lnTo>
                  <a:lnTo>
                    <a:pt x="68" y="71"/>
                  </a:lnTo>
                  <a:lnTo>
                    <a:pt x="68" y="63"/>
                  </a:lnTo>
                </a:path>
                <a:path w="69" h="94">
                  <a:moveTo>
                    <a:pt x="46" y="32"/>
                  </a:moveTo>
                  <a:lnTo>
                    <a:pt x="49" y="32"/>
                  </a:lnTo>
                  <a:lnTo>
                    <a:pt x="52" y="32"/>
                  </a:lnTo>
                  <a:lnTo>
                    <a:pt x="55" y="32"/>
                  </a:lnTo>
                  <a:lnTo>
                    <a:pt x="58" y="32"/>
                  </a:lnTo>
                  <a:lnTo>
                    <a:pt x="60" y="32"/>
                  </a:lnTo>
                  <a:lnTo>
                    <a:pt x="63" y="32"/>
                  </a:lnTo>
                  <a:lnTo>
                    <a:pt x="66" y="31"/>
                  </a:lnTo>
                  <a:lnTo>
                    <a:pt x="69" y="31"/>
                  </a:lnTo>
                  <a:lnTo>
                    <a:pt x="69" y="23"/>
                  </a:lnTo>
                  <a:lnTo>
                    <a:pt x="69" y="15"/>
                  </a:lnTo>
                  <a:lnTo>
                    <a:pt x="69" y="7"/>
                  </a:lnTo>
                  <a:lnTo>
                    <a:pt x="68" y="0"/>
                  </a:lnTo>
                  <a:lnTo>
                    <a:pt x="65" y="0"/>
                  </a:lnTo>
                  <a:lnTo>
                    <a:pt x="63" y="0"/>
                  </a:lnTo>
                  <a:lnTo>
                    <a:pt x="60" y="0"/>
                  </a:lnTo>
                  <a:lnTo>
                    <a:pt x="57" y="0"/>
                  </a:lnTo>
                  <a:lnTo>
                    <a:pt x="54" y="1"/>
                  </a:lnTo>
                  <a:lnTo>
                    <a:pt x="52" y="1"/>
                  </a:lnTo>
                  <a:lnTo>
                    <a:pt x="49" y="1"/>
                  </a:lnTo>
                  <a:lnTo>
                    <a:pt x="46" y="1"/>
                  </a:lnTo>
                  <a:lnTo>
                    <a:pt x="46" y="9"/>
                  </a:lnTo>
                  <a:lnTo>
                    <a:pt x="46" y="17"/>
                  </a:lnTo>
                  <a:lnTo>
                    <a:pt x="46" y="25"/>
                  </a:lnTo>
                  <a:lnTo>
                    <a:pt x="46" y="32"/>
                  </a:lnTo>
                </a:path>
              </a:pathLst>
            </a:custGeom>
            <a:solidFill>
              <a:srgbClr val="0026A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4" name="path"/>
            <p:cNvSpPr/>
            <p:nvPr/>
          </p:nvSpPr>
          <p:spPr>
            <a:xfrm>
              <a:off x="312153" y="212788"/>
              <a:ext cx="15633" cy="22110"/>
            </a:xfrm>
            <a:custGeom>
              <a:rect l="0" t="0" r="0" b="0"/>
              <a:pathLst>
                <a:path w="24" h="34">
                  <a:moveTo>
                    <a:pt x="24" y="31"/>
                  </a:moveTo>
                  <a:lnTo>
                    <a:pt x="24" y="23"/>
                  </a:lnTo>
                  <a:lnTo>
                    <a:pt x="23" y="15"/>
                  </a:lnTo>
                  <a:lnTo>
                    <a:pt x="22" y="7"/>
                  </a:lnTo>
                  <a:lnTo>
                    <a:pt x="22" y="0"/>
                  </a:lnTo>
                  <a:lnTo>
                    <a:pt x="19" y="0"/>
                  </a:lnTo>
                  <a:lnTo>
                    <a:pt x="17" y="0"/>
                  </a:lnTo>
                  <a:lnTo>
                    <a:pt x="14" y="1"/>
                  </a:lnTo>
                  <a:lnTo>
                    <a:pt x="11" y="1"/>
                  </a:lnTo>
                  <a:lnTo>
                    <a:pt x="8" y="2"/>
                  </a:lnTo>
                  <a:lnTo>
                    <a:pt x="5" y="2"/>
                  </a:lnTo>
                  <a:lnTo>
                    <a:pt x="2" y="3"/>
                  </a:lnTo>
                  <a:lnTo>
                    <a:pt x="0" y="3"/>
                  </a:lnTo>
                  <a:lnTo>
                    <a:pt x="0" y="11"/>
                  </a:lnTo>
                  <a:lnTo>
                    <a:pt x="1" y="19"/>
                  </a:lnTo>
                  <a:lnTo>
                    <a:pt x="1" y="26"/>
                  </a:lnTo>
                  <a:lnTo>
                    <a:pt x="2" y="34"/>
                  </a:lnTo>
                  <a:lnTo>
                    <a:pt x="5" y="34"/>
                  </a:lnTo>
                  <a:lnTo>
                    <a:pt x="7" y="34"/>
                  </a:lnTo>
                  <a:lnTo>
                    <a:pt x="10" y="33"/>
                  </a:lnTo>
                  <a:lnTo>
                    <a:pt x="13" y="33"/>
                  </a:lnTo>
                  <a:lnTo>
                    <a:pt x="16" y="32"/>
                  </a:lnTo>
                  <a:lnTo>
                    <a:pt x="19" y="32"/>
                  </a:lnTo>
                  <a:lnTo>
                    <a:pt x="21" y="32"/>
                  </a:lnTo>
                  <a:lnTo>
                    <a:pt x="24" y="31"/>
                  </a:ln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6" name="path"/>
            <p:cNvSpPr/>
            <p:nvPr/>
          </p:nvSpPr>
          <p:spPr>
            <a:xfrm>
              <a:off x="121894" y="260350"/>
              <a:ext cx="11391" cy="60388"/>
            </a:xfrm>
            <a:custGeom>
              <a:rect l="0" t="0" r="0" b="0"/>
              <a:pathLst>
                <a:path w="17" h="95">
                  <a:moveTo>
                    <a:pt x="17" y="38"/>
                  </a:moveTo>
                  <a:lnTo>
                    <a:pt x="15" y="39"/>
                  </a:lnTo>
                  <a:lnTo>
                    <a:pt x="13" y="39"/>
                  </a:lnTo>
                  <a:lnTo>
                    <a:pt x="12" y="40"/>
                  </a:lnTo>
                  <a:lnTo>
                    <a:pt x="10" y="40"/>
                  </a:lnTo>
                  <a:lnTo>
                    <a:pt x="7" y="41"/>
                  </a:lnTo>
                  <a:lnTo>
                    <a:pt x="6" y="41"/>
                  </a:lnTo>
                  <a:lnTo>
                    <a:pt x="4" y="41"/>
                  </a:lnTo>
                  <a:lnTo>
                    <a:pt x="2" y="42"/>
                  </a:lnTo>
                  <a:lnTo>
                    <a:pt x="2" y="46"/>
                  </a:lnTo>
                  <a:lnTo>
                    <a:pt x="2" y="51"/>
                  </a:lnTo>
                  <a:lnTo>
                    <a:pt x="1" y="55"/>
                  </a:lnTo>
                  <a:lnTo>
                    <a:pt x="1" y="60"/>
                  </a:lnTo>
                  <a:lnTo>
                    <a:pt x="3" y="59"/>
                  </a:lnTo>
                  <a:lnTo>
                    <a:pt x="5" y="59"/>
                  </a:lnTo>
                  <a:lnTo>
                    <a:pt x="7" y="59"/>
                  </a:lnTo>
                  <a:lnTo>
                    <a:pt x="9" y="59"/>
                  </a:lnTo>
                  <a:lnTo>
                    <a:pt x="11" y="58"/>
                  </a:lnTo>
                  <a:lnTo>
                    <a:pt x="13" y="58"/>
                  </a:lnTo>
                  <a:lnTo>
                    <a:pt x="15" y="58"/>
                  </a:lnTo>
                  <a:lnTo>
                    <a:pt x="17" y="58"/>
                  </a:lnTo>
                  <a:lnTo>
                    <a:pt x="17" y="53"/>
                  </a:lnTo>
                  <a:lnTo>
                    <a:pt x="17" y="48"/>
                  </a:lnTo>
                  <a:lnTo>
                    <a:pt x="17" y="43"/>
                  </a:lnTo>
                  <a:lnTo>
                    <a:pt x="17" y="38"/>
                  </a:lnTo>
                </a:path>
                <a:path w="17" h="95">
                  <a:moveTo>
                    <a:pt x="0" y="78"/>
                  </a:moveTo>
                  <a:lnTo>
                    <a:pt x="0" y="82"/>
                  </a:lnTo>
                  <a:lnTo>
                    <a:pt x="0" y="86"/>
                  </a:lnTo>
                  <a:lnTo>
                    <a:pt x="0" y="90"/>
                  </a:lnTo>
                  <a:lnTo>
                    <a:pt x="0" y="95"/>
                  </a:lnTo>
                  <a:lnTo>
                    <a:pt x="2" y="95"/>
                  </a:lnTo>
                  <a:lnTo>
                    <a:pt x="4" y="94"/>
                  </a:lnTo>
                  <a:lnTo>
                    <a:pt x="5" y="94"/>
                  </a:lnTo>
                  <a:lnTo>
                    <a:pt x="7" y="94"/>
                  </a:lnTo>
                  <a:lnTo>
                    <a:pt x="10" y="94"/>
                  </a:lnTo>
                  <a:lnTo>
                    <a:pt x="12" y="94"/>
                  </a:lnTo>
                  <a:lnTo>
                    <a:pt x="14" y="93"/>
                  </a:lnTo>
                  <a:lnTo>
                    <a:pt x="16" y="93"/>
                  </a:lnTo>
                  <a:lnTo>
                    <a:pt x="16" y="89"/>
                  </a:lnTo>
                  <a:lnTo>
                    <a:pt x="16" y="84"/>
                  </a:lnTo>
                  <a:lnTo>
                    <a:pt x="16" y="80"/>
                  </a:lnTo>
                  <a:lnTo>
                    <a:pt x="17" y="76"/>
                  </a:lnTo>
                  <a:lnTo>
                    <a:pt x="15" y="76"/>
                  </a:lnTo>
                  <a:lnTo>
                    <a:pt x="12" y="76"/>
                  </a:lnTo>
                  <a:lnTo>
                    <a:pt x="10" y="77"/>
                  </a:lnTo>
                  <a:lnTo>
                    <a:pt x="9" y="77"/>
                  </a:lnTo>
                  <a:lnTo>
                    <a:pt x="7" y="77"/>
                  </a:lnTo>
                  <a:lnTo>
                    <a:pt x="4" y="77"/>
                  </a:lnTo>
                  <a:lnTo>
                    <a:pt x="2" y="77"/>
                  </a:lnTo>
                  <a:lnTo>
                    <a:pt x="0" y="78"/>
                  </a:lnTo>
                </a:path>
                <a:path w="17" h="95">
                  <a:moveTo>
                    <a:pt x="17" y="0"/>
                  </a:moveTo>
                  <a:lnTo>
                    <a:pt x="15" y="0"/>
                  </a:lnTo>
                  <a:lnTo>
                    <a:pt x="13" y="1"/>
                  </a:lnTo>
                  <a:lnTo>
                    <a:pt x="12" y="1"/>
                  </a:lnTo>
                  <a:lnTo>
                    <a:pt x="10" y="2"/>
                  </a:lnTo>
                  <a:lnTo>
                    <a:pt x="7" y="2"/>
                  </a:lnTo>
                  <a:lnTo>
                    <a:pt x="6" y="3"/>
                  </a:lnTo>
                  <a:lnTo>
                    <a:pt x="4" y="4"/>
                  </a:lnTo>
                  <a:lnTo>
                    <a:pt x="2" y="4"/>
                  </a:lnTo>
                  <a:lnTo>
                    <a:pt x="2" y="9"/>
                  </a:lnTo>
                  <a:lnTo>
                    <a:pt x="2" y="14"/>
                  </a:lnTo>
                  <a:lnTo>
                    <a:pt x="2" y="18"/>
                  </a:lnTo>
                  <a:lnTo>
                    <a:pt x="2" y="23"/>
                  </a:lnTo>
                  <a:lnTo>
                    <a:pt x="4" y="23"/>
                  </a:lnTo>
                  <a:lnTo>
                    <a:pt x="6" y="22"/>
                  </a:lnTo>
                  <a:lnTo>
                    <a:pt x="7" y="22"/>
                  </a:lnTo>
                  <a:lnTo>
                    <a:pt x="10" y="21"/>
                  </a:lnTo>
                  <a:lnTo>
                    <a:pt x="12" y="21"/>
                  </a:lnTo>
                  <a:lnTo>
                    <a:pt x="13" y="20"/>
                  </a:lnTo>
                  <a:lnTo>
                    <a:pt x="15" y="20"/>
                  </a:lnTo>
                  <a:lnTo>
                    <a:pt x="17" y="19"/>
                  </a:lnTo>
                  <a:lnTo>
                    <a:pt x="17" y="14"/>
                  </a:lnTo>
                  <a:lnTo>
                    <a:pt x="17" y="9"/>
                  </a:lnTo>
                  <a:lnTo>
                    <a:pt x="17" y="4"/>
                  </a:lnTo>
                  <a:lnTo>
                    <a:pt x="17" y="0"/>
                  </a:lnTo>
                </a:path>
              </a:pathLst>
            </a:custGeom>
            <a:solidFill>
              <a:srgbClr val="0026A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8" name="path"/>
            <p:cNvSpPr/>
            <p:nvPr/>
          </p:nvSpPr>
          <p:spPr>
            <a:xfrm>
              <a:off x="122415" y="227774"/>
              <a:ext cx="28358" cy="43268"/>
            </a:xfrm>
            <a:custGeom>
              <a:rect l="0" t="0" r="0" b="0"/>
              <a:pathLst>
                <a:path w="44" h="68">
                  <a:moveTo>
                    <a:pt x="15" y="10"/>
                  </a:moveTo>
                  <a:lnTo>
                    <a:pt x="13" y="11"/>
                  </a:lnTo>
                  <a:lnTo>
                    <a:pt x="11" y="11"/>
                  </a:lnTo>
                  <a:lnTo>
                    <a:pt x="9" y="12"/>
                  </a:lnTo>
                  <a:lnTo>
                    <a:pt x="7" y="13"/>
                  </a:lnTo>
                  <a:lnTo>
                    <a:pt x="5" y="14"/>
                  </a:lnTo>
                  <a:lnTo>
                    <a:pt x="4" y="15"/>
                  </a:lnTo>
                  <a:lnTo>
                    <a:pt x="2" y="16"/>
                  </a:lnTo>
                  <a:lnTo>
                    <a:pt x="0" y="16"/>
                  </a:lnTo>
                  <a:lnTo>
                    <a:pt x="0" y="21"/>
                  </a:lnTo>
                  <a:lnTo>
                    <a:pt x="0" y="26"/>
                  </a:lnTo>
                  <a:lnTo>
                    <a:pt x="0" y="31"/>
                  </a:lnTo>
                  <a:lnTo>
                    <a:pt x="0" y="36"/>
                  </a:lnTo>
                  <a:lnTo>
                    <a:pt x="2" y="35"/>
                  </a:lnTo>
                  <a:lnTo>
                    <a:pt x="5" y="35"/>
                  </a:lnTo>
                  <a:lnTo>
                    <a:pt x="6" y="34"/>
                  </a:lnTo>
                  <a:lnTo>
                    <a:pt x="8" y="33"/>
                  </a:lnTo>
                  <a:lnTo>
                    <a:pt x="10" y="33"/>
                  </a:lnTo>
                  <a:lnTo>
                    <a:pt x="12" y="32"/>
                  </a:lnTo>
                  <a:lnTo>
                    <a:pt x="14" y="31"/>
                  </a:lnTo>
                  <a:lnTo>
                    <a:pt x="16" y="31"/>
                  </a:lnTo>
                  <a:lnTo>
                    <a:pt x="16" y="25"/>
                  </a:lnTo>
                  <a:lnTo>
                    <a:pt x="16" y="20"/>
                  </a:lnTo>
                  <a:lnTo>
                    <a:pt x="15" y="15"/>
                  </a:lnTo>
                  <a:lnTo>
                    <a:pt x="15" y="10"/>
                  </a:lnTo>
                </a:path>
                <a:path w="44" h="68">
                  <a:moveTo>
                    <a:pt x="43" y="21"/>
                  </a:moveTo>
                  <a:lnTo>
                    <a:pt x="43" y="16"/>
                  </a:lnTo>
                  <a:lnTo>
                    <a:pt x="42" y="10"/>
                  </a:lnTo>
                  <a:lnTo>
                    <a:pt x="42" y="5"/>
                  </a:lnTo>
                  <a:lnTo>
                    <a:pt x="42" y="0"/>
                  </a:lnTo>
                  <a:lnTo>
                    <a:pt x="40" y="0"/>
                  </a:lnTo>
                  <a:lnTo>
                    <a:pt x="38" y="1"/>
                  </a:lnTo>
                  <a:lnTo>
                    <a:pt x="36" y="2"/>
                  </a:lnTo>
                  <a:lnTo>
                    <a:pt x="34" y="2"/>
                  </a:lnTo>
                  <a:lnTo>
                    <a:pt x="32" y="3"/>
                  </a:lnTo>
                  <a:lnTo>
                    <a:pt x="30" y="4"/>
                  </a:lnTo>
                  <a:lnTo>
                    <a:pt x="28" y="5"/>
                  </a:lnTo>
                  <a:lnTo>
                    <a:pt x="26" y="5"/>
                  </a:lnTo>
                  <a:lnTo>
                    <a:pt x="27" y="11"/>
                  </a:lnTo>
                  <a:lnTo>
                    <a:pt x="27" y="16"/>
                  </a:lnTo>
                  <a:lnTo>
                    <a:pt x="27" y="22"/>
                  </a:lnTo>
                  <a:lnTo>
                    <a:pt x="27" y="27"/>
                  </a:lnTo>
                  <a:lnTo>
                    <a:pt x="29" y="26"/>
                  </a:lnTo>
                  <a:lnTo>
                    <a:pt x="31" y="25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7" y="23"/>
                  </a:lnTo>
                  <a:lnTo>
                    <a:pt x="39" y="23"/>
                  </a:lnTo>
                  <a:lnTo>
                    <a:pt x="41" y="22"/>
                  </a:lnTo>
                  <a:lnTo>
                    <a:pt x="43" y="21"/>
                  </a:lnTo>
                </a:path>
                <a:path w="44" h="68">
                  <a:moveTo>
                    <a:pt x="28" y="68"/>
                  </a:moveTo>
                  <a:lnTo>
                    <a:pt x="30" y="67"/>
                  </a:lnTo>
                  <a:lnTo>
                    <a:pt x="32" y="67"/>
                  </a:lnTo>
                  <a:lnTo>
                    <a:pt x="34" y="67"/>
                  </a:lnTo>
                  <a:lnTo>
                    <a:pt x="36" y="66"/>
                  </a:lnTo>
                  <a:lnTo>
                    <a:pt x="38" y="65"/>
                  </a:lnTo>
                  <a:lnTo>
                    <a:pt x="40" y="65"/>
                  </a:lnTo>
                  <a:lnTo>
                    <a:pt x="42" y="64"/>
                  </a:lnTo>
                  <a:lnTo>
                    <a:pt x="44" y="64"/>
                  </a:lnTo>
                  <a:lnTo>
                    <a:pt x="44" y="59"/>
                  </a:lnTo>
                  <a:lnTo>
                    <a:pt x="44" y="53"/>
                  </a:lnTo>
                  <a:lnTo>
                    <a:pt x="44" y="48"/>
                  </a:lnTo>
                  <a:lnTo>
                    <a:pt x="44" y="43"/>
                  </a:lnTo>
                  <a:lnTo>
                    <a:pt x="42" y="43"/>
                  </a:lnTo>
                  <a:lnTo>
                    <a:pt x="40" y="44"/>
                  </a:lnTo>
                  <a:lnTo>
                    <a:pt x="38" y="44"/>
                  </a:lnTo>
                  <a:lnTo>
                    <a:pt x="36" y="45"/>
                  </a:lnTo>
                  <a:lnTo>
                    <a:pt x="34" y="46"/>
                  </a:lnTo>
                  <a:lnTo>
                    <a:pt x="32" y="46"/>
                  </a:lnTo>
                  <a:lnTo>
                    <a:pt x="30" y="47"/>
                  </a:lnTo>
                  <a:lnTo>
                    <a:pt x="28" y="47"/>
                  </a:lnTo>
                  <a:lnTo>
                    <a:pt x="28" y="52"/>
                  </a:lnTo>
                  <a:lnTo>
                    <a:pt x="28" y="58"/>
                  </a:lnTo>
                  <a:lnTo>
                    <a:pt x="28" y="62"/>
                  </a:lnTo>
                  <a:lnTo>
                    <a:pt x="28" y="68"/>
                  </a:ln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0" name="path"/>
            <p:cNvSpPr/>
            <p:nvPr/>
          </p:nvSpPr>
          <p:spPr>
            <a:xfrm>
              <a:off x="139382" y="281749"/>
              <a:ext cx="11391" cy="38036"/>
            </a:xfrm>
            <a:custGeom>
              <a:rect l="0" t="0" r="0" b="0"/>
              <a:pathLst>
                <a:path w="17" h="59">
                  <a:moveTo>
                    <a:pt x="17" y="40"/>
                  </a:moveTo>
                  <a:lnTo>
                    <a:pt x="15" y="40"/>
                  </a:lnTo>
                  <a:lnTo>
                    <a:pt x="13" y="40"/>
                  </a:lnTo>
                  <a:lnTo>
                    <a:pt x="11" y="40"/>
                  </a:lnTo>
                  <a:lnTo>
                    <a:pt x="9" y="40"/>
                  </a:lnTo>
                  <a:lnTo>
                    <a:pt x="7" y="40"/>
                  </a:lnTo>
                  <a:lnTo>
                    <a:pt x="5" y="41"/>
                  </a:lnTo>
                  <a:lnTo>
                    <a:pt x="2" y="41"/>
                  </a:lnTo>
                  <a:lnTo>
                    <a:pt x="0" y="41"/>
                  </a:lnTo>
                  <a:lnTo>
                    <a:pt x="0" y="46"/>
                  </a:lnTo>
                  <a:lnTo>
                    <a:pt x="0" y="50"/>
                  </a:lnTo>
                  <a:lnTo>
                    <a:pt x="0" y="55"/>
                  </a:lnTo>
                  <a:lnTo>
                    <a:pt x="0" y="59"/>
                  </a:lnTo>
                  <a:lnTo>
                    <a:pt x="2" y="59"/>
                  </a:lnTo>
                  <a:lnTo>
                    <a:pt x="4" y="59"/>
                  </a:lnTo>
                  <a:lnTo>
                    <a:pt x="6" y="59"/>
                  </a:lnTo>
                  <a:lnTo>
                    <a:pt x="8" y="59"/>
                  </a:lnTo>
                  <a:lnTo>
                    <a:pt x="10" y="59"/>
                  </a:lnTo>
                  <a:lnTo>
                    <a:pt x="12" y="59"/>
                  </a:lnTo>
                  <a:lnTo>
                    <a:pt x="14" y="58"/>
                  </a:lnTo>
                  <a:lnTo>
                    <a:pt x="16" y="58"/>
                  </a:lnTo>
                  <a:lnTo>
                    <a:pt x="16" y="53"/>
                  </a:lnTo>
                  <a:lnTo>
                    <a:pt x="17" y="49"/>
                  </a:lnTo>
                  <a:lnTo>
                    <a:pt x="17" y="44"/>
                  </a:lnTo>
                  <a:lnTo>
                    <a:pt x="17" y="40"/>
                  </a:lnTo>
                </a:path>
                <a:path w="17" h="59">
                  <a:moveTo>
                    <a:pt x="1" y="22"/>
                  </a:moveTo>
                  <a:lnTo>
                    <a:pt x="3" y="22"/>
                  </a:lnTo>
                  <a:lnTo>
                    <a:pt x="5" y="21"/>
                  </a:lnTo>
                  <a:lnTo>
                    <a:pt x="7" y="21"/>
                  </a:lnTo>
                  <a:lnTo>
                    <a:pt x="9" y="21"/>
                  </a:lnTo>
                  <a:lnTo>
                    <a:pt x="11" y="20"/>
                  </a:lnTo>
                  <a:lnTo>
                    <a:pt x="13" y="20"/>
                  </a:lnTo>
                  <a:lnTo>
                    <a:pt x="15" y="20"/>
                  </a:lnTo>
                  <a:lnTo>
                    <a:pt x="17" y="20"/>
                  </a:lnTo>
                  <a:lnTo>
                    <a:pt x="17" y="14"/>
                  </a:lnTo>
                  <a:lnTo>
                    <a:pt x="17" y="10"/>
                  </a:lnTo>
                  <a:lnTo>
                    <a:pt x="17" y="4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3" y="0"/>
                  </a:lnTo>
                  <a:lnTo>
                    <a:pt x="12" y="1"/>
                  </a:lnTo>
                  <a:lnTo>
                    <a:pt x="10" y="1"/>
                  </a:lnTo>
                  <a:lnTo>
                    <a:pt x="7" y="1"/>
                  </a:lnTo>
                  <a:lnTo>
                    <a:pt x="6" y="2"/>
                  </a:lnTo>
                  <a:lnTo>
                    <a:pt x="4" y="2"/>
                  </a:lnTo>
                  <a:lnTo>
                    <a:pt x="2" y="2"/>
                  </a:lnTo>
                  <a:lnTo>
                    <a:pt x="1" y="7"/>
                  </a:lnTo>
                  <a:lnTo>
                    <a:pt x="1" y="12"/>
                  </a:lnTo>
                  <a:lnTo>
                    <a:pt x="1" y="17"/>
                  </a:lnTo>
                  <a:lnTo>
                    <a:pt x="1" y="22"/>
                  </a:lnTo>
                </a:path>
              </a:pathLst>
            </a:custGeom>
            <a:solidFill>
              <a:srgbClr val="0026A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682" name="picture 682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3653028" y="5652515"/>
            <a:ext cx="505967" cy="348996"/>
          </a:xfrm>
          <a:prstGeom prst="rect">
            <a:avLst/>
          </a:prstGeom>
        </p:spPr>
      </p:pic>
      <p:sp>
        <p:nvSpPr>
          <p:cNvPr id="684" name="textbox 684"/>
          <p:cNvSpPr/>
          <p:nvPr/>
        </p:nvSpPr>
        <p:spPr>
          <a:xfrm>
            <a:off x="6374450" y="2398654"/>
            <a:ext cx="740409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0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产品事业部</a:t>
            </a:r>
            <a:endParaRPr lang="STKaiti" altLang="STKaiti" sz="1100"/>
          </a:p>
        </p:txBody>
      </p:sp>
      <p:sp>
        <p:nvSpPr>
          <p:cNvPr id="686" name="path"/>
          <p:cNvSpPr/>
          <p:nvPr/>
        </p:nvSpPr>
        <p:spPr>
          <a:xfrm>
            <a:off x="4851958" y="5932982"/>
            <a:ext cx="481736" cy="135292"/>
          </a:xfrm>
          <a:custGeom>
            <a:rect l="0" t="0" r="0" b="0"/>
            <a:pathLst>
              <a:path w="758" h="213">
                <a:moveTo>
                  <a:pt x="411" y="0"/>
                </a:moveTo>
                <a:lnTo>
                  <a:pt x="397" y="1"/>
                </a:lnTo>
                <a:lnTo>
                  <a:pt x="383" y="2"/>
                </a:lnTo>
                <a:lnTo>
                  <a:pt x="370" y="3"/>
                </a:lnTo>
                <a:lnTo>
                  <a:pt x="356" y="4"/>
                </a:lnTo>
                <a:lnTo>
                  <a:pt x="343" y="6"/>
                </a:lnTo>
                <a:lnTo>
                  <a:pt x="329" y="8"/>
                </a:lnTo>
                <a:lnTo>
                  <a:pt x="316" y="10"/>
                </a:lnTo>
                <a:lnTo>
                  <a:pt x="302" y="12"/>
                </a:lnTo>
                <a:lnTo>
                  <a:pt x="289" y="14"/>
                </a:lnTo>
                <a:lnTo>
                  <a:pt x="275" y="17"/>
                </a:lnTo>
                <a:lnTo>
                  <a:pt x="262" y="20"/>
                </a:lnTo>
                <a:lnTo>
                  <a:pt x="249" y="23"/>
                </a:lnTo>
                <a:lnTo>
                  <a:pt x="236" y="26"/>
                </a:lnTo>
                <a:lnTo>
                  <a:pt x="222" y="29"/>
                </a:lnTo>
                <a:lnTo>
                  <a:pt x="209" y="33"/>
                </a:lnTo>
                <a:lnTo>
                  <a:pt x="196" y="37"/>
                </a:lnTo>
                <a:lnTo>
                  <a:pt x="183" y="41"/>
                </a:lnTo>
                <a:lnTo>
                  <a:pt x="170" y="45"/>
                </a:lnTo>
                <a:lnTo>
                  <a:pt x="158" y="49"/>
                </a:lnTo>
                <a:lnTo>
                  <a:pt x="145" y="54"/>
                </a:lnTo>
                <a:lnTo>
                  <a:pt x="132" y="58"/>
                </a:lnTo>
                <a:lnTo>
                  <a:pt x="120" y="63"/>
                </a:lnTo>
                <a:lnTo>
                  <a:pt x="107" y="68"/>
                </a:lnTo>
                <a:lnTo>
                  <a:pt x="95" y="73"/>
                </a:lnTo>
                <a:lnTo>
                  <a:pt x="82" y="79"/>
                </a:lnTo>
                <a:lnTo>
                  <a:pt x="70" y="84"/>
                </a:lnTo>
                <a:lnTo>
                  <a:pt x="58" y="90"/>
                </a:lnTo>
                <a:lnTo>
                  <a:pt x="46" y="95"/>
                </a:lnTo>
                <a:lnTo>
                  <a:pt x="34" y="101"/>
                </a:lnTo>
                <a:lnTo>
                  <a:pt x="22" y="107"/>
                </a:lnTo>
                <a:lnTo>
                  <a:pt x="11" y="114"/>
                </a:lnTo>
                <a:lnTo>
                  <a:pt x="0" y="120"/>
                </a:lnTo>
                <a:lnTo>
                  <a:pt x="10" y="115"/>
                </a:lnTo>
                <a:lnTo>
                  <a:pt x="21" y="110"/>
                </a:lnTo>
                <a:lnTo>
                  <a:pt x="31" y="105"/>
                </a:lnTo>
                <a:lnTo>
                  <a:pt x="42" y="100"/>
                </a:lnTo>
                <a:lnTo>
                  <a:pt x="53" y="95"/>
                </a:lnTo>
                <a:lnTo>
                  <a:pt x="64" y="91"/>
                </a:lnTo>
                <a:lnTo>
                  <a:pt x="75" y="86"/>
                </a:lnTo>
                <a:lnTo>
                  <a:pt x="86" y="82"/>
                </a:lnTo>
                <a:lnTo>
                  <a:pt x="98" y="78"/>
                </a:lnTo>
                <a:lnTo>
                  <a:pt x="109" y="74"/>
                </a:lnTo>
                <a:lnTo>
                  <a:pt x="120" y="70"/>
                </a:lnTo>
                <a:lnTo>
                  <a:pt x="131" y="66"/>
                </a:lnTo>
                <a:lnTo>
                  <a:pt x="143" y="62"/>
                </a:lnTo>
                <a:lnTo>
                  <a:pt x="155" y="59"/>
                </a:lnTo>
                <a:lnTo>
                  <a:pt x="166" y="56"/>
                </a:lnTo>
                <a:lnTo>
                  <a:pt x="178" y="53"/>
                </a:lnTo>
                <a:lnTo>
                  <a:pt x="189" y="49"/>
                </a:lnTo>
                <a:lnTo>
                  <a:pt x="201" y="47"/>
                </a:lnTo>
                <a:lnTo>
                  <a:pt x="213" y="44"/>
                </a:lnTo>
                <a:lnTo>
                  <a:pt x="225" y="41"/>
                </a:lnTo>
                <a:lnTo>
                  <a:pt x="237" y="39"/>
                </a:lnTo>
                <a:lnTo>
                  <a:pt x="249" y="37"/>
                </a:lnTo>
                <a:lnTo>
                  <a:pt x="260" y="34"/>
                </a:lnTo>
                <a:lnTo>
                  <a:pt x="272" y="32"/>
                </a:lnTo>
                <a:lnTo>
                  <a:pt x="284" y="31"/>
                </a:lnTo>
                <a:lnTo>
                  <a:pt x="296" y="29"/>
                </a:lnTo>
                <a:lnTo>
                  <a:pt x="308" y="27"/>
                </a:lnTo>
                <a:lnTo>
                  <a:pt x="320" y="26"/>
                </a:lnTo>
                <a:lnTo>
                  <a:pt x="332" y="25"/>
                </a:lnTo>
                <a:lnTo>
                  <a:pt x="344" y="24"/>
                </a:lnTo>
                <a:lnTo>
                  <a:pt x="356" y="23"/>
                </a:lnTo>
                <a:lnTo>
                  <a:pt x="368" y="22"/>
                </a:lnTo>
                <a:lnTo>
                  <a:pt x="380" y="22"/>
                </a:lnTo>
                <a:lnTo>
                  <a:pt x="391" y="22"/>
                </a:lnTo>
                <a:lnTo>
                  <a:pt x="403" y="22"/>
                </a:lnTo>
                <a:lnTo>
                  <a:pt x="414" y="22"/>
                </a:lnTo>
                <a:lnTo>
                  <a:pt x="425" y="22"/>
                </a:lnTo>
                <a:lnTo>
                  <a:pt x="436" y="22"/>
                </a:lnTo>
                <a:lnTo>
                  <a:pt x="447" y="23"/>
                </a:lnTo>
                <a:lnTo>
                  <a:pt x="457" y="23"/>
                </a:lnTo>
                <a:lnTo>
                  <a:pt x="468" y="24"/>
                </a:lnTo>
                <a:lnTo>
                  <a:pt x="479" y="25"/>
                </a:lnTo>
                <a:lnTo>
                  <a:pt x="489" y="26"/>
                </a:lnTo>
                <a:lnTo>
                  <a:pt x="499" y="28"/>
                </a:lnTo>
                <a:lnTo>
                  <a:pt x="509" y="29"/>
                </a:lnTo>
                <a:lnTo>
                  <a:pt x="519" y="31"/>
                </a:lnTo>
                <a:lnTo>
                  <a:pt x="529" y="33"/>
                </a:lnTo>
                <a:lnTo>
                  <a:pt x="539" y="35"/>
                </a:lnTo>
                <a:lnTo>
                  <a:pt x="548" y="37"/>
                </a:lnTo>
                <a:lnTo>
                  <a:pt x="557" y="39"/>
                </a:lnTo>
                <a:lnTo>
                  <a:pt x="567" y="41"/>
                </a:lnTo>
                <a:lnTo>
                  <a:pt x="576" y="44"/>
                </a:lnTo>
                <a:lnTo>
                  <a:pt x="585" y="47"/>
                </a:lnTo>
                <a:lnTo>
                  <a:pt x="594" y="50"/>
                </a:lnTo>
                <a:lnTo>
                  <a:pt x="602" y="52"/>
                </a:lnTo>
                <a:lnTo>
                  <a:pt x="611" y="56"/>
                </a:lnTo>
                <a:lnTo>
                  <a:pt x="619" y="59"/>
                </a:lnTo>
                <a:lnTo>
                  <a:pt x="627" y="62"/>
                </a:lnTo>
                <a:lnTo>
                  <a:pt x="635" y="65"/>
                </a:lnTo>
                <a:lnTo>
                  <a:pt x="643" y="69"/>
                </a:lnTo>
                <a:lnTo>
                  <a:pt x="651" y="73"/>
                </a:lnTo>
                <a:lnTo>
                  <a:pt x="658" y="77"/>
                </a:lnTo>
                <a:lnTo>
                  <a:pt x="666" y="81"/>
                </a:lnTo>
                <a:lnTo>
                  <a:pt x="673" y="85"/>
                </a:lnTo>
                <a:lnTo>
                  <a:pt x="660" y="79"/>
                </a:lnTo>
                <a:lnTo>
                  <a:pt x="647" y="73"/>
                </a:lnTo>
                <a:lnTo>
                  <a:pt x="633" y="67"/>
                </a:lnTo>
                <a:lnTo>
                  <a:pt x="619" y="62"/>
                </a:lnTo>
                <a:lnTo>
                  <a:pt x="605" y="57"/>
                </a:lnTo>
                <a:lnTo>
                  <a:pt x="590" y="53"/>
                </a:lnTo>
                <a:lnTo>
                  <a:pt x="575" y="49"/>
                </a:lnTo>
                <a:lnTo>
                  <a:pt x="560" y="46"/>
                </a:lnTo>
                <a:lnTo>
                  <a:pt x="544" y="43"/>
                </a:lnTo>
                <a:lnTo>
                  <a:pt x="527" y="41"/>
                </a:lnTo>
                <a:lnTo>
                  <a:pt x="510" y="40"/>
                </a:lnTo>
                <a:lnTo>
                  <a:pt x="493" y="38"/>
                </a:lnTo>
                <a:lnTo>
                  <a:pt x="475" y="37"/>
                </a:lnTo>
                <a:lnTo>
                  <a:pt x="456" y="37"/>
                </a:lnTo>
                <a:lnTo>
                  <a:pt x="438" y="37"/>
                </a:lnTo>
                <a:lnTo>
                  <a:pt x="418" y="38"/>
                </a:lnTo>
                <a:lnTo>
                  <a:pt x="406" y="39"/>
                </a:lnTo>
                <a:lnTo>
                  <a:pt x="393" y="40"/>
                </a:lnTo>
                <a:lnTo>
                  <a:pt x="380" y="41"/>
                </a:lnTo>
                <a:lnTo>
                  <a:pt x="368" y="42"/>
                </a:lnTo>
                <a:lnTo>
                  <a:pt x="355" y="43"/>
                </a:lnTo>
                <a:lnTo>
                  <a:pt x="343" y="45"/>
                </a:lnTo>
                <a:lnTo>
                  <a:pt x="331" y="47"/>
                </a:lnTo>
                <a:lnTo>
                  <a:pt x="318" y="49"/>
                </a:lnTo>
                <a:lnTo>
                  <a:pt x="306" y="51"/>
                </a:lnTo>
                <a:lnTo>
                  <a:pt x="294" y="54"/>
                </a:lnTo>
                <a:lnTo>
                  <a:pt x="281" y="56"/>
                </a:lnTo>
                <a:lnTo>
                  <a:pt x="269" y="59"/>
                </a:lnTo>
                <a:lnTo>
                  <a:pt x="257" y="62"/>
                </a:lnTo>
                <a:lnTo>
                  <a:pt x="244" y="65"/>
                </a:lnTo>
                <a:lnTo>
                  <a:pt x="232" y="68"/>
                </a:lnTo>
                <a:lnTo>
                  <a:pt x="221" y="72"/>
                </a:lnTo>
                <a:lnTo>
                  <a:pt x="209" y="75"/>
                </a:lnTo>
                <a:lnTo>
                  <a:pt x="196" y="80"/>
                </a:lnTo>
                <a:lnTo>
                  <a:pt x="185" y="83"/>
                </a:lnTo>
                <a:lnTo>
                  <a:pt x="173" y="87"/>
                </a:lnTo>
                <a:lnTo>
                  <a:pt x="161" y="92"/>
                </a:lnTo>
                <a:lnTo>
                  <a:pt x="150" y="96"/>
                </a:lnTo>
                <a:lnTo>
                  <a:pt x="138" y="101"/>
                </a:lnTo>
                <a:lnTo>
                  <a:pt x="127" y="106"/>
                </a:lnTo>
                <a:lnTo>
                  <a:pt x="116" y="111"/>
                </a:lnTo>
                <a:lnTo>
                  <a:pt x="104" y="116"/>
                </a:lnTo>
                <a:lnTo>
                  <a:pt x="93" y="121"/>
                </a:lnTo>
                <a:lnTo>
                  <a:pt x="82" y="126"/>
                </a:lnTo>
                <a:lnTo>
                  <a:pt x="71" y="132"/>
                </a:lnTo>
                <a:lnTo>
                  <a:pt x="60" y="137"/>
                </a:lnTo>
                <a:lnTo>
                  <a:pt x="50" y="143"/>
                </a:lnTo>
                <a:lnTo>
                  <a:pt x="39" y="149"/>
                </a:lnTo>
                <a:lnTo>
                  <a:pt x="49" y="144"/>
                </a:lnTo>
                <a:lnTo>
                  <a:pt x="59" y="140"/>
                </a:lnTo>
                <a:lnTo>
                  <a:pt x="68" y="135"/>
                </a:lnTo>
                <a:lnTo>
                  <a:pt x="78" y="131"/>
                </a:lnTo>
                <a:lnTo>
                  <a:pt x="88" y="126"/>
                </a:lnTo>
                <a:lnTo>
                  <a:pt x="98" y="122"/>
                </a:lnTo>
                <a:lnTo>
                  <a:pt x="108" y="119"/>
                </a:lnTo>
                <a:lnTo>
                  <a:pt x="118" y="114"/>
                </a:lnTo>
                <a:lnTo>
                  <a:pt x="129" y="111"/>
                </a:lnTo>
                <a:lnTo>
                  <a:pt x="139" y="107"/>
                </a:lnTo>
                <a:lnTo>
                  <a:pt x="150" y="104"/>
                </a:lnTo>
                <a:lnTo>
                  <a:pt x="160" y="100"/>
                </a:lnTo>
                <a:lnTo>
                  <a:pt x="171" y="97"/>
                </a:lnTo>
                <a:lnTo>
                  <a:pt x="181" y="93"/>
                </a:lnTo>
                <a:lnTo>
                  <a:pt x="191" y="90"/>
                </a:lnTo>
                <a:lnTo>
                  <a:pt x="202" y="87"/>
                </a:lnTo>
                <a:lnTo>
                  <a:pt x="213" y="85"/>
                </a:lnTo>
                <a:lnTo>
                  <a:pt x="224" y="82"/>
                </a:lnTo>
                <a:lnTo>
                  <a:pt x="234" y="80"/>
                </a:lnTo>
                <a:lnTo>
                  <a:pt x="245" y="77"/>
                </a:lnTo>
                <a:lnTo>
                  <a:pt x="256" y="75"/>
                </a:lnTo>
                <a:lnTo>
                  <a:pt x="267" y="73"/>
                </a:lnTo>
                <a:lnTo>
                  <a:pt x="277" y="71"/>
                </a:lnTo>
                <a:lnTo>
                  <a:pt x="288" y="69"/>
                </a:lnTo>
                <a:lnTo>
                  <a:pt x="299" y="68"/>
                </a:lnTo>
                <a:lnTo>
                  <a:pt x="310" y="66"/>
                </a:lnTo>
                <a:lnTo>
                  <a:pt x="321" y="65"/>
                </a:lnTo>
                <a:lnTo>
                  <a:pt x="332" y="64"/>
                </a:lnTo>
                <a:lnTo>
                  <a:pt x="343" y="62"/>
                </a:lnTo>
                <a:lnTo>
                  <a:pt x="354" y="62"/>
                </a:lnTo>
                <a:lnTo>
                  <a:pt x="365" y="61"/>
                </a:lnTo>
                <a:lnTo>
                  <a:pt x="375" y="60"/>
                </a:lnTo>
                <a:lnTo>
                  <a:pt x="387" y="60"/>
                </a:lnTo>
                <a:lnTo>
                  <a:pt x="398" y="59"/>
                </a:lnTo>
                <a:lnTo>
                  <a:pt x="409" y="59"/>
                </a:lnTo>
                <a:lnTo>
                  <a:pt x="420" y="59"/>
                </a:lnTo>
                <a:lnTo>
                  <a:pt x="431" y="59"/>
                </a:lnTo>
                <a:lnTo>
                  <a:pt x="441" y="60"/>
                </a:lnTo>
                <a:lnTo>
                  <a:pt x="451" y="61"/>
                </a:lnTo>
                <a:lnTo>
                  <a:pt x="461" y="61"/>
                </a:lnTo>
                <a:lnTo>
                  <a:pt x="471" y="62"/>
                </a:lnTo>
                <a:lnTo>
                  <a:pt x="481" y="63"/>
                </a:lnTo>
                <a:lnTo>
                  <a:pt x="491" y="64"/>
                </a:lnTo>
                <a:lnTo>
                  <a:pt x="501" y="66"/>
                </a:lnTo>
                <a:lnTo>
                  <a:pt x="510" y="67"/>
                </a:lnTo>
                <a:lnTo>
                  <a:pt x="519" y="69"/>
                </a:lnTo>
                <a:lnTo>
                  <a:pt x="528" y="71"/>
                </a:lnTo>
                <a:lnTo>
                  <a:pt x="537" y="73"/>
                </a:lnTo>
                <a:lnTo>
                  <a:pt x="546" y="75"/>
                </a:lnTo>
                <a:lnTo>
                  <a:pt x="554" y="77"/>
                </a:lnTo>
                <a:lnTo>
                  <a:pt x="563" y="79"/>
                </a:lnTo>
                <a:lnTo>
                  <a:pt x="571" y="82"/>
                </a:lnTo>
                <a:lnTo>
                  <a:pt x="579" y="85"/>
                </a:lnTo>
                <a:lnTo>
                  <a:pt x="587" y="87"/>
                </a:lnTo>
                <a:lnTo>
                  <a:pt x="595" y="90"/>
                </a:lnTo>
                <a:lnTo>
                  <a:pt x="603" y="93"/>
                </a:lnTo>
                <a:lnTo>
                  <a:pt x="610" y="97"/>
                </a:lnTo>
                <a:lnTo>
                  <a:pt x="618" y="101"/>
                </a:lnTo>
                <a:lnTo>
                  <a:pt x="625" y="104"/>
                </a:lnTo>
                <a:lnTo>
                  <a:pt x="632" y="108"/>
                </a:lnTo>
                <a:lnTo>
                  <a:pt x="639" y="112"/>
                </a:lnTo>
                <a:lnTo>
                  <a:pt x="646" y="116"/>
                </a:lnTo>
                <a:lnTo>
                  <a:pt x="653" y="120"/>
                </a:lnTo>
                <a:lnTo>
                  <a:pt x="660" y="124"/>
                </a:lnTo>
                <a:lnTo>
                  <a:pt x="648" y="117"/>
                </a:lnTo>
                <a:lnTo>
                  <a:pt x="635" y="111"/>
                </a:lnTo>
                <a:lnTo>
                  <a:pt x="623" y="106"/>
                </a:lnTo>
                <a:lnTo>
                  <a:pt x="609" y="101"/>
                </a:lnTo>
                <a:lnTo>
                  <a:pt x="595" y="96"/>
                </a:lnTo>
                <a:lnTo>
                  <a:pt x="580" y="91"/>
                </a:lnTo>
                <a:lnTo>
                  <a:pt x="565" y="87"/>
                </a:lnTo>
                <a:lnTo>
                  <a:pt x="550" y="84"/>
                </a:lnTo>
                <a:lnTo>
                  <a:pt x="534" y="81"/>
                </a:lnTo>
                <a:lnTo>
                  <a:pt x="517" y="79"/>
                </a:lnTo>
                <a:lnTo>
                  <a:pt x="500" y="77"/>
                </a:lnTo>
                <a:lnTo>
                  <a:pt x="482" y="76"/>
                </a:lnTo>
                <a:lnTo>
                  <a:pt x="465" y="75"/>
                </a:lnTo>
                <a:lnTo>
                  <a:pt x="446" y="75"/>
                </a:lnTo>
                <a:lnTo>
                  <a:pt x="428" y="75"/>
                </a:lnTo>
                <a:lnTo>
                  <a:pt x="408" y="77"/>
                </a:lnTo>
                <a:lnTo>
                  <a:pt x="398" y="77"/>
                </a:lnTo>
                <a:lnTo>
                  <a:pt x="386" y="79"/>
                </a:lnTo>
                <a:lnTo>
                  <a:pt x="375" y="80"/>
                </a:lnTo>
                <a:lnTo>
                  <a:pt x="365" y="81"/>
                </a:lnTo>
                <a:lnTo>
                  <a:pt x="353" y="82"/>
                </a:lnTo>
                <a:lnTo>
                  <a:pt x="343" y="84"/>
                </a:lnTo>
                <a:lnTo>
                  <a:pt x="332" y="86"/>
                </a:lnTo>
                <a:lnTo>
                  <a:pt x="321" y="88"/>
                </a:lnTo>
                <a:lnTo>
                  <a:pt x="310" y="90"/>
                </a:lnTo>
                <a:lnTo>
                  <a:pt x="299" y="92"/>
                </a:lnTo>
                <a:lnTo>
                  <a:pt x="288" y="95"/>
                </a:lnTo>
                <a:lnTo>
                  <a:pt x="277" y="98"/>
                </a:lnTo>
                <a:lnTo>
                  <a:pt x="267" y="101"/>
                </a:lnTo>
                <a:lnTo>
                  <a:pt x="256" y="104"/>
                </a:lnTo>
                <a:lnTo>
                  <a:pt x="245" y="107"/>
                </a:lnTo>
                <a:lnTo>
                  <a:pt x="234" y="110"/>
                </a:lnTo>
                <a:lnTo>
                  <a:pt x="224" y="113"/>
                </a:lnTo>
                <a:lnTo>
                  <a:pt x="214" y="117"/>
                </a:lnTo>
                <a:lnTo>
                  <a:pt x="203" y="120"/>
                </a:lnTo>
                <a:lnTo>
                  <a:pt x="193" y="124"/>
                </a:lnTo>
                <a:lnTo>
                  <a:pt x="182" y="128"/>
                </a:lnTo>
                <a:lnTo>
                  <a:pt x="172" y="132"/>
                </a:lnTo>
                <a:lnTo>
                  <a:pt x="162" y="137"/>
                </a:lnTo>
                <a:lnTo>
                  <a:pt x="152" y="141"/>
                </a:lnTo>
                <a:lnTo>
                  <a:pt x="142" y="146"/>
                </a:lnTo>
                <a:lnTo>
                  <a:pt x="132" y="150"/>
                </a:lnTo>
                <a:lnTo>
                  <a:pt x="122" y="155"/>
                </a:lnTo>
                <a:lnTo>
                  <a:pt x="113" y="160"/>
                </a:lnTo>
                <a:lnTo>
                  <a:pt x="103" y="165"/>
                </a:lnTo>
                <a:lnTo>
                  <a:pt x="93" y="170"/>
                </a:lnTo>
                <a:lnTo>
                  <a:pt x="84" y="175"/>
                </a:lnTo>
                <a:lnTo>
                  <a:pt x="75" y="180"/>
                </a:lnTo>
                <a:lnTo>
                  <a:pt x="83" y="176"/>
                </a:lnTo>
                <a:lnTo>
                  <a:pt x="91" y="172"/>
                </a:lnTo>
                <a:lnTo>
                  <a:pt x="100" y="168"/>
                </a:lnTo>
                <a:lnTo>
                  <a:pt x="108" y="164"/>
                </a:lnTo>
                <a:lnTo>
                  <a:pt x="117" y="161"/>
                </a:lnTo>
                <a:lnTo>
                  <a:pt x="126" y="157"/>
                </a:lnTo>
                <a:lnTo>
                  <a:pt x="135" y="153"/>
                </a:lnTo>
                <a:lnTo>
                  <a:pt x="143" y="150"/>
                </a:lnTo>
                <a:lnTo>
                  <a:pt x="152" y="147"/>
                </a:lnTo>
                <a:lnTo>
                  <a:pt x="161" y="143"/>
                </a:lnTo>
                <a:lnTo>
                  <a:pt x="170" y="140"/>
                </a:lnTo>
                <a:lnTo>
                  <a:pt x="179" y="137"/>
                </a:lnTo>
                <a:lnTo>
                  <a:pt x="188" y="134"/>
                </a:lnTo>
                <a:lnTo>
                  <a:pt x="197" y="131"/>
                </a:lnTo>
                <a:lnTo>
                  <a:pt x="206" y="128"/>
                </a:lnTo>
                <a:lnTo>
                  <a:pt x="216" y="126"/>
                </a:lnTo>
                <a:lnTo>
                  <a:pt x="225" y="123"/>
                </a:lnTo>
                <a:lnTo>
                  <a:pt x="234" y="121"/>
                </a:lnTo>
                <a:lnTo>
                  <a:pt x="244" y="119"/>
                </a:lnTo>
                <a:lnTo>
                  <a:pt x="253" y="116"/>
                </a:lnTo>
                <a:lnTo>
                  <a:pt x="262" y="114"/>
                </a:lnTo>
                <a:lnTo>
                  <a:pt x="272" y="112"/>
                </a:lnTo>
                <a:lnTo>
                  <a:pt x="281" y="110"/>
                </a:lnTo>
                <a:lnTo>
                  <a:pt x="290" y="109"/>
                </a:lnTo>
                <a:lnTo>
                  <a:pt x="300" y="107"/>
                </a:lnTo>
                <a:lnTo>
                  <a:pt x="310" y="105"/>
                </a:lnTo>
                <a:lnTo>
                  <a:pt x="319" y="104"/>
                </a:lnTo>
                <a:lnTo>
                  <a:pt x="328" y="103"/>
                </a:lnTo>
                <a:lnTo>
                  <a:pt x="338" y="102"/>
                </a:lnTo>
                <a:lnTo>
                  <a:pt x="347" y="101"/>
                </a:lnTo>
                <a:lnTo>
                  <a:pt x="357" y="100"/>
                </a:lnTo>
                <a:lnTo>
                  <a:pt x="366" y="99"/>
                </a:lnTo>
                <a:lnTo>
                  <a:pt x="385" y="98"/>
                </a:lnTo>
                <a:lnTo>
                  <a:pt x="405" y="98"/>
                </a:lnTo>
                <a:lnTo>
                  <a:pt x="423" y="98"/>
                </a:lnTo>
                <a:lnTo>
                  <a:pt x="441" y="99"/>
                </a:lnTo>
                <a:lnTo>
                  <a:pt x="459" y="101"/>
                </a:lnTo>
                <a:lnTo>
                  <a:pt x="476" y="102"/>
                </a:lnTo>
                <a:lnTo>
                  <a:pt x="493" y="105"/>
                </a:lnTo>
                <a:lnTo>
                  <a:pt x="509" y="108"/>
                </a:lnTo>
                <a:lnTo>
                  <a:pt x="525" y="111"/>
                </a:lnTo>
                <a:lnTo>
                  <a:pt x="540" y="115"/>
                </a:lnTo>
                <a:lnTo>
                  <a:pt x="555" y="120"/>
                </a:lnTo>
                <a:lnTo>
                  <a:pt x="570" y="125"/>
                </a:lnTo>
                <a:lnTo>
                  <a:pt x="583" y="130"/>
                </a:lnTo>
                <a:lnTo>
                  <a:pt x="596" y="136"/>
                </a:lnTo>
                <a:lnTo>
                  <a:pt x="609" y="143"/>
                </a:lnTo>
                <a:lnTo>
                  <a:pt x="620" y="149"/>
                </a:lnTo>
                <a:lnTo>
                  <a:pt x="610" y="144"/>
                </a:lnTo>
                <a:lnTo>
                  <a:pt x="600" y="139"/>
                </a:lnTo>
                <a:lnTo>
                  <a:pt x="588" y="135"/>
                </a:lnTo>
                <a:lnTo>
                  <a:pt x="577" y="131"/>
                </a:lnTo>
                <a:lnTo>
                  <a:pt x="565" y="127"/>
                </a:lnTo>
                <a:lnTo>
                  <a:pt x="552" y="124"/>
                </a:lnTo>
                <a:lnTo>
                  <a:pt x="539" y="121"/>
                </a:lnTo>
                <a:lnTo>
                  <a:pt x="526" y="119"/>
                </a:lnTo>
                <a:lnTo>
                  <a:pt x="512" y="116"/>
                </a:lnTo>
                <a:lnTo>
                  <a:pt x="498" y="115"/>
                </a:lnTo>
                <a:lnTo>
                  <a:pt x="483" y="114"/>
                </a:lnTo>
                <a:lnTo>
                  <a:pt x="468" y="113"/>
                </a:lnTo>
                <a:lnTo>
                  <a:pt x="453" y="113"/>
                </a:lnTo>
                <a:lnTo>
                  <a:pt x="437" y="113"/>
                </a:lnTo>
                <a:lnTo>
                  <a:pt x="421" y="114"/>
                </a:lnTo>
                <a:lnTo>
                  <a:pt x="405" y="115"/>
                </a:lnTo>
                <a:lnTo>
                  <a:pt x="396" y="116"/>
                </a:lnTo>
                <a:lnTo>
                  <a:pt x="385" y="117"/>
                </a:lnTo>
                <a:lnTo>
                  <a:pt x="376" y="119"/>
                </a:lnTo>
                <a:lnTo>
                  <a:pt x="366" y="120"/>
                </a:lnTo>
                <a:lnTo>
                  <a:pt x="357" y="121"/>
                </a:lnTo>
                <a:lnTo>
                  <a:pt x="347" y="123"/>
                </a:lnTo>
                <a:lnTo>
                  <a:pt x="338" y="125"/>
                </a:lnTo>
                <a:lnTo>
                  <a:pt x="328" y="127"/>
                </a:lnTo>
                <a:lnTo>
                  <a:pt x="318" y="129"/>
                </a:lnTo>
                <a:lnTo>
                  <a:pt x="309" y="131"/>
                </a:lnTo>
                <a:lnTo>
                  <a:pt x="299" y="134"/>
                </a:lnTo>
                <a:lnTo>
                  <a:pt x="290" y="136"/>
                </a:lnTo>
                <a:lnTo>
                  <a:pt x="280" y="139"/>
                </a:lnTo>
                <a:lnTo>
                  <a:pt x="271" y="142"/>
                </a:lnTo>
                <a:lnTo>
                  <a:pt x="261" y="145"/>
                </a:lnTo>
                <a:lnTo>
                  <a:pt x="252" y="148"/>
                </a:lnTo>
                <a:lnTo>
                  <a:pt x="243" y="151"/>
                </a:lnTo>
                <a:lnTo>
                  <a:pt x="233" y="154"/>
                </a:lnTo>
                <a:lnTo>
                  <a:pt x="224" y="157"/>
                </a:lnTo>
                <a:lnTo>
                  <a:pt x="215" y="161"/>
                </a:lnTo>
                <a:lnTo>
                  <a:pt x="206" y="165"/>
                </a:lnTo>
                <a:lnTo>
                  <a:pt x="197" y="169"/>
                </a:lnTo>
                <a:lnTo>
                  <a:pt x="188" y="172"/>
                </a:lnTo>
                <a:lnTo>
                  <a:pt x="179" y="177"/>
                </a:lnTo>
                <a:lnTo>
                  <a:pt x="171" y="181"/>
                </a:lnTo>
                <a:lnTo>
                  <a:pt x="162" y="185"/>
                </a:lnTo>
                <a:lnTo>
                  <a:pt x="153" y="189"/>
                </a:lnTo>
                <a:lnTo>
                  <a:pt x="145" y="194"/>
                </a:lnTo>
                <a:lnTo>
                  <a:pt x="136" y="198"/>
                </a:lnTo>
                <a:lnTo>
                  <a:pt x="128" y="203"/>
                </a:lnTo>
                <a:lnTo>
                  <a:pt x="120" y="208"/>
                </a:lnTo>
                <a:lnTo>
                  <a:pt x="112" y="213"/>
                </a:lnTo>
                <a:lnTo>
                  <a:pt x="126" y="205"/>
                </a:lnTo>
                <a:lnTo>
                  <a:pt x="141" y="199"/>
                </a:lnTo>
                <a:lnTo>
                  <a:pt x="156" y="192"/>
                </a:lnTo>
                <a:lnTo>
                  <a:pt x="171" y="186"/>
                </a:lnTo>
                <a:lnTo>
                  <a:pt x="186" y="180"/>
                </a:lnTo>
                <a:lnTo>
                  <a:pt x="202" y="174"/>
                </a:lnTo>
                <a:lnTo>
                  <a:pt x="218" y="169"/>
                </a:lnTo>
                <a:lnTo>
                  <a:pt x="234" y="164"/>
                </a:lnTo>
                <a:lnTo>
                  <a:pt x="249" y="159"/>
                </a:lnTo>
                <a:lnTo>
                  <a:pt x="265" y="155"/>
                </a:lnTo>
                <a:lnTo>
                  <a:pt x="282" y="152"/>
                </a:lnTo>
                <a:lnTo>
                  <a:pt x="297" y="148"/>
                </a:lnTo>
                <a:lnTo>
                  <a:pt x="314" y="146"/>
                </a:lnTo>
                <a:lnTo>
                  <a:pt x="330" y="143"/>
                </a:lnTo>
                <a:lnTo>
                  <a:pt x="346" y="141"/>
                </a:lnTo>
                <a:lnTo>
                  <a:pt x="363" y="139"/>
                </a:lnTo>
                <a:lnTo>
                  <a:pt x="385" y="138"/>
                </a:lnTo>
                <a:lnTo>
                  <a:pt x="406" y="137"/>
                </a:lnTo>
                <a:lnTo>
                  <a:pt x="427" y="137"/>
                </a:lnTo>
                <a:lnTo>
                  <a:pt x="447" y="138"/>
                </a:lnTo>
                <a:lnTo>
                  <a:pt x="467" y="140"/>
                </a:lnTo>
                <a:lnTo>
                  <a:pt x="485" y="143"/>
                </a:lnTo>
                <a:lnTo>
                  <a:pt x="503" y="147"/>
                </a:lnTo>
                <a:lnTo>
                  <a:pt x="519" y="151"/>
                </a:lnTo>
                <a:lnTo>
                  <a:pt x="535" y="156"/>
                </a:lnTo>
                <a:lnTo>
                  <a:pt x="550" y="162"/>
                </a:lnTo>
                <a:lnTo>
                  <a:pt x="564" y="168"/>
                </a:lnTo>
                <a:lnTo>
                  <a:pt x="577" y="175"/>
                </a:lnTo>
                <a:lnTo>
                  <a:pt x="588" y="183"/>
                </a:lnTo>
                <a:lnTo>
                  <a:pt x="599" y="192"/>
                </a:lnTo>
                <a:lnTo>
                  <a:pt x="608" y="201"/>
                </a:lnTo>
                <a:lnTo>
                  <a:pt x="616" y="211"/>
                </a:lnTo>
                <a:lnTo>
                  <a:pt x="758" y="92"/>
                </a:lnTo>
                <a:lnTo>
                  <a:pt x="751" y="86"/>
                </a:lnTo>
                <a:lnTo>
                  <a:pt x="743" y="81"/>
                </a:lnTo>
                <a:lnTo>
                  <a:pt x="735" y="75"/>
                </a:lnTo>
                <a:lnTo>
                  <a:pt x="727" y="70"/>
                </a:lnTo>
                <a:lnTo>
                  <a:pt x="719" y="65"/>
                </a:lnTo>
                <a:lnTo>
                  <a:pt x="710" y="60"/>
                </a:lnTo>
                <a:lnTo>
                  <a:pt x="701" y="55"/>
                </a:lnTo>
                <a:lnTo>
                  <a:pt x="692" y="50"/>
                </a:lnTo>
                <a:lnTo>
                  <a:pt x="683" y="46"/>
                </a:lnTo>
                <a:lnTo>
                  <a:pt x="673" y="41"/>
                </a:lnTo>
                <a:lnTo>
                  <a:pt x="664" y="37"/>
                </a:lnTo>
                <a:lnTo>
                  <a:pt x="654" y="33"/>
                </a:lnTo>
                <a:lnTo>
                  <a:pt x="643" y="30"/>
                </a:lnTo>
                <a:lnTo>
                  <a:pt x="633" y="26"/>
                </a:lnTo>
                <a:lnTo>
                  <a:pt x="622" y="23"/>
                </a:lnTo>
                <a:lnTo>
                  <a:pt x="611" y="20"/>
                </a:lnTo>
                <a:lnTo>
                  <a:pt x="600" y="17"/>
                </a:lnTo>
                <a:lnTo>
                  <a:pt x="589" y="14"/>
                </a:lnTo>
                <a:lnTo>
                  <a:pt x="577" y="12"/>
                </a:lnTo>
                <a:lnTo>
                  <a:pt x="566" y="10"/>
                </a:lnTo>
                <a:lnTo>
                  <a:pt x="554" y="7"/>
                </a:lnTo>
                <a:lnTo>
                  <a:pt x="542" y="5"/>
                </a:lnTo>
                <a:lnTo>
                  <a:pt x="529" y="4"/>
                </a:lnTo>
                <a:lnTo>
                  <a:pt x="517" y="3"/>
                </a:lnTo>
                <a:lnTo>
                  <a:pt x="504" y="1"/>
                </a:lnTo>
                <a:lnTo>
                  <a:pt x="492" y="1"/>
                </a:lnTo>
                <a:lnTo>
                  <a:pt x="478" y="0"/>
                </a:lnTo>
                <a:lnTo>
                  <a:pt x="465" y="0"/>
                </a:lnTo>
                <a:lnTo>
                  <a:pt x="452" y="0"/>
                </a:lnTo>
                <a:lnTo>
                  <a:pt x="438" y="0"/>
                </a:lnTo>
                <a:lnTo>
                  <a:pt x="424" y="0"/>
                </a:lnTo>
                <a:lnTo>
                  <a:pt x="411" y="0"/>
                </a:lnTo>
              </a:path>
            </a:pathLst>
          </a:custGeom>
          <a:solidFill>
            <a:srgbClr val="E2E2C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88" name="picture 688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7712938" y="1399349"/>
            <a:ext cx="217754" cy="187731"/>
          </a:xfrm>
          <a:prstGeom prst="rect">
            <a:avLst/>
          </a:prstGeom>
        </p:spPr>
      </p:pic>
      <p:sp>
        <p:nvSpPr>
          <p:cNvPr id="690" name="textbox 690"/>
          <p:cNvSpPr/>
          <p:nvPr/>
        </p:nvSpPr>
        <p:spPr>
          <a:xfrm>
            <a:off x="7924485" y="2400101"/>
            <a:ext cx="161289" cy="168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44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产</a:t>
            </a:r>
            <a:endParaRPr lang="STKaiti" altLang="STKaiti" sz="1100"/>
          </a:p>
        </p:txBody>
      </p:sp>
      <p:sp>
        <p:nvSpPr>
          <p:cNvPr id="692" name="path"/>
          <p:cNvSpPr/>
          <p:nvPr/>
        </p:nvSpPr>
        <p:spPr>
          <a:xfrm>
            <a:off x="5091239" y="5694032"/>
            <a:ext cx="57772" cy="223964"/>
          </a:xfrm>
          <a:custGeom>
            <a:rect l="0" t="0" r="0" b="0"/>
            <a:pathLst>
              <a:path w="90" h="352">
                <a:moveTo>
                  <a:pt x="24" y="352"/>
                </a:moveTo>
                <a:lnTo>
                  <a:pt x="26" y="352"/>
                </a:lnTo>
                <a:lnTo>
                  <a:pt x="27" y="352"/>
                </a:lnTo>
                <a:lnTo>
                  <a:pt x="30" y="352"/>
                </a:lnTo>
                <a:lnTo>
                  <a:pt x="31" y="352"/>
                </a:lnTo>
                <a:lnTo>
                  <a:pt x="33" y="352"/>
                </a:lnTo>
                <a:lnTo>
                  <a:pt x="35" y="352"/>
                </a:lnTo>
                <a:lnTo>
                  <a:pt x="37" y="352"/>
                </a:lnTo>
                <a:lnTo>
                  <a:pt x="39" y="352"/>
                </a:lnTo>
                <a:lnTo>
                  <a:pt x="40" y="307"/>
                </a:lnTo>
                <a:lnTo>
                  <a:pt x="40" y="261"/>
                </a:lnTo>
                <a:lnTo>
                  <a:pt x="38" y="215"/>
                </a:lnTo>
                <a:lnTo>
                  <a:pt x="35" y="168"/>
                </a:lnTo>
                <a:lnTo>
                  <a:pt x="42" y="166"/>
                </a:lnTo>
                <a:lnTo>
                  <a:pt x="49" y="164"/>
                </a:lnTo>
                <a:lnTo>
                  <a:pt x="56" y="163"/>
                </a:lnTo>
                <a:lnTo>
                  <a:pt x="63" y="161"/>
                </a:lnTo>
                <a:lnTo>
                  <a:pt x="70" y="160"/>
                </a:lnTo>
                <a:lnTo>
                  <a:pt x="76" y="158"/>
                </a:lnTo>
                <a:lnTo>
                  <a:pt x="83" y="157"/>
                </a:lnTo>
                <a:lnTo>
                  <a:pt x="90" y="155"/>
                </a:lnTo>
                <a:lnTo>
                  <a:pt x="88" y="132"/>
                </a:lnTo>
                <a:lnTo>
                  <a:pt x="85" y="110"/>
                </a:lnTo>
                <a:lnTo>
                  <a:pt x="82" y="88"/>
                </a:lnTo>
                <a:lnTo>
                  <a:pt x="79" y="65"/>
                </a:lnTo>
                <a:lnTo>
                  <a:pt x="74" y="61"/>
                </a:lnTo>
                <a:lnTo>
                  <a:pt x="69" y="57"/>
                </a:lnTo>
                <a:lnTo>
                  <a:pt x="64" y="53"/>
                </a:lnTo>
                <a:lnTo>
                  <a:pt x="59" y="48"/>
                </a:lnTo>
                <a:lnTo>
                  <a:pt x="54" y="44"/>
                </a:lnTo>
                <a:lnTo>
                  <a:pt x="49" y="40"/>
                </a:lnTo>
                <a:lnTo>
                  <a:pt x="44" y="36"/>
                </a:lnTo>
                <a:lnTo>
                  <a:pt x="39" y="32"/>
                </a:lnTo>
                <a:lnTo>
                  <a:pt x="34" y="28"/>
                </a:lnTo>
                <a:lnTo>
                  <a:pt x="29" y="24"/>
                </a:lnTo>
                <a:lnTo>
                  <a:pt x="25" y="20"/>
                </a:lnTo>
                <a:lnTo>
                  <a:pt x="20" y="16"/>
                </a:lnTo>
                <a:lnTo>
                  <a:pt x="15" y="12"/>
                </a:lnTo>
                <a:lnTo>
                  <a:pt x="10" y="8"/>
                </a:lnTo>
                <a:lnTo>
                  <a:pt x="5" y="4"/>
                </a:lnTo>
                <a:lnTo>
                  <a:pt x="0" y="0"/>
                </a:lnTo>
                <a:lnTo>
                  <a:pt x="7" y="45"/>
                </a:lnTo>
                <a:lnTo>
                  <a:pt x="12" y="90"/>
                </a:lnTo>
                <a:lnTo>
                  <a:pt x="17" y="134"/>
                </a:lnTo>
                <a:lnTo>
                  <a:pt x="21" y="178"/>
                </a:lnTo>
                <a:lnTo>
                  <a:pt x="23" y="222"/>
                </a:lnTo>
                <a:lnTo>
                  <a:pt x="25" y="266"/>
                </a:lnTo>
                <a:lnTo>
                  <a:pt x="25" y="309"/>
                </a:lnTo>
                <a:lnTo>
                  <a:pt x="24" y="352"/>
                </a:lnTo>
              </a:path>
            </a:pathLst>
          </a:custGeom>
          <a:solidFill>
            <a:srgbClr val="0026A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94" name="picture 6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016150" y="3689248"/>
            <a:ext cx="209092" cy="244018"/>
          </a:xfrm>
          <a:prstGeom prst="rect">
            <a:avLst/>
          </a:prstGeom>
        </p:spPr>
      </p:pic>
      <p:pic>
        <p:nvPicPr>
          <p:cNvPr id="696" name="picture 69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016150" y="5090744"/>
            <a:ext cx="209092" cy="244030"/>
          </a:xfrm>
          <a:prstGeom prst="rect">
            <a:avLst/>
          </a:prstGeom>
        </p:spPr>
      </p:pic>
      <p:pic>
        <p:nvPicPr>
          <p:cNvPr id="698" name="picture 69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016150" y="5511164"/>
            <a:ext cx="209092" cy="244030"/>
          </a:xfrm>
          <a:prstGeom prst="rect">
            <a:avLst/>
          </a:prstGeom>
        </p:spPr>
      </p:pic>
      <p:pic>
        <p:nvPicPr>
          <p:cNvPr id="700" name="picture 70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016150" y="5946101"/>
            <a:ext cx="209092" cy="244030"/>
          </a:xfrm>
          <a:prstGeom prst="rect">
            <a:avLst/>
          </a:prstGeom>
        </p:spPr>
      </p:pic>
      <p:sp>
        <p:nvSpPr>
          <p:cNvPr id="702" name="path"/>
          <p:cNvSpPr/>
          <p:nvPr/>
        </p:nvSpPr>
        <p:spPr>
          <a:xfrm>
            <a:off x="2025395" y="2050415"/>
            <a:ext cx="190322" cy="224993"/>
          </a:xfrm>
          <a:custGeom>
            <a:rect l="0" t="0" r="0" b="0"/>
            <a:pathLst>
              <a:path w="299" h="354">
                <a:moveTo>
                  <a:pt x="0" y="176"/>
                </a:moveTo>
                <a:cubicBezTo>
                  <a:pt x="0" y="79"/>
                  <a:pt x="67" y="0"/>
                  <a:pt x="150" y="0"/>
                </a:cubicBezTo>
                <a:cubicBezTo>
                  <a:pt x="232" y="0"/>
                  <a:pt x="299" y="79"/>
                  <a:pt x="299" y="177"/>
                </a:cubicBezTo>
                <a:cubicBezTo>
                  <a:pt x="299" y="275"/>
                  <a:pt x="232" y="354"/>
                  <a:pt x="150" y="354"/>
                </a:cubicBezTo>
                <a:cubicBezTo>
                  <a:pt x="67" y="354"/>
                  <a:pt x="0" y="275"/>
                  <a:pt x="0" y="176"/>
                </a:cubicBezTo>
              </a:path>
            </a:pathLst>
          </a:custGeom>
          <a:solidFill>
            <a:srgbClr val="00296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04" name="picture 70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2016150" y="2798978"/>
            <a:ext cx="209092" cy="244030"/>
          </a:xfrm>
          <a:prstGeom prst="rect">
            <a:avLst/>
          </a:prstGeom>
        </p:spPr>
      </p:pic>
      <p:graphicFrame>
        <p:nvGraphicFramePr>
          <p:cNvPr id="706" name="table 706"/>
          <p:cNvGraphicFramePr>
            <a:graphicFrameLocks noGrp="1"/>
          </p:cNvGraphicFramePr>
          <p:nvPr/>
        </p:nvGraphicFramePr>
        <p:xfrm>
          <a:off x="2005812" y="1328102"/>
          <a:ext cx="8347709" cy="5134610"/>
        </p:xfrm>
        <a:graphic>
          <a:graphicData uri="http://schemas.openxmlformats.org/drawingml/2006/table">
            <a:tbl>
              <a:tblPr/>
              <a:tblGrid>
                <a:gridCol w="229234"/>
                <a:gridCol w="1694179"/>
                <a:gridCol w="171450"/>
                <a:gridCol w="6252845"/>
              </a:tblGrid>
              <a:tr h="661034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900"/>
                    </a:p>
                    <a:p>
                      <a:pPr marL="124460" algn="l" rtl="0" eaLnBrk="0">
                        <a:lnSpc>
                          <a:spcPct val="86000"/>
                        </a:lnSpc>
                        <a:spcBef>
                          <a:spcPts val="5"/>
                        </a:spcBef>
                      </a:pPr>
                      <a:r>
                        <a:rPr sz="1300" kern="0" spc="-10">
                          <a:ln w="483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核</a:t>
                      </a:r>
                      <a:r>
                        <a:rPr sz="1300" kern="0" spc="-16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300" kern="0" spc="-10">
                          <a:ln w="483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心业务模式</a:t>
                      </a:r>
                      <a:endParaRPr lang="STKaiti" altLang="STKait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1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4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600"/>
                    </a:p>
                    <a:p>
                      <a:pPr marL="10160" algn="l" rtl="0" eaLnBrk="0">
                        <a:lnSpc>
                          <a:spcPct val="86000"/>
                        </a:lnSpc>
                        <a:spcBef>
                          <a:spcPts val="2"/>
                        </a:spcBef>
                        <a:tabLst>
                          <a:tab pos="79375"/>
                        </a:tabLst>
                      </a:pPr>
                      <a:r>
                        <a:rPr sz="1100" kern="0" spc="0">
                          <a:solidFill>
                            <a:srgbClr val="D9D9D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r>
                        <a:rPr sz="1700" b="1" kern="0" spc="0" baseline="-9192">
                          <a:solidFill>
                            <a:srgbClr val="D9D9D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a</a:t>
                      </a:r>
                      <a:r>
                        <a:rPr sz="1100" b="1" kern="0" spc="190">
                          <a:solidFill>
                            <a:srgbClr val="D9D9D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100" b="1" kern="0" spc="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B</a:t>
                      </a:r>
                      <a:r>
                        <a:rPr sz="1100" b="1" kern="0" spc="2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2B</a:t>
                      </a:r>
                      <a:r>
                        <a:rPr sz="1100" kern="0" spc="20">
                          <a:ln w="414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自有品牌直销</a:t>
                      </a:r>
                      <a:endParaRPr lang="STKaiti" altLang="STKaiti" sz="1100"/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1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4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10160" algn="l" rtl="0" eaLnBrk="0">
                        <a:lnSpc>
                          <a:spcPct val="92000"/>
                        </a:lnSpc>
                        <a:spcBef>
                          <a:spcPts val="4"/>
                        </a:spcBef>
                        <a:tabLst>
                          <a:tab pos="80010"/>
                        </a:tabLst>
                      </a:pPr>
                      <a:r>
                        <a:rPr sz="1100" kern="0" spc="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r>
                        <a:rPr sz="1700" b="1" kern="0" spc="0" baseline="6128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b</a:t>
                      </a:r>
                      <a:r>
                        <a:rPr sz="1100" b="1" kern="0" spc="17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100" b="1" kern="0" spc="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B</a:t>
                      </a:r>
                      <a:r>
                        <a:rPr sz="1100" b="1" kern="0" spc="2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2C</a:t>
                      </a:r>
                      <a:r>
                        <a:rPr sz="1100" kern="0" spc="20">
                          <a:ln w="4140" cap="flat" cmpd="sng">
                            <a:solidFill>
                              <a:srgbClr val="7F7F7F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7F7F7F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自有品牌线下零售</a:t>
                      </a:r>
                      <a:endParaRPr lang="STKaiti" altLang="STKaiti" sz="1100"/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4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18"/>
                        </a:lnSpc>
                      </a:pPr>
                      <a:endParaRPr lang="Arial" altLang="Arial" sz="100"/>
                    </a:p>
                    <a:p>
                      <a:pPr marL="80010" algn="l" rtl="0" eaLnBrk="0">
                        <a:lnSpc>
                          <a:spcPct val="86000"/>
                        </a:lnSpc>
                      </a:pPr>
                      <a:r>
                        <a:rPr sz="1700" b="1" kern="0" spc="0" baseline="6128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c</a:t>
                      </a:r>
                      <a:r>
                        <a:rPr sz="1100" b="1" kern="0" spc="13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100" b="1" kern="0" spc="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B</a:t>
                      </a:r>
                      <a:r>
                        <a:rPr sz="1100" b="1" kern="0" spc="3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2C</a:t>
                      </a:r>
                      <a:r>
                        <a:rPr sz="1100" kern="0" spc="30">
                          <a:ln w="4140" cap="flat" cmpd="sng">
                            <a:solidFill>
                              <a:srgbClr val="7F7F7F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7F7F7F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自有品牌线上零售</a:t>
                      </a:r>
                      <a:endParaRPr lang="STKaiti" altLang="STKaiti" sz="1100"/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4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7000"/>
                        </a:lnSpc>
                      </a:pPr>
                      <a:endParaRPr lang="Arial" altLang="Arial" sz="1000"/>
                    </a:p>
                    <a:p>
                      <a:pPr marL="10160" algn="l" rtl="0" eaLnBrk="0">
                        <a:lnSpc>
                          <a:spcPct val="83000"/>
                        </a:lnSpc>
                        <a:spcBef>
                          <a:spcPts val="4"/>
                        </a:spcBef>
                        <a:tabLst>
                          <a:tab pos="76200"/>
                        </a:tabLst>
                      </a:pPr>
                      <a:r>
                        <a:rPr sz="500" kern="0" spc="0">
                          <a:solidFill>
                            <a:srgbClr val="D9D9D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r>
                        <a:rPr sz="900" b="1" kern="0" spc="470" baseline="-11575">
                          <a:solidFill>
                            <a:srgbClr val="D9D9D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d</a:t>
                      </a:r>
                      <a:r>
                        <a:rPr sz="500" b="1" kern="0" spc="60">
                          <a:solidFill>
                            <a:srgbClr val="D9D9D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</a:t>
                      </a:r>
                      <a:r>
                        <a:rPr sz="600" b="1" kern="0" spc="47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B2C</a:t>
                      </a:r>
                      <a:r>
                        <a:rPr sz="600" kern="0" spc="470">
                          <a:ln w="2287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自有品牌零售</a:t>
                      </a:r>
                      <a:r>
                        <a:rPr sz="600" kern="0" spc="460">
                          <a:ln w="2287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经销</a:t>
                      </a:r>
                      <a:endParaRPr lang="STKaiti" altLang="STKaiti" sz="600"/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28904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964"/>
                        </a:lnSpc>
                      </a:pPr>
                      <a:endParaRPr lang="Arial" altLang="Arial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8000"/>
                        </a:lnSpc>
                      </a:pPr>
                      <a:endParaRPr lang="Arial" altLang="Arial" sz="1000"/>
                    </a:p>
                    <a:p>
                      <a:pPr marL="78739" algn="l" rtl="0" eaLnBrk="0">
                        <a:lnSpc>
                          <a:spcPts val="702"/>
                        </a:lnSpc>
                        <a:spcBef>
                          <a:spcPts val="7"/>
                        </a:spcBef>
                      </a:pPr>
                      <a:r>
                        <a:rPr sz="11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e</a:t>
                      </a:r>
                      <a:endParaRPr lang="Arial" altLang="Arial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9000"/>
                        </a:lnSpc>
                      </a:pPr>
                      <a:endParaRPr lang="Arial" altLang="Arial" sz="1000"/>
                    </a:p>
                    <a:p>
                      <a:pPr marL="8889" algn="l" rtl="0" eaLnBrk="0">
                        <a:lnSpc>
                          <a:spcPct val="83000"/>
                        </a:lnSpc>
                      </a:pPr>
                      <a:r>
                        <a:rPr sz="700" kern="0" spc="400">
                          <a:ln w="2673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自有品牌销司经销</a:t>
                      </a:r>
                      <a:endParaRPr lang="STKaiti" altLang="STKaiti" sz="700"/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593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670"/>
                        </a:lnSpc>
                      </a:pPr>
                      <a:endParaRPr lang="Arial" altLang="Arial" sz="100"/>
                    </a:p>
                    <a:p>
                      <a:pPr marL="227965" algn="l" rtl="0" eaLnBrk="0">
                        <a:lnSpc>
                          <a:spcPts val="760"/>
                        </a:lnSpc>
                      </a:pPr>
                      <a:r>
                        <a:rPr sz="1100" kern="0" spc="0">
                          <a:ln w="414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自有品牌代理经销</a:t>
                      </a:r>
                      <a:endParaRPr lang="STKaiti" altLang="STKaiti" sz="1100"/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434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marL="10160" algn="l" rtl="0" eaLnBrk="0">
                        <a:lnSpc>
                          <a:spcPts val="797"/>
                        </a:lnSpc>
                        <a:spcBef>
                          <a:spcPts val="4"/>
                        </a:spcBef>
                        <a:tabLst>
                          <a:tab pos="76200"/>
                        </a:tabLst>
                      </a:pPr>
                      <a:r>
                        <a:rPr sz="1100" kern="0" spc="0">
                          <a:solidFill>
                            <a:srgbClr val="D9D9D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r>
                        <a:rPr sz="1700" b="1" kern="0" spc="0" baseline="-1000">
                          <a:solidFill>
                            <a:srgbClr val="D9D9D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g</a:t>
                      </a:r>
                      <a:r>
                        <a:rPr sz="1100" b="1" kern="0" spc="100">
                          <a:solidFill>
                            <a:srgbClr val="D9D9D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100" b="1" kern="0" spc="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B</a:t>
                      </a:r>
                      <a:r>
                        <a:rPr sz="1100" b="1" kern="0" spc="3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2C</a:t>
                      </a:r>
                      <a:r>
                        <a:rPr sz="1100" kern="0" spc="30">
                          <a:ln w="414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自有品牌电商经销</a:t>
                      </a:r>
                      <a:endParaRPr lang="STKaiti" altLang="STKaiti" sz="1100"/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049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135"/>
                        </a:lnSpc>
                      </a:pPr>
                      <a:endParaRPr lang="Arial" altLang="Arial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4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032"/>
                        </a:lnSpc>
                      </a:pPr>
                      <a:endParaRPr lang="Arial" altLang="Arial" sz="100"/>
                    </a:p>
                    <a:p>
                      <a:pPr marL="80644" algn="l" rtl="0" eaLnBrk="0">
                        <a:lnSpc>
                          <a:spcPts val="857"/>
                        </a:lnSpc>
                      </a:pPr>
                      <a:r>
                        <a:rPr sz="1100" b="1" kern="0" spc="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h</a:t>
                      </a:r>
                      <a:r>
                        <a:rPr sz="1100" b="1" kern="0" spc="13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100" b="1" kern="0" spc="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B</a:t>
                      </a:r>
                      <a:r>
                        <a:rPr sz="1100" b="1" kern="0" spc="2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2B</a:t>
                      </a:r>
                      <a:r>
                        <a:rPr sz="1100" kern="0" spc="20">
                          <a:ln w="4140" cap="flat" cmpd="sng">
                            <a:solidFill>
                              <a:srgbClr val="7F7F7F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7F7F7F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代理</a:t>
                      </a:r>
                      <a:r>
                        <a:rPr sz="1100" b="1" kern="0" spc="2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/</a:t>
                      </a:r>
                      <a:r>
                        <a:rPr sz="1100" kern="0" spc="20">
                          <a:ln w="4140" cap="flat" cmpd="sng">
                            <a:solidFill>
                              <a:srgbClr val="7F7F7F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7F7F7F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经销商代工</a:t>
                      </a:r>
                      <a:endParaRPr lang="STKaiti" altLang="STKaiti" sz="1100"/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6879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567"/>
                        </a:lnSpc>
                      </a:pPr>
                      <a:endParaRPr lang="Arial" altLang="Arial" sz="100"/>
                    </a:p>
                    <a:p>
                      <a:pPr marL="104775" algn="l" rtl="0" eaLnBrk="0">
                        <a:lnSpc>
                          <a:spcPct val="74000"/>
                        </a:lnSpc>
                      </a:pPr>
                      <a:r>
                        <a:rPr sz="1700" b="1" kern="0" spc="0" baseline="3064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i</a:t>
                      </a:r>
                      <a:r>
                        <a:rPr sz="1100" b="1" kern="0" spc="3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100" b="1" kern="0" spc="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B</a:t>
                      </a:r>
                      <a:r>
                        <a:rPr sz="1100" b="1" kern="0" spc="2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2B</a:t>
                      </a:r>
                      <a:r>
                        <a:rPr sz="1100" kern="0" spc="20">
                          <a:ln w="4140" cap="flat" cmpd="sng">
                            <a:solidFill>
                              <a:srgbClr val="7F7F7F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7F7F7F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大型零售商代工</a:t>
                      </a:r>
                      <a:endParaRPr lang="STKaiti" altLang="STKaiti" sz="1100"/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45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9000"/>
                        </a:lnSpc>
                      </a:pPr>
                      <a:endParaRPr lang="Arial" altLang="Arial" sz="1000"/>
                    </a:p>
                    <a:p>
                      <a:pPr marL="87630" algn="l" rtl="0" eaLnBrk="0">
                        <a:lnSpc>
                          <a:spcPct val="80000"/>
                        </a:lnSpc>
                        <a:spcBef>
                          <a:spcPts val="2"/>
                        </a:spcBef>
                      </a:pPr>
                      <a:r>
                        <a:rPr sz="1700" b="1" kern="0" spc="0" baseline="3064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j</a:t>
                      </a:r>
                      <a:r>
                        <a:rPr sz="1100" b="1" kern="0" spc="33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100" b="1" kern="0" spc="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B</a:t>
                      </a:r>
                      <a:r>
                        <a:rPr sz="1100" b="1" kern="0" spc="3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2B</a:t>
                      </a:r>
                      <a:r>
                        <a:rPr sz="1100" kern="0" spc="30">
                          <a:ln w="414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制造商代工</a:t>
                      </a:r>
                      <a:endParaRPr lang="STKaiti" altLang="STKaiti" sz="1100"/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9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29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pSp>
        <p:nvGrpSpPr>
          <p:cNvPr id="50" name="group 50"/>
          <p:cNvGrpSpPr/>
          <p:nvPr/>
        </p:nvGrpSpPr>
        <p:grpSpPr>
          <a:xfrm rot="21600000">
            <a:off x="5472683" y="2116835"/>
            <a:ext cx="1260347" cy="4247388"/>
            <a:chExt cx="1260347" cy="4247388"/>
          </a:xfrm>
        </p:grpSpPr>
        <p:sp>
          <p:nvSpPr>
            <p:cNvPr id="708" name="path"/>
            <p:cNvSpPr/>
            <p:nvPr/>
          </p:nvSpPr>
          <p:spPr>
            <a:xfrm>
              <a:off x="0" y="0"/>
              <a:ext cx="1260347" cy="665988"/>
            </a:xfrm>
            <a:custGeom>
              <a:rect l="0" t="0" r="0" b="0"/>
              <a:pathLst>
                <a:path w="1984" h="1048">
                  <a:moveTo>
                    <a:pt x="0" y="0"/>
                  </a:moveTo>
                  <a:lnTo>
                    <a:pt x="1984" y="0"/>
                  </a:lnTo>
                  <a:lnTo>
                    <a:pt x="1984" y="1048"/>
                  </a:lnTo>
                  <a:lnTo>
                    <a:pt x="0" y="10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1B0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0" name="path"/>
            <p:cNvSpPr/>
            <p:nvPr/>
          </p:nvSpPr>
          <p:spPr>
            <a:xfrm>
              <a:off x="0" y="795528"/>
              <a:ext cx="1260347" cy="3451859"/>
            </a:xfrm>
            <a:custGeom>
              <a:rect l="0" t="0" r="0" b="0"/>
              <a:pathLst>
                <a:path w="1984" h="5435">
                  <a:moveTo>
                    <a:pt x="0" y="0"/>
                  </a:moveTo>
                  <a:lnTo>
                    <a:pt x="1984" y="0"/>
                  </a:lnTo>
                  <a:lnTo>
                    <a:pt x="1984" y="1677"/>
                  </a:lnTo>
                  <a:lnTo>
                    <a:pt x="0" y="1677"/>
                  </a:lnTo>
                  <a:lnTo>
                    <a:pt x="0" y="0"/>
                  </a:lnTo>
                  <a:close/>
                </a:path>
                <a:path w="1984" h="5435">
                  <a:moveTo>
                    <a:pt x="0" y="1879"/>
                  </a:moveTo>
                  <a:lnTo>
                    <a:pt x="1984" y="1879"/>
                  </a:lnTo>
                  <a:lnTo>
                    <a:pt x="1984" y="2615"/>
                  </a:lnTo>
                  <a:lnTo>
                    <a:pt x="0" y="2615"/>
                  </a:lnTo>
                  <a:lnTo>
                    <a:pt x="0" y="1879"/>
                  </a:lnTo>
                  <a:close/>
                </a:path>
                <a:path w="1984" h="5435">
                  <a:moveTo>
                    <a:pt x="0" y="2819"/>
                  </a:moveTo>
                  <a:lnTo>
                    <a:pt x="1984" y="2819"/>
                  </a:lnTo>
                  <a:lnTo>
                    <a:pt x="1984" y="4495"/>
                  </a:lnTo>
                  <a:lnTo>
                    <a:pt x="0" y="4495"/>
                  </a:lnTo>
                  <a:lnTo>
                    <a:pt x="0" y="2819"/>
                  </a:lnTo>
                  <a:close/>
                </a:path>
                <a:path w="1984" h="5435">
                  <a:moveTo>
                    <a:pt x="0" y="4699"/>
                  </a:moveTo>
                  <a:lnTo>
                    <a:pt x="1984" y="4699"/>
                  </a:lnTo>
                  <a:lnTo>
                    <a:pt x="1984" y="5435"/>
                  </a:lnTo>
                  <a:lnTo>
                    <a:pt x="0" y="5435"/>
                  </a:lnTo>
                  <a:lnTo>
                    <a:pt x="0" y="4699"/>
                  </a:lnTo>
                  <a:close/>
                </a:path>
              </a:pathLst>
            </a:custGeom>
            <a:solidFill>
              <a:srgbClr val="C7E0F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8137842" y="3508248"/>
            <a:ext cx="2030285" cy="469391"/>
            <a:chExt cx="2030285" cy="469391"/>
          </a:xfrm>
        </p:grpSpPr>
        <p:sp>
          <p:nvSpPr>
            <p:cNvPr id="712" name="path"/>
            <p:cNvSpPr/>
            <p:nvPr/>
          </p:nvSpPr>
          <p:spPr>
            <a:xfrm>
              <a:off x="120713" y="0"/>
              <a:ext cx="1909571" cy="469391"/>
            </a:xfrm>
            <a:custGeom>
              <a:rect l="0" t="0" r="0" b="0"/>
              <a:pathLst>
                <a:path w="3007" h="739">
                  <a:moveTo>
                    <a:pt x="0" y="0"/>
                  </a:moveTo>
                  <a:lnTo>
                    <a:pt x="3007" y="0"/>
                  </a:lnTo>
                  <a:lnTo>
                    <a:pt x="3007" y="739"/>
                  </a:lnTo>
                  <a:lnTo>
                    <a:pt x="0" y="73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F2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4" name="path"/>
            <p:cNvSpPr/>
            <p:nvPr/>
          </p:nvSpPr>
          <p:spPr>
            <a:xfrm>
              <a:off x="0" y="130924"/>
              <a:ext cx="207364" cy="207365"/>
            </a:xfrm>
            <a:custGeom>
              <a:rect l="0" t="0" r="0" b="0"/>
              <a:pathLst>
                <a:path w="326" h="326">
                  <a:moveTo>
                    <a:pt x="0" y="163"/>
                  </a:moveTo>
                  <a:cubicBezTo>
                    <a:pt x="0" y="73"/>
                    <a:pt x="73" y="0"/>
                    <a:pt x="163" y="0"/>
                  </a:cubicBezTo>
                  <a:cubicBezTo>
                    <a:pt x="253" y="0"/>
                    <a:pt x="326" y="73"/>
                    <a:pt x="326" y="163"/>
                  </a:cubicBezTo>
                  <a:cubicBezTo>
                    <a:pt x="326" y="253"/>
                    <a:pt x="253" y="326"/>
                    <a:pt x="163" y="326"/>
                  </a:cubicBezTo>
                  <a:cubicBezTo>
                    <a:pt x="73" y="326"/>
                    <a:pt x="0" y="253"/>
                    <a:pt x="0" y="163"/>
                  </a:cubicBezTo>
                </a:path>
              </a:pathLst>
            </a:custGeom>
            <a:solidFill>
              <a:srgbClr val="0066C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16" name="rect"/>
          <p:cNvSpPr/>
          <p:nvPr/>
        </p:nvSpPr>
        <p:spPr>
          <a:xfrm>
            <a:off x="8258556" y="4703063"/>
            <a:ext cx="1909571" cy="467867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8137842" y="2912364"/>
            <a:ext cx="2030285" cy="467867"/>
            <a:chExt cx="2030285" cy="467867"/>
          </a:xfrm>
        </p:grpSpPr>
        <p:sp>
          <p:nvSpPr>
            <p:cNvPr id="718" name="path"/>
            <p:cNvSpPr/>
            <p:nvPr/>
          </p:nvSpPr>
          <p:spPr>
            <a:xfrm>
              <a:off x="120713" y="0"/>
              <a:ext cx="1909571" cy="467867"/>
            </a:xfrm>
            <a:custGeom>
              <a:rect l="0" t="0" r="0" b="0"/>
              <a:pathLst>
                <a:path w="3007" h="736">
                  <a:moveTo>
                    <a:pt x="0" y="0"/>
                  </a:moveTo>
                  <a:lnTo>
                    <a:pt x="3007" y="0"/>
                  </a:lnTo>
                  <a:lnTo>
                    <a:pt x="3007" y="736"/>
                  </a:lnTo>
                  <a:lnTo>
                    <a:pt x="0" y="73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F2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0" name="path"/>
            <p:cNvSpPr/>
            <p:nvPr/>
          </p:nvSpPr>
          <p:spPr>
            <a:xfrm>
              <a:off x="0" y="130047"/>
              <a:ext cx="207364" cy="207365"/>
            </a:xfrm>
            <a:custGeom>
              <a:rect l="0" t="0" r="0" b="0"/>
              <a:pathLst>
                <a:path w="326" h="326">
                  <a:moveTo>
                    <a:pt x="0" y="162"/>
                  </a:moveTo>
                  <a:cubicBezTo>
                    <a:pt x="0" y="73"/>
                    <a:pt x="73" y="0"/>
                    <a:pt x="163" y="0"/>
                  </a:cubicBezTo>
                  <a:cubicBezTo>
                    <a:pt x="253" y="0"/>
                    <a:pt x="326" y="73"/>
                    <a:pt x="326" y="163"/>
                  </a:cubicBezTo>
                  <a:cubicBezTo>
                    <a:pt x="326" y="253"/>
                    <a:pt x="253" y="326"/>
                    <a:pt x="163" y="326"/>
                  </a:cubicBezTo>
                  <a:cubicBezTo>
                    <a:pt x="73" y="326"/>
                    <a:pt x="0" y="253"/>
                    <a:pt x="0" y="162"/>
                  </a:cubicBezTo>
                </a:path>
              </a:pathLst>
            </a:custGeom>
            <a:solidFill>
              <a:srgbClr val="0066C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22" name="rect"/>
          <p:cNvSpPr/>
          <p:nvPr/>
        </p:nvSpPr>
        <p:spPr>
          <a:xfrm>
            <a:off x="8258556" y="5896355"/>
            <a:ext cx="1909571" cy="467867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4" name="path"/>
          <p:cNvSpPr/>
          <p:nvPr/>
        </p:nvSpPr>
        <p:spPr>
          <a:xfrm>
            <a:off x="8137842" y="6026187"/>
            <a:ext cx="207364" cy="207365"/>
          </a:xfrm>
          <a:custGeom>
            <a:rect l="0" t="0" r="0" b="0"/>
            <a:pathLst>
              <a:path w="326" h="326">
                <a:moveTo>
                  <a:pt x="0" y="162"/>
                </a:moveTo>
                <a:cubicBezTo>
                  <a:pt x="0" y="73"/>
                  <a:pt x="73" y="0"/>
                  <a:pt x="163" y="0"/>
                </a:cubicBezTo>
                <a:cubicBezTo>
                  <a:pt x="253" y="0"/>
                  <a:pt x="326" y="73"/>
                  <a:pt x="326" y="163"/>
                </a:cubicBezTo>
                <a:cubicBezTo>
                  <a:pt x="326" y="253"/>
                  <a:pt x="253" y="326"/>
                  <a:pt x="163" y="326"/>
                </a:cubicBezTo>
                <a:cubicBezTo>
                  <a:pt x="73" y="326"/>
                  <a:pt x="0" y="253"/>
                  <a:pt x="0" y="162"/>
                </a:cubicBezTo>
              </a:path>
            </a:pathLst>
          </a:custGeom>
          <a:solidFill>
            <a:srgbClr val="0066C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6" name="rect"/>
          <p:cNvSpPr/>
          <p:nvPr/>
        </p:nvSpPr>
        <p:spPr>
          <a:xfrm>
            <a:off x="8258556" y="5298948"/>
            <a:ext cx="1909571" cy="467867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8" name="path"/>
          <p:cNvSpPr/>
          <p:nvPr/>
        </p:nvSpPr>
        <p:spPr>
          <a:xfrm>
            <a:off x="8137842" y="4832680"/>
            <a:ext cx="207364" cy="207365"/>
          </a:xfrm>
          <a:custGeom>
            <a:rect l="0" t="0" r="0" b="0"/>
            <a:pathLst>
              <a:path w="326" h="326">
                <a:moveTo>
                  <a:pt x="0" y="163"/>
                </a:moveTo>
                <a:cubicBezTo>
                  <a:pt x="0" y="73"/>
                  <a:pt x="73" y="0"/>
                  <a:pt x="163" y="0"/>
                </a:cubicBezTo>
                <a:cubicBezTo>
                  <a:pt x="253" y="0"/>
                  <a:pt x="326" y="73"/>
                  <a:pt x="326" y="163"/>
                </a:cubicBezTo>
                <a:cubicBezTo>
                  <a:pt x="326" y="253"/>
                  <a:pt x="253" y="326"/>
                  <a:pt x="163" y="326"/>
                </a:cubicBezTo>
                <a:cubicBezTo>
                  <a:pt x="73" y="326"/>
                  <a:pt x="0" y="253"/>
                  <a:pt x="0" y="163"/>
                </a:cubicBezTo>
              </a:path>
            </a:pathLst>
          </a:custGeom>
          <a:solidFill>
            <a:srgbClr val="0066C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30" name="path"/>
          <p:cNvSpPr/>
          <p:nvPr/>
        </p:nvSpPr>
        <p:spPr>
          <a:xfrm>
            <a:off x="8137842" y="5429427"/>
            <a:ext cx="207364" cy="207365"/>
          </a:xfrm>
          <a:custGeom>
            <a:rect l="0" t="0" r="0" b="0"/>
            <a:pathLst>
              <a:path w="326" h="326">
                <a:moveTo>
                  <a:pt x="0" y="164"/>
                </a:moveTo>
                <a:cubicBezTo>
                  <a:pt x="0" y="73"/>
                  <a:pt x="73" y="0"/>
                  <a:pt x="163" y="0"/>
                </a:cubicBezTo>
                <a:cubicBezTo>
                  <a:pt x="253" y="0"/>
                  <a:pt x="326" y="73"/>
                  <a:pt x="326" y="163"/>
                </a:cubicBezTo>
                <a:cubicBezTo>
                  <a:pt x="326" y="253"/>
                  <a:pt x="253" y="326"/>
                  <a:pt x="163" y="326"/>
                </a:cubicBezTo>
                <a:cubicBezTo>
                  <a:pt x="73" y="326"/>
                  <a:pt x="0" y="253"/>
                  <a:pt x="0" y="164"/>
                </a:cubicBezTo>
              </a:path>
            </a:pathLst>
          </a:custGeom>
          <a:solidFill>
            <a:srgbClr val="0066C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732" name="table 732"/>
          <p:cNvGraphicFramePr>
            <a:graphicFrameLocks noGrp="1"/>
          </p:cNvGraphicFramePr>
          <p:nvPr/>
        </p:nvGraphicFramePr>
        <p:xfrm>
          <a:off x="4108195" y="1328102"/>
          <a:ext cx="6245225" cy="5134609"/>
        </p:xfrm>
        <a:graphic>
          <a:graphicData uri="http://schemas.openxmlformats.org/drawingml/2006/table">
            <a:tbl>
              <a:tblPr/>
              <a:tblGrid>
                <a:gridCol w="6245225"/>
              </a:tblGrid>
              <a:tr h="51282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marL="69850" algn="l" rtl="0" eaLnBrk="0">
                        <a:lnSpc>
                          <a:spcPct val="86000"/>
                        </a:lnSpc>
                        <a:spcBef>
                          <a:spcPts val="5"/>
                        </a:spcBef>
                      </a:pPr>
                      <a:r>
                        <a:rPr sz="1300" kern="0" spc="20">
                          <a:ln w="483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业务模式下场景区分维度</a:t>
                      </a:r>
                      <a:endParaRPr lang="STKaiti" altLang="STKaiti" sz="1300"/>
                    </a:p>
                    <a:p>
                      <a:pPr marL="47625" algn="l" rtl="0" eaLnBrk="0">
                        <a:lnSpc>
                          <a:spcPct val="86000"/>
                        </a:lnSpc>
                        <a:spcBef>
                          <a:spcPts val="1437"/>
                        </a:spcBef>
                      </a:pPr>
                      <a:r>
                        <a:rPr sz="1300" kern="0" spc="10">
                          <a:ln w="483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什么类型客户？</a:t>
                      </a:r>
                      <a:r>
                        <a:rPr sz="1300" kern="0" spc="6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   </a:t>
                      </a:r>
                      <a:r>
                        <a:rPr sz="1300" kern="0" spc="10">
                          <a:ln w="483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怎么达成销售？</a:t>
                      </a:r>
                      <a:r>
                        <a:rPr sz="1300" kern="0" spc="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  </a:t>
                      </a:r>
                      <a:r>
                        <a:rPr sz="1300" kern="0" spc="0">
                          <a:ln w="483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怎么下单？</a:t>
                      </a:r>
                      <a:endParaRPr lang="STKaiti" altLang="STKaiti" sz="13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marL="1440814" algn="l" rtl="0" eaLnBrk="0">
                        <a:lnSpc>
                          <a:spcPct val="83000"/>
                        </a:lnSpc>
                        <a:spcBef>
                          <a:spcPts val="396"/>
                        </a:spcBef>
                      </a:pPr>
                      <a:r>
                        <a:rPr sz="1300" kern="0" spc="10">
                          <a:ln w="483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报价方式</a:t>
                      </a:r>
                      <a:endParaRPr lang="STKaiti" altLang="STKaiti" sz="13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marL="4098925" algn="l" rtl="0" eaLnBrk="0">
                        <a:lnSpc>
                          <a:spcPct val="86000"/>
                        </a:lnSpc>
                        <a:spcBef>
                          <a:spcPts val="400"/>
                        </a:spcBef>
                      </a:pPr>
                      <a:r>
                        <a:rPr sz="1300" b="1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1</a:t>
                      </a:r>
                      <a:r>
                        <a:rPr sz="1300" b="1" kern="0" spc="16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大客户竞争性项目式销售</a:t>
                      </a:r>
                      <a:endParaRPr lang="STKaiti" altLang="STKaiti" sz="1300"/>
                    </a:p>
                    <a:p>
                      <a:pPr marL="1455419" algn="l" rtl="0" eaLnBrk="0">
                        <a:lnSpc>
                          <a:spcPct val="86000"/>
                        </a:lnSpc>
                        <a:spcBef>
                          <a:spcPts val="1004"/>
                        </a:spcBef>
                      </a:pPr>
                      <a:r>
                        <a:rPr sz="1300" kern="0" spc="-20">
                          <a:ln w="483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竞争报价</a:t>
                      </a:r>
                      <a:endParaRPr lang="STKaiti" altLang="STKaiti" sz="1300"/>
                    </a:p>
                    <a:p>
                      <a:pPr marL="4090034" algn="l" rtl="0" eaLnBrk="0">
                        <a:lnSpc>
                          <a:spcPct val="86000"/>
                        </a:lnSpc>
                        <a:spcBef>
                          <a:spcPts val="1012"/>
                        </a:spcBef>
                      </a:pPr>
                      <a:r>
                        <a:rPr sz="1300" b="1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</a:t>
                      </a:r>
                      <a:r>
                        <a:rPr sz="1300" b="1" kern="0" spc="23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大客户竞争性协议式销售</a:t>
                      </a:r>
                      <a:endParaRPr lang="STKaiti" altLang="STKaiti" sz="13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0"/>
                    </a:p>
                    <a:p>
                      <a:pPr marL="1438910" algn="l" rtl="0" eaLnBrk="0">
                        <a:lnSpc>
                          <a:spcPct val="84000"/>
                        </a:lnSpc>
                        <a:spcBef>
                          <a:spcPts val="399"/>
                        </a:spcBef>
                      </a:pPr>
                      <a:r>
                        <a:rPr sz="1300" kern="0" spc="20">
                          <a:ln w="483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代理协议</a:t>
                      </a:r>
                      <a:endParaRPr lang="STKaiti" altLang="STKaiti" sz="1300"/>
                    </a:p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86000"/>
                        </a:lnSpc>
                        <a:spcBef>
                          <a:spcPts val="395"/>
                        </a:spcBef>
                      </a:pPr>
                      <a:r>
                        <a:rPr sz="2000" b="1" kern="0" spc="20" baseline="-2604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4</a:t>
                      </a:r>
                      <a:r>
                        <a:rPr sz="1300" b="1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3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普通客户竞争性项目式销</a:t>
                      </a: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售</a:t>
                      </a:r>
                      <a:endParaRPr lang="STKaiti" altLang="STKaiti" sz="1300"/>
                    </a:p>
                    <a:p>
                      <a:pPr marL="1455419" algn="l" rtl="0" eaLnBrk="0">
                        <a:lnSpc>
                          <a:spcPct val="86000"/>
                        </a:lnSpc>
                        <a:spcBef>
                          <a:spcPts val="1004"/>
                        </a:spcBef>
                      </a:pPr>
                      <a:r>
                        <a:rPr sz="1300" kern="0" spc="-20">
                          <a:ln w="483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竞争报价</a:t>
                      </a:r>
                      <a:endParaRPr lang="STKaiti" altLang="STKaiti" sz="1300"/>
                    </a:p>
                    <a:p>
                      <a:pPr algn="r" rtl="0" eaLnBrk="0">
                        <a:lnSpc>
                          <a:spcPct val="80000"/>
                        </a:lnSpc>
                        <a:spcBef>
                          <a:spcPts val="1007"/>
                        </a:spcBef>
                      </a:pPr>
                      <a:r>
                        <a:rPr sz="2000" b="1" kern="0" spc="20" baseline="-2604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5</a:t>
                      </a:r>
                      <a:r>
                        <a:rPr sz="1300" b="1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3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普通客户竞争性协</a:t>
                      </a: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议式销售</a:t>
                      </a:r>
                      <a:endParaRPr lang="STKaiti" altLang="STKaiti" sz="1300"/>
                    </a:p>
                    <a:p>
                      <a:pPr algn="r" rtl="0" eaLnBrk="0">
                        <a:lnSpc>
                          <a:spcPts val="4713"/>
                        </a:lnSpc>
                      </a:pPr>
                      <a:r>
                        <a:rPr sz="2000" b="1" kern="0" spc="20" baseline="-38785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6</a:t>
                      </a:r>
                      <a:r>
                        <a:rPr sz="1300" b="1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3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普通客户代理合同</a:t>
                      </a: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订单销售</a:t>
                      </a:r>
                      <a:endParaRPr lang="STKaiti" altLang="STKaiti" sz="1300"/>
                    </a:p>
                  </a:txBody>
                  <a:tcPr marL="0" marR="0" marT="0" marB="0">
                    <a:lnL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34" name="textbox 734"/>
          <p:cNvSpPr/>
          <p:nvPr/>
        </p:nvSpPr>
        <p:spPr>
          <a:xfrm>
            <a:off x="4162044" y="4703063"/>
            <a:ext cx="1260475" cy="1661795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81280" algn="l" rtl="0" eaLnBrk="0">
              <a:lnSpc>
                <a:spcPct val="86000"/>
              </a:lnSpc>
              <a:spcBef>
                <a:spcPts val="4"/>
              </a:spcBef>
            </a:pPr>
            <a:r>
              <a:rPr sz="1300" kern="0" spc="0">
                <a:ln w="483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普通客户</a:t>
            </a:r>
            <a:endParaRPr lang="STKaiti" altLang="STKaiti" sz="1300"/>
          </a:p>
        </p:txBody>
      </p:sp>
      <p:sp>
        <p:nvSpPr>
          <p:cNvPr id="736" name="textbox 736"/>
          <p:cNvSpPr/>
          <p:nvPr/>
        </p:nvSpPr>
        <p:spPr>
          <a:xfrm>
            <a:off x="4162044" y="2912364"/>
            <a:ext cx="1260475" cy="1661160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95885" algn="l" rtl="0" eaLnBrk="0">
              <a:lnSpc>
                <a:spcPct val="77000"/>
              </a:lnSpc>
              <a:spcBef>
                <a:spcPts val="3"/>
              </a:spcBef>
            </a:pPr>
            <a:r>
              <a:rPr sz="1300" kern="0" spc="-50">
                <a:ln w="483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大客户</a:t>
            </a:r>
            <a:endParaRPr lang="STKaiti" altLang="STKaiti" sz="1300"/>
          </a:p>
          <a:p>
            <a:pPr marL="77469" algn="l" rtl="0" eaLnBrk="0">
              <a:lnSpc>
                <a:spcPts val="1903"/>
              </a:lnSpc>
            </a:pPr>
            <a:r>
              <a:rPr sz="1300" b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(</a:t>
            </a:r>
            <a:r>
              <a:rPr sz="1300" b="1" kern="0" spc="-1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300" kern="0" spc="-20">
                <a:ln w="483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集团型客户</a:t>
            </a:r>
            <a:r>
              <a:rPr sz="1300" b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)</a:t>
            </a:r>
            <a:endParaRPr lang="Arial" altLang="Arial" sz="1300"/>
          </a:p>
        </p:txBody>
      </p:sp>
      <p:sp>
        <p:nvSpPr>
          <p:cNvPr id="738" name="textbox 738"/>
          <p:cNvSpPr/>
          <p:nvPr/>
        </p:nvSpPr>
        <p:spPr>
          <a:xfrm>
            <a:off x="429493" y="315335"/>
            <a:ext cx="3932554" cy="410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765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700" b="1" kern="0" spc="9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核心业务模式与场景分析</a:t>
            </a:r>
            <a:endParaRPr lang="Microsoft YaHei" altLang="Microsoft YaHei" sz="2700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8137842" y="4105655"/>
            <a:ext cx="2030285" cy="467867"/>
            <a:chExt cx="2030285" cy="467867"/>
          </a:xfrm>
        </p:grpSpPr>
        <p:sp>
          <p:nvSpPr>
            <p:cNvPr id="740" name="path"/>
            <p:cNvSpPr/>
            <p:nvPr/>
          </p:nvSpPr>
          <p:spPr>
            <a:xfrm>
              <a:off x="120713" y="0"/>
              <a:ext cx="1909571" cy="467867"/>
            </a:xfrm>
            <a:custGeom>
              <a:rect l="0" t="0" r="0" b="0"/>
              <a:pathLst>
                <a:path w="3007" h="736">
                  <a:moveTo>
                    <a:pt x="0" y="0"/>
                  </a:moveTo>
                  <a:lnTo>
                    <a:pt x="3007" y="0"/>
                  </a:lnTo>
                  <a:lnTo>
                    <a:pt x="3007" y="736"/>
                  </a:lnTo>
                  <a:lnTo>
                    <a:pt x="0" y="73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F2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2" name="path"/>
            <p:cNvSpPr/>
            <p:nvPr/>
          </p:nvSpPr>
          <p:spPr>
            <a:xfrm>
              <a:off x="0" y="130263"/>
              <a:ext cx="207364" cy="207365"/>
            </a:xfrm>
            <a:custGeom>
              <a:rect l="0" t="0" r="0" b="0"/>
              <a:pathLst>
                <a:path w="326" h="326">
                  <a:moveTo>
                    <a:pt x="0" y="164"/>
                  </a:moveTo>
                  <a:cubicBezTo>
                    <a:pt x="0" y="73"/>
                    <a:pt x="73" y="0"/>
                    <a:pt x="163" y="0"/>
                  </a:cubicBezTo>
                  <a:cubicBezTo>
                    <a:pt x="253" y="0"/>
                    <a:pt x="326" y="73"/>
                    <a:pt x="326" y="163"/>
                  </a:cubicBezTo>
                  <a:cubicBezTo>
                    <a:pt x="326" y="253"/>
                    <a:pt x="253" y="326"/>
                    <a:pt x="163" y="326"/>
                  </a:cubicBezTo>
                  <a:cubicBezTo>
                    <a:pt x="73" y="326"/>
                    <a:pt x="0" y="253"/>
                    <a:pt x="0" y="164"/>
                  </a:cubicBezTo>
                </a:path>
              </a:pathLst>
            </a:custGeom>
            <a:solidFill>
              <a:srgbClr val="0066C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744" name="picture 74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8754173" y="4443247"/>
            <a:ext cx="1348892" cy="813803"/>
          </a:xfrm>
          <a:prstGeom prst="rect">
            <a:avLst/>
          </a:prstGeom>
        </p:spPr>
      </p:pic>
      <p:pic>
        <p:nvPicPr>
          <p:cNvPr id="746" name="picture 74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839723" y="981455"/>
            <a:ext cx="9315398" cy="100584"/>
          </a:xfrm>
          <a:prstGeom prst="rect">
            <a:avLst/>
          </a:prstGeom>
        </p:spPr>
      </p:pic>
      <p:sp>
        <p:nvSpPr>
          <p:cNvPr id="748" name="textbox 748"/>
          <p:cNvSpPr/>
          <p:nvPr/>
        </p:nvSpPr>
        <p:spPr>
          <a:xfrm>
            <a:off x="4162044" y="2116835"/>
            <a:ext cx="1260475" cy="666115"/>
          </a:xfrm>
          <a:prstGeom prst="rect">
            <a:avLst/>
          </a:prstGeom>
          <a:solidFill>
            <a:srgbClr val="91B0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marL="81914" algn="l" rtl="0" eaLnBrk="0">
              <a:lnSpc>
                <a:spcPct val="83000"/>
              </a:lnSpc>
              <a:spcBef>
                <a:spcPts val="2"/>
              </a:spcBef>
            </a:pPr>
            <a:r>
              <a:rPr sz="1300" kern="0" spc="0">
                <a:ln w="483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客户分级</a:t>
            </a:r>
            <a:endParaRPr lang="STKaiti" altLang="STKaiti" sz="1300"/>
          </a:p>
        </p:txBody>
      </p:sp>
      <p:sp>
        <p:nvSpPr>
          <p:cNvPr id="750" name="textbox 750"/>
          <p:cNvSpPr/>
          <p:nvPr/>
        </p:nvSpPr>
        <p:spPr>
          <a:xfrm>
            <a:off x="6783323" y="2116835"/>
            <a:ext cx="1260475" cy="666115"/>
          </a:xfrm>
          <a:prstGeom prst="rect">
            <a:avLst/>
          </a:prstGeom>
          <a:solidFill>
            <a:srgbClr val="91B0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9238"/>
              </a:lnSpc>
            </a:pPr>
            <a:endParaRPr lang="Arial" altLang="Arial" sz="100"/>
          </a:p>
          <a:p>
            <a:pPr marL="85089" algn="l" rtl="0" eaLnBrk="0">
              <a:lnSpc>
                <a:spcPct val="84000"/>
              </a:lnSpc>
            </a:pPr>
            <a:r>
              <a:rPr sz="1300" kern="0" spc="-10">
                <a:ln w="483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订单模式</a:t>
            </a:r>
            <a:endParaRPr lang="STKaiti" altLang="STKaiti" sz="1300"/>
          </a:p>
        </p:txBody>
      </p:sp>
      <p:sp>
        <p:nvSpPr>
          <p:cNvPr id="752" name="textbox 752"/>
          <p:cNvSpPr/>
          <p:nvPr/>
        </p:nvSpPr>
        <p:spPr>
          <a:xfrm>
            <a:off x="6783323" y="3508248"/>
            <a:ext cx="1260475" cy="469900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79375" algn="l" rtl="0" eaLnBrk="0">
              <a:lnSpc>
                <a:spcPct val="84000"/>
              </a:lnSpc>
              <a:spcBef>
                <a:spcPts val="6"/>
              </a:spcBef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协议订单</a:t>
            </a:r>
            <a:endParaRPr lang="STKaiti" altLang="STKaiti" sz="1300"/>
          </a:p>
        </p:txBody>
      </p:sp>
      <p:sp>
        <p:nvSpPr>
          <p:cNvPr id="754" name="textbox 754"/>
          <p:cNvSpPr/>
          <p:nvPr/>
        </p:nvSpPr>
        <p:spPr>
          <a:xfrm>
            <a:off x="6783323" y="5298948"/>
            <a:ext cx="1260475" cy="467994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79375" algn="l" rtl="0" eaLnBrk="0">
              <a:lnSpc>
                <a:spcPct val="84000"/>
              </a:lnSpc>
              <a:spcBef>
                <a:spcPts val="3"/>
              </a:spcBef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协议订单</a:t>
            </a:r>
            <a:endParaRPr lang="STKaiti" altLang="STKaiti" sz="1300"/>
          </a:p>
        </p:txBody>
      </p:sp>
      <p:sp>
        <p:nvSpPr>
          <p:cNvPr id="756" name="textbox 756"/>
          <p:cNvSpPr/>
          <p:nvPr/>
        </p:nvSpPr>
        <p:spPr>
          <a:xfrm>
            <a:off x="6783323" y="2912364"/>
            <a:ext cx="1260475" cy="467994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9440"/>
              </a:lnSpc>
            </a:pPr>
            <a:endParaRPr lang="Arial" altLang="Arial" sz="100"/>
          </a:p>
          <a:p>
            <a:pPr marL="81280" algn="l" rtl="0" eaLnBrk="0">
              <a:lnSpc>
                <a:spcPct val="84000"/>
              </a:lnSpc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项目订单</a:t>
            </a:r>
            <a:endParaRPr lang="STKaiti" altLang="STKaiti" sz="1300"/>
          </a:p>
        </p:txBody>
      </p:sp>
      <p:sp>
        <p:nvSpPr>
          <p:cNvPr id="758" name="textbox 758"/>
          <p:cNvSpPr/>
          <p:nvPr/>
        </p:nvSpPr>
        <p:spPr>
          <a:xfrm>
            <a:off x="6783323" y="4105655"/>
            <a:ext cx="1260475" cy="467994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86994" algn="l" rtl="0" eaLnBrk="0">
              <a:lnSpc>
                <a:spcPct val="84000"/>
              </a:lnSpc>
              <a:spcBef>
                <a:spcPts val="1"/>
              </a:spcBef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合同订单</a:t>
            </a:r>
            <a:endParaRPr lang="STKaiti" altLang="STKaiti" sz="1300"/>
          </a:p>
        </p:txBody>
      </p:sp>
      <p:sp>
        <p:nvSpPr>
          <p:cNvPr id="760" name="textbox 760"/>
          <p:cNvSpPr/>
          <p:nvPr/>
        </p:nvSpPr>
        <p:spPr>
          <a:xfrm>
            <a:off x="6783323" y="4703063"/>
            <a:ext cx="1260475" cy="467994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6611"/>
              </a:lnSpc>
            </a:pPr>
            <a:endParaRPr lang="Arial" altLang="Arial" sz="100"/>
          </a:p>
          <a:p>
            <a:pPr marL="81280" algn="l" rtl="0" eaLnBrk="0">
              <a:lnSpc>
                <a:spcPct val="84000"/>
              </a:lnSpc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项目订单</a:t>
            </a:r>
            <a:endParaRPr lang="STKaiti" altLang="STKaiti" sz="1300"/>
          </a:p>
        </p:txBody>
      </p:sp>
      <p:sp>
        <p:nvSpPr>
          <p:cNvPr id="762" name="textbox 762"/>
          <p:cNvSpPr/>
          <p:nvPr/>
        </p:nvSpPr>
        <p:spPr>
          <a:xfrm>
            <a:off x="6783323" y="5896355"/>
            <a:ext cx="1260475" cy="467994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8025"/>
              </a:lnSpc>
            </a:pPr>
            <a:endParaRPr lang="Arial" altLang="Arial" sz="100"/>
          </a:p>
          <a:p>
            <a:pPr marL="86994" algn="l" rtl="0" eaLnBrk="0">
              <a:lnSpc>
                <a:spcPct val="84000"/>
              </a:lnSpc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合同订单</a:t>
            </a:r>
            <a:endParaRPr lang="STKaiti" altLang="STKaiti" sz="1300"/>
          </a:p>
        </p:txBody>
      </p:sp>
      <p:sp>
        <p:nvSpPr>
          <p:cNvPr id="764" name="textbox 764"/>
          <p:cNvSpPr/>
          <p:nvPr/>
        </p:nvSpPr>
        <p:spPr>
          <a:xfrm>
            <a:off x="8187961" y="4247617"/>
            <a:ext cx="2009775" cy="193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261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300" b="1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r>
              <a:rPr sz="1300" b="1" kern="0" spc="2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大客户代理合同订单销售</a:t>
            </a:r>
            <a:endParaRPr lang="STKaiti" altLang="STKaiti" sz="1300"/>
          </a:p>
        </p:txBody>
      </p:sp>
      <p:sp>
        <p:nvSpPr>
          <p:cNvPr id="766" name="textbox 766"/>
          <p:cNvSpPr/>
          <p:nvPr/>
        </p:nvSpPr>
        <p:spPr>
          <a:xfrm>
            <a:off x="8142181" y="1805922"/>
            <a:ext cx="1024889" cy="1955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3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kern="0" spc="0">
                <a:ln w="4830" cap="flat" cmpd="sng">
                  <a:solidFill>
                    <a:srgbClr val="002960">
                      <a:alpha val="100000"/>
                    </a:srgbClr>
                  </a:solidFill>
                  <a:prstDash val="solid"/>
                  <a:bevel/>
                </a:ln>
                <a:solidFill>
                  <a:srgbClr val="00296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主要业务场景</a:t>
            </a:r>
            <a:endParaRPr lang="STKaiti" altLang="STKaiti" sz="1300"/>
          </a:p>
        </p:txBody>
      </p:sp>
      <p:sp>
        <p:nvSpPr>
          <p:cNvPr id="768" name="textbox 768"/>
          <p:cNvSpPr/>
          <p:nvPr/>
        </p:nvSpPr>
        <p:spPr>
          <a:xfrm>
            <a:off x="5534476" y="6039068"/>
            <a:ext cx="699769" cy="191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3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300" kern="0" spc="20">
                <a:ln w="483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代理协议</a:t>
            </a:r>
            <a:endParaRPr lang="STKaiti" altLang="STKaiti" sz="1300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3956303" y="3971442"/>
            <a:ext cx="264858" cy="264476"/>
            <a:chExt cx="264858" cy="264476"/>
          </a:xfrm>
        </p:grpSpPr>
        <p:sp>
          <p:nvSpPr>
            <p:cNvPr id="770" name="path"/>
            <p:cNvSpPr/>
            <p:nvPr/>
          </p:nvSpPr>
          <p:spPr>
            <a:xfrm>
              <a:off x="0" y="0"/>
              <a:ext cx="264858" cy="264476"/>
            </a:xfrm>
            <a:custGeom>
              <a:rect l="0" t="0" r="0" b="0"/>
              <a:pathLst>
                <a:path w="417" h="416">
                  <a:moveTo>
                    <a:pt x="0" y="208"/>
                  </a:moveTo>
                  <a:cubicBezTo>
                    <a:pt x="0" y="93"/>
                    <a:pt x="93" y="0"/>
                    <a:pt x="208" y="0"/>
                  </a:cubicBezTo>
                  <a:cubicBezTo>
                    <a:pt x="323" y="0"/>
                    <a:pt x="417" y="93"/>
                    <a:pt x="417" y="208"/>
                  </a:cubicBezTo>
                  <a:cubicBezTo>
                    <a:pt x="417" y="323"/>
                    <a:pt x="323" y="416"/>
                    <a:pt x="208" y="416"/>
                  </a:cubicBezTo>
                  <a:cubicBezTo>
                    <a:pt x="93" y="416"/>
                    <a:pt x="0" y="323"/>
                    <a:pt x="0" y="208"/>
                  </a:cubicBezTo>
                </a:path>
              </a:pathLst>
            </a:custGeom>
            <a:solidFill>
              <a:srgbClr val="C7E0F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2" name="path"/>
            <p:cNvSpPr/>
            <p:nvPr/>
          </p:nvSpPr>
          <p:spPr>
            <a:xfrm>
              <a:off x="40170" y="39801"/>
              <a:ext cx="184899" cy="184886"/>
            </a:xfrm>
            <a:custGeom>
              <a:rect l="0" t="0" r="0" b="0"/>
              <a:pathLst>
                <a:path w="291" h="291">
                  <a:moveTo>
                    <a:pt x="118" y="0"/>
                  </a:moveTo>
                  <a:lnTo>
                    <a:pt x="169" y="0"/>
                  </a:lnTo>
                  <a:lnTo>
                    <a:pt x="169" y="118"/>
                  </a:lnTo>
                  <a:lnTo>
                    <a:pt x="291" y="118"/>
                  </a:lnTo>
                  <a:lnTo>
                    <a:pt x="291" y="169"/>
                  </a:lnTo>
                  <a:lnTo>
                    <a:pt x="169" y="169"/>
                  </a:lnTo>
                  <a:lnTo>
                    <a:pt x="169" y="291"/>
                  </a:lnTo>
                  <a:lnTo>
                    <a:pt x="118" y="291"/>
                  </a:lnTo>
                  <a:lnTo>
                    <a:pt x="118" y="169"/>
                  </a:lnTo>
                  <a:lnTo>
                    <a:pt x="0" y="169"/>
                  </a:lnTo>
                  <a:lnTo>
                    <a:pt x="0" y="118"/>
                  </a:lnTo>
                  <a:lnTo>
                    <a:pt x="118" y="118"/>
                  </a:lnTo>
                  <a:lnTo>
                    <a:pt x="11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774" name="picture 77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951909" y="3966692"/>
            <a:ext cx="274015" cy="273990"/>
          </a:xfrm>
          <a:prstGeom prst="rect">
            <a:avLst/>
          </a:prstGeom>
        </p:spPr>
      </p:pic>
      <p:pic>
        <p:nvPicPr>
          <p:cNvPr id="776" name="picture 77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2005812" y="4136669"/>
            <a:ext cx="209092" cy="244030"/>
          </a:xfrm>
          <a:prstGeom prst="rect">
            <a:avLst/>
          </a:prstGeom>
        </p:spPr>
      </p:pic>
      <p:pic>
        <p:nvPicPr>
          <p:cNvPr id="778" name="picture 77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4162666" y="1687944"/>
            <a:ext cx="3881272" cy="9525"/>
          </a:xfrm>
          <a:prstGeom prst="rect">
            <a:avLst/>
          </a:prstGeom>
        </p:spPr>
      </p:pic>
      <p:pic>
        <p:nvPicPr>
          <p:cNvPr id="780" name="picture 78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2120684" y="1687944"/>
            <a:ext cx="1809813" cy="13614"/>
          </a:xfrm>
          <a:prstGeom prst="rect">
            <a:avLst/>
          </a:prstGeom>
        </p:spPr>
      </p:pic>
      <p:pic>
        <p:nvPicPr>
          <p:cNvPr id="782" name="picture 78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8137842" y="2062137"/>
            <a:ext cx="2029586" cy="9525"/>
          </a:xfrm>
          <a:prstGeom prst="rect">
            <a:avLst/>
          </a:prstGeom>
        </p:spPr>
      </p:pic>
      <p:pic>
        <p:nvPicPr>
          <p:cNvPr id="784" name="picture 784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4162666" y="2062137"/>
            <a:ext cx="1260221" cy="9525"/>
          </a:xfrm>
          <a:prstGeom prst="rect">
            <a:avLst/>
          </a:prstGeom>
        </p:spPr>
      </p:pic>
      <p:pic>
        <p:nvPicPr>
          <p:cNvPr id="786" name="picture 786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5473191" y="2062137"/>
            <a:ext cx="1260221" cy="9525"/>
          </a:xfrm>
          <a:prstGeom prst="rect">
            <a:avLst/>
          </a:prstGeom>
        </p:spPr>
      </p:pic>
      <p:pic>
        <p:nvPicPr>
          <p:cNvPr id="788" name="picture 788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6783716" y="2062137"/>
            <a:ext cx="1260220" cy="9525"/>
          </a:xfrm>
          <a:prstGeom prst="rect">
            <a:avLst/>
          </a:prstGeom>
        </p:spPr>
      </p:pic>
      <p:sp>
        <p:nvSpPr>
          <p:cNvPr id="790" name="textbox 790"/>
          <p:cNvSpPr/>
          <p:nvPr/>
        </p:nvSpPr>
        <p:spPr>
          <a:xfrm>
            <a:off x="2074758" y="4190255"/>
            <a:ext cx="76200" cy="166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58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100" b="1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f</a:t>
            </a:r>
            <a:endParaRPr lang="Arial" altLang="Arial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92" name="table 792"/>
          <p:cNvGraphicFramePr>
            <a:graphicFrameLocks noGrp="1"/>
          </p:cNvGraphicFramePr>
          <p:nvPr/>
        </p:nvGraphicFramePr>
        <p:xfrm>
          <a:off x="2131745" y="2927934"/>
          <a:ext cx="7926069" cy="2923540"/>
        </p:xfrm>
        <a:graphic>
          <a:graphicData uri="http://schemas.openxmlformats.org/drawingml/2006/table">
            <a:tbl>
              <a:tblPr/>
              <a:tblGrid>
                <a:gridCol w="2360929"/>
                <a:gridCol w="925194"/>
                <a:gridCol w="925194"/>
                <a:gridCol w="925830"/>
                <a:gridCol w="927100"/>
                <a:gridCol w="925830"/>
                <a:gridCol w="210819"/>
                <a:gridCol w="725169"/>
              </a:tblGrid>
              <a:tr h="5715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657"/>
                        </a:lnSpc>
                      </a:pPr>
                      <a:endParaRPr lang="Arial" altLang="Arial" sz="100"/>
                    </a:p>
                    <a:p>
                      <a:pPr marL="37465" algn="l" rtl="0" eaLnBrk="0">
                        <a:lnSpc>
                          <a:spcPct val="83000"/>
                        </a:lnSpc>
                      </a:pPr>
                      <a:r>
                        <a:rPr sz="11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如</a:t>
                      </a:r>
                      <a:r>
                        <a:rPr sz="11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1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一</a:t>
                      </a:r>
                      <a:r>
                        <a:rPr sz="11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1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次性工程</a:t>
                      </a:r>
                      <a:endParaRPr lang="STKaiti" altLang="STKaiti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7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marL="125729" algn="l" rtl="0" eaLnBrk="0">
                        <a:lnSpc>
                          <a:spcPct val="83000"/>
                        </a:lnSpc>
                        <a:spcBef>
                          <a:spcPts val="7"/>
                        </a:spcBef>
                      </a:pPr>
                      <a:r>
                        <a:rPr sz="1100" kern="0" spc="2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如统谈分签</a:t>
                      </a:r>
                      <a:endParaRPr lang="STKaiti" altLang="STKaiti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7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07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marL="36830" algn="l" rtl="0" eaLnBrk="0">
                        <a:lnSpc>
                          <a:spcPct val="85000"/>
                        </a:lnSpc>
                      </a:pPr>
                      <a:r>
                        <a:rPr sz="1100" kern="0" spc="3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如定制包销机</a:t>
                      </a:r>
                      <a:endParaRPr lang="STKaiti" altLang="STKaiti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7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96519" algn="l" rtl="0" eaLnBrk="0">
                        <a:lnSpc>
                          <a:spcPct val="85000"/>
                        </a:lnSpc>
                        <a:spcBef>
                          <a:spcPts val="1"/>
                        </a:spcBef>
                      </a:pPr>
                      <a:r>
                        <a:rPr sz="1100" kern="0" spc="30">
                          <a:ln w="414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如零售分销</a:t>
                      </a:r>
                      <a:endParaRPr lang="STKaiti" altLang="STKaiti" sz="11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7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76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7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marL="6350" algn="l" rtl="0" eaLnBrk="0">
                        <a:lnSpc>
                          <a:spcPct val="66000"/>
                        </a:lnSpc>
                        <a:spcBef>
                          <a:spcPts val="3"/>
                        </a:spcBef>
                      </a:pPr>
                      <a:r>
                        <a:rPr sz="1100" kern="0" spc="-7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团购</a:t>
                      </a:r>
                      <a:endParaRPr lang="STKaiti" altLang="STKaiti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7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7FF"/>
                    </a:solidFill>
                  </a:tcPr>
                </a:tc>
              </a:tr>
              <a:tr h="4502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7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marL="3810" algn="l" rtl="0" eaLnBrk="0">
                        <a:lnSpc>
                          <a:spcPct val="83000"/>
                        </a:lnSpc>
                        <a:spcBef>
                          <a:spcPts val="6"/>
                        </a:spcBef>
                      </a:pPr>
                      <a:r>
                        <a:rPr sz="1100" kern="0" spc="-1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购</a:t>
                      </a:r>
                      <a:endParaRPr lang="STKaiti" altLang="STKaiti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002"/>
                        </a:lnSpc>
                      </a:pPr>
                      <a:endParaRPr lang="Arial" altLang="Arial" sz="100"/>
                    </a:p>
                    <a:p>
                      <a:pPr marL="35559" algn="l" rtl="0" eaLnBrk="0">
                        <a:lnSpc>
                          <a:spcPct val="85000"/>
                        </a:lnSpc>
                      </a:pPr>
                      <a:r>
                        <a:rPr sz="1100" kern="0" spc="20">
                          <a:ln w="414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渠道代理分销</a:t>
                      </a:r>
                      <a:endParaRPr lang="STKaiti" altLang="STKaiti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7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7FF"/>
                    </a:solidFill>
                  </a:tcPr>
                </a:tc>
              </a:tr>
              <a:tr h="290195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602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ts val="672"/>
                        </a:lnSpc>
                      </a:pPr>
                      <a:r>
                        <a:rPr sz="1000" kern="0" spc="-10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如</a:t>
                      </a:r>
                      <a:endParaRPr lang="STKaiti" altLang="STKaiti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6E7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6E7FF"/>
                    </a:solidFill>
                  </a:tcPr>
                </a:tc>
              </a:tr>
              <a:tr h="17589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7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7FF"/>
                    </a:solidFill>
                  </a:tcPr>
                </a:tc>
              </a:tr>
              <a:tr h="4273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0"/>
                    </a:p>
                    <a:p>
                      <a:pPr marL="101600" algn="l" rtl="0" eaLnBrk="0">
                        <a:lnSpc>
                          <a:spcPct val="85000"/>
                        </a:lnSpc>
                        <a:spcBef>
                          <a:spcPts val="1"/>
                        </a:spcBef>
                      </a:pPr>
                      <a:r>
                        <a:rPr sz="1100" kern="0" spc="2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如长期代工</a:t>
                      </a:r>
                      <a:endParaRPr lang="STKaiti" altLang="STKaiti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7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E7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94" name="textbox 794"/>
          <p:cNvSpPr/>
          <p:nvPr/>
        </p:nvSpPr>
        <p:spPr>
          <a:xfrm>
            <a:off x="432998" y="332123"/>
            <a:ext cx="3932554" cy="410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76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700" b="1" kern="0" spc="9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核心业务模式与场景分析</a:t>
            </a:r>
            <a:endParaRPr lang="Microsoft YaHei" altLang="Microsoft YaHei" sz="2700"/>
          </a:p>
        </p:txBody>
      </p:sp>
      <p:sp>
        <p:nvSpPr>
          <p:cNvPr id="796" name="textbox 796"/>
          <p:cNvSpPr/>
          <p:nvPr/>
        </p:nvSpPr>
        <p:spPr>
          <a:xfrm>
            <a:off x="9171431" y="1588008"/>
            <a:ext cx="881380" cy="155575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95"/>
              </a:lnSpc>
            </a:pPr>
            <a:endParaRPr lang="Arial" altLang="Arial" sz="100"/>
          </a:p>
          <a:p>
            <a:pPr marL="107314" algn="l" rtl="0" eaLnBrk="0">
              <a:lnSpc>
                <a:spcPct val="83000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代理协议</a:t>
            </a:r>
            <a:endParaRPr lang="STKaiti" altLang="STKaiti" sz="1300"/>
          </a:p>
        </p:txBody>
      </p:sp>
      <p:sp>
        <p:nvSpPr>
          <p:cNvPr id="798" name="textbox 798"/>
          <p:cNvSpPr/>
          <p:nvPr/>
        </p:nvSpPr>
        <p:spPr>
          <a:xfrm>
            <a:off x="7289292" y="1371600"/>
            <a:ext cx="2763520" cy="182879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8803"/>
              </a:lnSpc>
            </a:pPr>
            <a:endParaRPr lang="Arial" altLang="Arial" sz="100"/>
          </a:p>
          <a:p>
            <a:pPr marL="1055369" algn="l" rtl="0" eaLnBrk="0">
              <a:lnSpc>
                <a:spcPct val="86000"/>
              </a:lnSpc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普通客户</a:t>
            </a:r>
            <a:endParaRPr lang="STKaiti" altLang="STKaiti" sz="1300"/>
          </a:p>
        </p:txBody>
      </p:sp>
      <p:sp>
        <p:nvSpPr>
          <p:cNvPr id="800" name="textbox 800"/>
          <p:cNvSpPr/>
          <p:nvPr/>
        </p:nvSpPr>
        <p:spPr>
          <a:xfrm>
            <a:off x="7289292" y="1574291"/>
            <a:ext cx="1841500" cy="182879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7578"/>
              </a:lnSpc>
            </a:pPr>
            <a:endParaRPr lang="Arial" altLang="Arial" sz="100"/>
          </a:p>
          <a:p>
            <a:pPr marL="603884" algn="l" rtl="0" eaLnBrk="0">
              <a:lnSpc>
                <a:spcPct val="86000"/>
              </a:lnSpc>
            </a:pP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竞争报价</a:t>
            </a:r>
            <a:endParaRPr lang="STKaiti" altLang="STKaiti" sz="1300"/>
          </a:p>
        </p:txBody>
      </p:sp>
      <p:sp>
        <p:nvSpPr>
          <p:cNvPr id="802" name="textbox 802"/>
          <p:cNvSpPr/>
          <p:nvPr/>
        </p:nvSpPr>
        <p:spPr>
          <a:xfrm>
            <a:off x="9171431" y="1770888"/>
            <a:ext cx="885825" cy="182879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70"/>
              </a:lnSpc>
            </a:pPr>
            <a:endParaRPr lang="Arial" altLang="Arial" sz="100"/>
          </a:p>
          <a:p>
            <a:pPr marL="121920" algn="l" rtl="0" eaLnBrk="0">
              <a:lnSpc>
                <a:spcPct val="84000"/>
              </a:lnSpc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合同订单</a:t>
            </a:r>
            <a:endParaRPr lang="STKaiti" altLang="STKaiti" sz="1300"/>
          </a:p>
        </p:txBody>
      </p:sp>
      <p:sp>
        <p:nvSpPr>
          <p:cNvPr id="804" name="textbox 804"/>
          <p:cNvSpPr/>
          <p:nvPr/>
        </p:nvSpPr>
        <p:spPr>
          <a:xfrm>
            <a:off x="8229600" y="1770888"/>
            <a:ext cx="885825" cy="182879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70"/>
              </a:lnSpc>
            </a:pPr>
            <a:endParaRPr lang="Arial" altLang="Arial" sz="100"/>
          </a:p>
          <a:p>
            <a:pPr marL="114300" algn="l" rtl="0" eaLnBrk="0">
              <a:lnSpc>
                <a:spcPct val="84000"/>
              </a:lnSpc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协议订单</a:t>
            </a:r>
            <a:endParaRPr lang="STKaiti" altLang="STKaiti" sz="1300"/>
          </a:p>
        </p:txBody>
      </p:sp>
      <p:pic>
        <p:nvPicPr>
          <p:cNvPr id="806" name="picture 8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301481" y="1040244"/>
            <a:ext cx="1348892" cy="813816"/>
          </a:xfrm>
          <a:prstGeom prst="rect">
            <a:avLst/>
          </a:prstGeom>
        </p:spPr>
      </p:pic>
      <p:pic>
        <p:nvPicPr>
          <p:cNvPr id="808" name="picture 80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39723" y="981455"/>
            <a:ext cx="9315398" cy="100584"/>
          </a:xfrm>
          <a:prstGeom prst="rect">
            <a:avLst/>
          </a:prstGeom>
        </p:spPr>
      </p:pic>
      <p:graphicFrame>
        <p:nvGraphicFramePr>
          <p:cNvPr id="810" name="table 810"/>
          <p:cNvGraphicFramePr>
            <a:graphicFrameLocks noGrp="1"/>
          </p:cNvGraphicFramePr>
          <p:nvPr/>
        </p:nvGraphicFramePr>
        <p:xfrm>
          <a:off x="6358597" y="1985898"/>
          <a:ext cx="879475" cy="821054"/>
        </p:xfrm>
        <a:graphic>
          <a:graphicData uri="http://schemas.openxmlformats.org/drawingml/2006/table">
            <a:tbl>
              <a:tblPr/>
              <a:tblGrid>
                <a:gridCol w="879475"/>
              </a:tblGrid>
              <a:tr h="8147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298"/>
                        </a:lnSpc>
                      </a:pPr>
                      <a:endParaRPr lang="Arial" altLang="Arial" sz="100"/>
                    </a:p>
                    <a:p>
                      <a:pPr marL="18415" indent="13334" algn="l" rtl="0" eaLnBrk="0">
                        <a:lnSpc>
                          <a:spcPct val="96000"/>
                        </a:lnSpc>
                      </a:pPr>
                      <a:r>
                        <a:rPr sz="13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大客户代理</a:t>
                      </a: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 </a:t>
                      </a: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合同订单销</a:t>
                      </a: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 </a:t>
                      </a:r>
                      <a:r>
                        <a:rPr sz="1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售</a:t>
                      </a:r>
                      <a:endParaRPr lang="STKaiti" altLang="STKaiti" sz="1300"/>
                    </a:p>
                  </a:txBody>
                  <a:tcPr marL="0" marR="0" marT="0" marB="0">
                    <a:lnL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12" name="table 812"/>
          <p:cNvGraphicFramePr>
            <a:graphicFrameLocks noGrp="1"/>
          </p:cNvGraphicFramePr>
          <p:nvPr/>
        </p:nvGraphicFramePr>
        <p:xfrm>
          <a:off x="5422569" y="1985898"/>
          <a:ext cx="879475" cy="821054"/>
        </p:xfrm>
        <a:graphic>
          <a:graphicData uri="http://schemas.openxmlformats.org/drawingml/2006/table">
            <a:tbl>
              <a:tblPr/>
              <a:tblGrid>
                <a:gridCol w="879475"/>
              </a:tblGrid>
              <a:tr h="8147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297"/>
                        </a:lnSpc>
                      </a:pPr>
                      <a:endParaRPr lang="Arial" altLang="Arial" sz="100"/>
                    </a:p>
                    <a:p>
                      <a:pPr marL="15875" indent="15240" algn="l" rtl="0" eaLnBrk="0">
                        <a:lnSpc>
                          <a:spcPct val="97000"/>
                        </a:lnSpc>
                      </a:pPr>
                      <a:r>
                        <a:rPr sz="13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大客户竞争</a:t>
                      </a: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 </a:t>
                      </a: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性协议式销</a:t>
                      </a:r>
                      <a:r>
                        <a:rPr sz="13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 </a:t>
                      </a:r>
                      <a:r>
                        <a:rPr sz="1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售</a:t>
                      </a:r>
                      <a:endParaRPr lang="STKaiti" altLang="STKaiti" sz="1300"/>
                    </a:p>
                  </a:txBody>
                  <a:tcPr marL="0" marR="0" marT="0" marB="0">
                    <a:lnL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14" name="table 814"/>
          <p:cNvGraphicFramePr>
            <a:graphicFrameLocks noGrp="1"/>
          </p:cNvGraphicFramePr>
          <p:nvPr/>
        </p:nvGraphicFramePr>
        <p:xfrm>
          <a:off x="8230641" y="1985898"/>
          <a:ext cx="879475" cy="821054"/>
        </p:xfrm>
        <a:graphic>
          <a:graphicData uri="http://schemas.openxmlformats.org/drawingml/2006/table">
            <a:tbl>
              <a:tblPr/>
              <a:tblGrid>
                <a:gridCol w="879475"/>
              </a:tblGrid>
              <a:tr h="8147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210"/>
                        </a:lnSpc>
                      </a:pPr>
                      <a:endParaRPr lang="Arial" altLang="Arial" sz="100"/>
                    </a:p>
                    <a:p>
                      <a:pPr marL="17145" algn="l" rtl="0" eaLnBrk="0">
                        <a:lnSpc>
                          <a:spcPct val="86000"/>
                        </a:lnSpc>
                      </a:pP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普通客户</a:t>
                      </a:r>
                      <a:endParaRPr lang="STKaiti" altLang="STKaiti" sz="1300"/>
                    </a:p>
                    <a:p>
                      <a:pPr marL="30480" indent="-3810" algn="l" rtl="0" eaLnBrk="0">
                        <a:lnSpc>
                          <a:spcPct val="94000"/>
                        </a:lnSpc>
                        <a:spcBef>
                          <a:spcPts val="257"/>
                        </a:spcBef>
                      </a:pPr>
                      <a:r>
                        <a:rPr sz="1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竞争性协议 </a:t>
                      </a:r>
                      <a:r>
                        <a:rPr sz="13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式销售</a:t>
                      </a:r>
                      <a:endParaRPr lang="STKaiti" altLang="STKaiti" sz="1300"/>
                    </a:p>
                  </a:txBody>
                  <a:tcPr marL="0" marR="0" marT="0" marB="0">
                    <a:lnL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16" name="table 816"/>
          <p:cNvGraphicFramePr>
            <a:graphicFrameLocks noGrp="1"/>
          </p:cNvGraphicFramePr>
          <p:nvPr/>
        </p:nvGraphicFramePr>
        <p:xfrm>
          <a:off x="4486542" y="1985898"/>
          <a:ext cx="879475" cy="821054"/>
        </p:xfrm>
        <a:graphic>
          <a:graphicData uri="http://schemas.openxmlformats.org/drawingml/2006/table">
            <a:tbl>
              <a:tblPr/>
              <a:tblGrid>
                <a:gridCol w="879475"/>
              </a:tblGrid>
              <a:tr h="8147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297"/>
                        </a:lnSpc>
                      </a:pPr>
                      <a:endParaRPr lang="Arial" altLang="Arial" sz="100"/>
                    </a:p>
                    <a:p>
                      <a:pPr marL="15875" indent="15240" algn="l" rtl="0" eaLnBrk="0">
                        <a:lnSpc>
                          <a:spcPct val="97000"/>
                        </a:lnSpc>
                      </a:pPr>
                      <a:r>
                        <a:rPr sz="13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大客户竞争</a:t>
                      </a: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 </a:t>
                      </a: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性项目式销</a:t>
                      </a:r>
                      <a:r>
                        <a:rPr sz="13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 </a:t>
                      </a:r>
                      <a:r>
                        <a:rPr sz="1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售</a:t>
                      </a:r>
                      <a:endParaRPr lang="STKaiti" altLang="STKaiti" sz="1300"/>
                    </a:p>
                  </a:txBody>
                  <a:tcPr marL="0" marR="0" marT="0" marB="0">
                    <a:lnL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18" name="table 818"/>
          <p:cNvGraphicFramePr>
            <a:graphicFrameLocks noGrp="1"/>
          </p:cNvGraphicFramePr>
          <p:nvPr/>
        </p:nvGraphicFramePr>
        <p:xfrm>
          <a:off x="9166669" y="1985898"/>
          <a:ext cx="879475" cy="821054"/>
        </p:xfrm>
        <a:graphic>
          <a:graphicData uri="http://schemas.openxmlformats.org/drawingml/2006/table">
            <a:tbl>
              <a:tblPr/>
              <a:tblGrid>
                <a:gridCol w="879475"/>
              </a:tblGrid>
              <a:tr h="8147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397"/>
                        </a:lnSpc>
                      </a:pPr>
                      <a:endParaRPr lang="Arial" altLang="Arial" sz="100"/>
                    </a:p>
                    <a:p>
                      <a:pPr marL="10160" indent="6350" algn="l" rtl="0" eaLnBrk="0">
                        <a:lnSpc>
                          <a:spcPct val="97000"/>
                        </a:lnSpc>
                      </a:pP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普通客户代</a:t>
                      </a: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 理合同订单  </a:t>
                      </a: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销售</a:t>
                      </a:r>
                      <a:endParaRPr lang="STKaiti" altLang="STKaiti" sz="1300"/>
                    </a:p>
                  </a:txBody>
                  <a:tcPr marL="0" marR="0" marT="0" marB="0">
                    <a:lnL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20" name="table 820"/>
          <p:cNvGraphicFramePr>
            <a:graphicFrameLocks noGrp="1"/>
          </p:cNvGraphicFramePr>
          <p:nvPr/>
        </p:nvGraphicFramePr>
        <p:xfrm>
          <a:off x="7294626" y="1985898"/>
          <a:ext cx="879475" cy="821054"/>
        </p:xfrm>
        <a:graphic>
          <a:graphicData uri="http://schemas.openxmlformats.org/drawingml/2006/table">
            <a:tbl>
              <a:tblPr/>
              <a:tblGrid>
                <a:gridCol w="879475"/>
              </a:tblGrid>
              <a:tr h="8147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210"/>
                        </a:lnSpc>
                      </a:pPr>
                      <a:endParaRPr lang="Arial" altLang="Arial" sz="100"/>
                    </a:p>
                    <a:p>
                      <a:pPr marL="17145" algn="l" rtl="0" eaLnBrk="0">
                        <a:lnSpc>
                          <a:spcPct val="86000"/>
                        </a:lnSpc>
                      </a:pP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普通客户</a:t>
                      </a:r>
                      <a:endParaRPr lang="STKaiti" altLang="STKaiti" sz="1300"/>
                    </a:p>
                    <a:p>
                      <a:pPr marL="30480" indent="-3810" algn="l" rtl="0" eaLnBrk="0">
                        <a:lnSpc>
                          <a:spcPct val="94000"/>
                        </a:lnSpc>
                        <a:spcBef>
                          <a:spcPts val="257"/>
                        </a:spcBef>
                      </a:pPr>
                      <a:r>
                        <a:rPr sz="1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竞争性项目</a:t>
                      </a: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 </a:t>
                      </a:r>
                      <a:r>
                        <a:rPr sz="13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式销售</a:t>
                      </a:r>
                      <a:endParaRPr lang="STKaiti" altLang="STKaiti" sz="1300"/>
                    </a:p>
                  </a:txBody>
                  <a:tcPr marL="0" marR="0" marT="0" marB="0">
                    <a:lnL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22" name="table 822"/>
          <p:cNvGraphicFramePr>
            <a:graphicFrameLocks noGrp="1"/>
          </p:cNvGraphicFramePr>
          <p:nvPr/>
        </p:nvGraphicFramePr>
        <p:xfrm>
          <a:off x="2143480" y="4060456"/>
          <a:ext cx="1805939" cy="357504"/>
        </p:xfrm>
        <a:graphic>
          <a:graphicData uri="http://schemas.openxmlformats.org/drawingml/2006/table">
            <a:tbl>
              <a:tblPr/>
              <a:tblGrid>
                <a:gridCol w="1805939"/>
              </a:tblGrid>
              <a:tr h="3479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600"/>
                    </a:p>
                    <a:p>
                      <a:pPr marL="93344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1300" kern="0" spc="-20">
                          <a:ln w="483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自有品牌销司经销</a:t>
                      </a:r>
                      <a:endParaRPr lang="STKaiti" altLang="STKaiti" sz="1300"/>
                    </a:p>
                  </a:txBody>
                  <a:tcPr marL="0" marR="0" marT="0" marB="0">
                    <a:lnL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24" name="table 824"/>
          <p:cNvGraphicFramePr>
            <a:graphicFrameLocks noGrp="1"/>
          </p:cNvGraphicFramePr>
          <p:nvPr/>
        </p:nvGraphicFramePr>
        <p:xfrm>
          <a:off x="2176488" y="5464492"/>
          <a:ext cx="1805940" cy="357505"/>
        </p:xfrm>
        <a:graphic>
          <a:graphicData uri="http://schemas.openxmlformats.org/drawingml/2006/table">
            <a:tbl>
              <a:tblPr/>
              <a:tblGrid>
                <a:gridCol w="1805940"/>
              </a:tblGrid>
              <a:tr h="3511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60325" algn="l" rtl="0" eaLnBrk="0">
                        <a:lnSpc>
                          <a:spcPct val="84000"/>
                        </a:lnSpc>
                        <a:spcBef>
                          <a:spcPts val="4"/>
                        </a:spcBef>
                      </a:pPr>
                      <a:r>
                        <a:rPr sz="1300" b="1" kern="0" spc="1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B2B</a:t>
                      </a:r>
                      <a:r>
                        <a:rPr sz="1300" kern="0" spc="10">
                          <a:ln w="483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制造商代工</a:t>
                      </a:r>
                      <a:endParaRPr lang="STKaiti" altLang="STKaiti" sz="1300"/>
                    </a:p>
                  </a:txBody>
                  <a:tcPr marL="0" marR="0" marT="0" marB="0">
                    <a:lnL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26" name="table 826"/>
          <p:cNvGraphicFramePr>
            <a:graphicFrameLocks noGrp="1"/>
          </p:cNvGraphicFramePr>
          <p:nvPr/>
        </p:nvGraphicFramePr>
        <p:xfrm>
          <a:off x="2176488" y="3562451"/>
          <a:ext cx="1805940" cy="357504"/>
        </p:xfrm>
        <a:graphic>
          <a:graphicData uri="http://schemas.openxmlformats.org/drawingml/2006/table">
            <a:tbl>
              <a:tblPr/>
              <a:tblGrid>
                <a:gridCol w="1805940"/>
              </a:tblGrid>
              <a:tr h="3479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6435"/>
                        </a:lnSpc>
                      </a:pPr>
                      <a:endParaRPr lang="Arial" altLang="Arial" sz="100"/>
                    </a:p>
                    <a:p>
                      <a:pPr marL="60325" algn="l" rtl="0" eaLnBrk="0">
                        <a:lnSpc>
                          <a:spcPct val="80000"/>
                        </a:lnSpc>
                      </a:pPr>
                      <a:r>
                        <a:rPr sz="1300" b="1" kern="0" spc="1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B2C</a:t>
                      </a:r>
                      <a:r>
                        <a:rPr sz="1300" kern="0" spc="10">
                          <a:ln w="483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自有品牌</a:t>
                      </a:r>
                      <a:endParaRPr lang="STKaiti" altLang="STKaiti" sz="1300"/>
                    </a:p>
                    <a:p>
                      <a:pPr marL="65405" algn="l" rtl="0" eaLnBrk="0">
                        <a:lnSpc>
                          <a:spcPct val="96000"/>
                        </a:lnSpc>
                        <a:spcBef>
                          <a:spcPts val="12"/>
                        </a:spcBef>
                      </a:pPr>
                      <a:r>
                        <a:rPr sz="1300" kern="0" spc="-10">
                          <a:ln w="483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零售经销</a:t>
                      </a:r>
                      <a:endParaRPr lang="STKaiti" altLang="STKaiti" sz="1300"/>
                    </a:p>
                  </a:txBody>
                  <a:tcPr marL="0" marR="0" marT="0" marB="0">
                    <a:lnL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28" name="table 828"/>
          <p:cNvGraphicFramePr>
            <a:graphicFrameLocks noGrp="1"/>
          </p:cNvGraphicFramePr>
          <p:nvPr/>
        </p:nvGraphicFramePr>
        <p:xfrm>
          <a:off x="2176488" y="2954934"/>
          <a:ext cx="1805940" cy="357504"/>
        </p:xfrm>
        <a:graphic>
          <a:graphicData uri="http://schemas.openxmlformats.org/drawingml/2006/table">
            <a:tbl>
              <a:tblPr/>
              <a:tblGrid>
                <a:gridCol w="1805940"/>
              </a:tblGrid>
              <a:tr h="3479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marL="60325" algn="l" rtl="0" eaLnBrk="0">
                        <a:lnSpc>
                          <a:spcPct val="85000"/>
                        </a:lnSpc>
                        <a:spcBef>
                          <a:spcPts val="4"/>
                        </a:spcBef>
                      </a:pPr>
                      <a:r>
                        <a:rPr sz="1300" b="1" kern="0" spc="1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B2B</a:t>
                      </a:r>
                      <a:r>
                        <a:rPr sz="1300" kern="0" spc="10">
                          <a:ln w="483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自有品牌直销</a:t>
                      </a:r>
                      <a:endParaRPr lang="STKaiti" altLang="STKaiti" sz="1300"/>
                    </a:p>
                  </a:txBody>
                  <a:tcPr marL="0" marR="0" marT="0" marB="0">
                    <a:lnL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30" name="table 830"/>
          <p:cNvGraphicFramePr>
            <a:graphicFrameLocks noGrp="1"/>
          </p:cNvGraphicFramePr>
          <p:nvPr/>
        </p:nvGraphicFramePr>
        <p:xfrm>
          <a:off x="2176488" y="4549470"/>
          <a:ext cx="1805940" cy="355600"/>
        </p:xfrm>
        <a:graphic>
          <a:graphicData uri="http://schemas.openxmlformats.org/drawingml/2006/table">
            <a:tbl>
              <a:tblPr/>
              <a:tblGrid>
                <a:gridCol w="1805940"/>
              </a:tblGrid>
              <a:tr h="346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93344" algn="l" rtl="0" eaLnBrk="0">
                        <a:lnSpc>
                          <a:spcPct val="85000"/>
                        </a:lnSpc>
                        <a:spcBef>
                          <a:spcPts val="5"/>
                        </a:spcBef>
                      </a:pPr>
                      <a:r>
                        <a:rPr sz="1300" kern="0" spc="-20">
                          <a:ln w="483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自有品牌代理经销</a:t>
                      </a:r>
                      <a:endParaRPr lang="STKaiti" altLang="STKaiti" sz="1300"/>
                    </a:p>
                  </a:txBody>
                  <a:tcPr marL="0" marR="0" marT="0" marB="0">
                    <a:lnL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32" name="table 832"/>
          <p:cNvGraphicFramePr>
            <a:graphicFrameLocks noGrp="1"/>
          </p:cNvGraphicFramePr>
          <p:nvPr/>
        </p:nvGraphicFramePr>
        <p:xfrm>
          <a:off x="2176488" y="4999482"/>
          <a:ext cx="1805940" cy="355600"/>
        </p:xfrm>
        <a:graphic>
          <a:graphicData uri="http://schemas.openxmlformats.org/drawingml/2006/table">
            <a:tbl>
              <a:tblPr/>
              <a:tblGrid>
                <a:gridCol w="1805940"/>
              </a:tblGrid>
              <a:tr h="346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60325" algn="l" rtl="0" eaLnBrk="0">
                        <a:lnSpc>
                          <a:spcPct val="85000"/>
                        </a:lnSpc>
                        <a:spcBef>
                          <a:spcPts val="1"/>
                        </a:spcBef>
                      </a:pPr>
                      <a:r>
                        <a:rPr sz="1300" b="1" kern="0" spc="2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B2C</a:t>
                      </a:r>
                      <a:r>
                        <a:rPr sz="1300" kern="0" spc="20">
                          <a:ln w="483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自有品牌电商经销</a:t>
                      </a:r>
                      <a:endParaRPr lang="STKaiti" altLang="STKaiti" sz="1300"/>
                    </a:p>
                  </a:txBody>
                  <a:tcPr marL="0" marR="0" marT="0" marB="0">
                    <a:lnL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834" name="picture 83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479626" y="4503229"/>
            <a:ext cx="540029" cy="506234"/>
          </a:xfrm>
          <a:prstGeom prst="rect">
            <a:avLst/>
          </a:prstGeom>
        </p:spPr>
      </p:pic>
      <p:sp>
        <p:nvSpPr>
          <p:cNvPr id="836" name="textbox 836"/>
          <p:cNvSpPr/>
          <p:nvPr/>
        </p:nvSpPr>
        <p:spPr>
          <a:xfrm>
            <a:off x="7165205" y="4538577"/>
            <a:ext cx="165100" cy="298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52"/>
              </a:lnSpc>
            </a:pPr>
            <a:endParaRPr lang="Arial" altLang="Arial" sz="100"/>
          </a:p>
          <a:p>
            <a:pPr marL="60325" algn="l" rtl="0" eaLnBrk="0">
              <a:lnSpc>
                <a:spcPct val="68000"/>
              </a:lnSpc>
            </a:pPr>
            <a:r>
              <a:rPr sz="1300" b="1" kern="0" spc="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f</a:t>
            </a:r>
            <a:endParaRPr lang="Arial" altLang="Arial" sz="1300"/>
          </a:p>
          <a:p>
            <a:pPr marL="12700" algn="l" rtl="0" eaLnBrk="0">
              <a:lnSpc>
                <a:spcPct val="82000"/>
              </a:lnSpc>
              <a:spcBef>
                <a:spcPts val="8"/>
              </a:spcBef>
            </a:pPr>
            <a:r>
              <a:rPr sz="1100" kern="0" spc="-10">
                <a:solidFill>
                  <a:srgbClr val="00296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如</a:t>
            </a:r>
            <a:endParaRPr lang="STKaiti" altLang="STKaiti" sz="1100"/>
          </a:p>
        </p:txBody>
      </p:sp>
      <p:pic>
        <p:nvPicPr>
          <p:cNvPr id="838" name="picture 83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878140" y="4204461"/>
            <a:ext cx="473037" cy="183527"/>
          </a:xfrm>
          <a:prstGeom prst="rect">
            <a:avLst/>
          </a:prstGeom>
        </p:spPr>
      </p:pic>
      <p:pic>
        <p:nvPicPr>
          <p:cNvPr id="840" name="picture 84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146607" y="3971696"/>
            <a:ext cx="278548" cy="247052"/>
          </a:xfrm>
          <a:prstGeom prst="rect">
            <a:avLst/>
          </a:prstGeom>
        </p:spPr>
      </p:pic>
      <p:graphicFrame>
        <p:nvGraphicFramePr>
          <p:cNvPr id="842" name="table 842"/>
          <p:cNvGraphicFramePr>
            <a:graphicFrameLocks noGrp="1"/>
          </p:cNvGraphicFramePr>
          <p:nvPr/>
        </p:nvGraphicFramePr>
        <p:xfrm>
          <a:off x="7160679" y="4010520"/>
          <a:ext cx="1187450" cy="506729"/>
        </p:xfrm>
        <a:graphic>
          <a:graphicData uri="http://schemas.openxmlformats.org/drawingml/2006/table">
            <a:tbl>
              <a:tblPr/>
              <a:tblGrid>
                <a:gridCol w="1187450"/>
              </a:tblGrid>
              <a:tr h="4813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127635" algn="l" rtl="0" eaLnBrk="0">
                        <a:lnSpc>
                          <a:spcPts val="942"/>
                        </a:lnSpc>
                        <a:spcBef>
                          <a:spcPts val="1"/>
                        </a:spcBef>
                      </a:pPr>
                      <a:r>
                        <a:rPr sz="13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4</a:t>
                      </a:r>
                      <a:endParaRPr lang="Arial" altLang="Arial" sz="1300"/>
                    </a:p>
                    <a:p>
                      <a:pPr marL="685800" algn="l" rtl="0" eaLnBrk="0">
                        <a:lnSpc>
                          <a:spcPct val="70000"/>
                        </a:lnSpc>
                        <a:spcBef>
                          <a:spcPts val="789"/>
                        </a:spcBef>
                        <a:tabLst>
                          <a:tab pos="836930"/>
                        </a:tabLst>
                      </a:pPr>
                      <a:r>
                        <a:rPr sz="900" kern="0" spc="0">
                          <a:solidFill>
                            <a:srgbClr val="D9D9D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r>
                        <a:rPr sz="900" b="1" kern="0" spc="10">
                          <a:solidFill>
                            <a:srgbClr val="D9D9D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&lt;1%</a:t>
                      </a:r>
                      <a:r>
                        <a:rPr sz="900" b="1" kern="0" spc="0">
                          <a:solidFill>
                            <a:srgbClr val="D9D9D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 </a:t>
                      </a:r>
                      <a:endParaRPr lang="Arial" altLang="Arial" sz="900"/>
                    </a:p>
                    <a:p>
                      <a:pPr marL="152400" algn="l" rtl="0" eaLnBrk="0">
                        <a:lnSpc>
                          <a:spcPct val="73000"/>
                        </a:lnSpc>
                        <a:spcBef>
                          <a:spcPts val="323"/>
                        </a:spcBef>
                      </a:pPr>
                      <a:r>
                        <a:rPr sz="1100" kern="0" spc="3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销售公司工程</a:t>
                      </a:r>
                      <a:endParaRPr lang="STKaiti" altLang="STKait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44" name="path"/>
          <p:cNvSpPr/>
          <p:nvPr/>
        </p:nvSpPr>
        <p:spPr>
          <a:xfrm>
            <a:off x="7500391" y="4151331"/>
            <a:ext cx="346505" cy="186973"/>
          </a:xfrm>
          <a:custGeom>
            <a:rect l="0" t="0" r="0" b="0"/>
            <a:pathLst>
              <a:path w="545" h="294">
                <a:moveTo>
                  <a:pt x="531" y="0"/>
                </a:moveTo>
                <a:lnTo>
                  <a:pt x="545" y="11"/>
                </a:lnTo>
                <a:lnTo>
                  <a:pt x="535" y="15"/>
                </a:lnTo>
                <a:lnTo>
                  <a:pt x="524" y="20"/>
                </a:lnTo>
                <a:lnTo>
                  <a:pt x="513" y="26"/>
                </a:lnTo>
                <a:lnTo>
                  <a:pt x="502" y="31"/>
                </a:lnTo>
                <a:lnTo>
                  <a:pt x="491" y="37"/>
                </a:lnTo>
                <a:lnTo>
                  <a:pt x="479" y="43"/>
                </a:lnTo>
                <a:lnTo>
                  <a:pt x="468" y="50"/>
                </a:lnTo>
                <a:lnTo>
                  <a:pt x="456" y="56"/>
                </a:lnTo>
                <a:lnTo>
                  <a:pt x="444" y="64"/>
                </a:lnTo>
                <a:lnTo>
                  <a:pt x="433" y="71"/>
                </a:lnTo>
                <a:lnTo>
                  <a:pt x="421" y="79"/>
                </a:lnTo>
                <a:lnTo>
                  <a:pt x="408" y="87"/>
                </a:lnTo>
                <a:lnTo>
                  <a:pt x="396" y="95"/>
                </a:lnTo>
                <a:lnTo>
                  <a:pt x="383" y="103"/>
                </a:lnTo>
                <a:lnTo>
                  <a:pt x="371" y="112"/>
                </a:lnTo>
                <a:lnTo>
                  <a:pt x="358" y="122"/>
                </a:lnTo>
                <a:lnTo>
                  <a:pt x="345" y="131"/>
                </a:lnTo>
                <a:lnTo>
                  <a:pt x="333" y="140"/>
                </a:lnTo>
                <a:lnTo>
                  <a:pt x="321" y="149"/>
                </a:lnTo>
                <a:lnTo>
                  <a:pt x="310" y="158"/>
                </a:lnTo>
                <a:lnTo>
                  <a:pt x="298" y="167"/>
                </a:lnTo>
                <a:lnTo>
                  <a:pt x="288" y="176"/>
                </a:lnTo>
                <a:lnTo>
                  <a:pt x="277" y="185"/>
                </a:lnTo>
                <a:lnTo>
                  <a:pt x="267" y="194"/>
                </a:lnTo>
                <a:lnTo>
                  <a:pt x="257" y="203"/>
                </a:lnTo>
                <a:lnTo>
                  <a:pt x="248" y="211"/>
                </a:lnTo>
                <a:lnTo>
                  <a:pt x="239" y="220"/>
                </a:lnTo>
                <a:lnTo>
                  <a:pt x="231" y="228"/>
                </a:lnTo>
                <a:lnTo>
                  <a:pt x="223" y="237"/>
                </a:lnTo>
                <a:lnTo>
                  <a:pt x="215" y="245"/>
                </a:lnTo>
                <a:lnTo>
                  <a:pt x="208" y="253"/>
                </a:lnTo>
                <a:lnTo>
                  <a:pt x="201" y="262"/>
                </a:lnTo>
                <a:lnTo>
                  <a:pt x="171" y="273"/>
                </a:lnTo>
                <a:lnTo>
                  <a:pt x="155" y="279"/>
                </a:lnTo>
                <a:lnTo>
                  <a:pt x="141" y="285"/>
                </a:lnTo>
                <a:lnTo>
                  <a:pt x="130" y="290"/>
                </a:lnTo>
                <a:lnTo>
                  <a:pt x="126" y="292"/>
                </a:lnTo>
                <a:lnTo>
                  <a:pt x="122" y="294"/>
                </a:lnTo>
                <a:lnTo>
                  <a:pt x="121" y="291"/>
                </a:lnTo>
                <a:lnTo>
                  <a:pt x="119" y="288"/>
                </a:lnTo>
                <a:lnTo>
                  <a:pt x="114" y="280"/>
                </a:lnTo>
                <a:lnTo>
                  <a:pt x="108" y="271"/>
                </a:lnTo>
                <a:lnTo>
                  <a:pt x="100" y="259"/>
                </a:lnTo>
                <a:lnTo>
                  <a:pt x="89" y="245"/>
                </a:lnTo>
                <a:lnTo>
                  <a:pt x="83" y="237"/>
                </a:lnTo>
                <a:lnTo>
                  <a:pt x="77" y="230"/>
                </a:lnTo>
                <a:lnTo>
                  <a:pt x="71" y="224"/>
                </a:lnTo>
                <a:lnTo>
                  <a:pt x="66" y="218"/>
                </a:lnTo>
                <a:lnTo>
                  <a:pt x="61" y="212"/>
                </a:lnTo>
                <a:lnTo>
                  <a:pt x="55" y="207"/>
                </a:lnTo>
                <a:lnTo>
                  <a:pt x="50" y="203"/>
                </a:lnTo>
                <a:lnTo>
                  <a:pt x="45" y="199"/>
                </a:lnTo>
                <a:lnTo>
                  <a:pt x="40" y="195"/>
                </a:lnTo>
                <a:lnTo>
                  <a:pt x="35" y="192"/>
                </a:lnTo>
                <a:lnTo>
                  <a:pt x="29" y="189"/>
                </a:lnTo>
                <a:lnTo>
                  <a:pt x="23" y="186"/>
                </a:lnTo>
                <a:lnTo>
                  <a:pt x="18" y="184"/>
                </a:lnTo>
                <a:lnTo>
                  <a:pt x="12" y="182"/>
                </a:lnTo>
                <a:lnTo>
                  <a:pt x="6" y="180"/>
                </a:lnTo>
                <a:lnTo>
                  <a:pt x="0" y="179"/>
                </a:lnTo>
                <a:lnTo>
                  <a:pt x="5" y="176"/>
                </a:lnTo>
                <a:lnTo>
                  <a:pt x="10" y="173"/>
                </a:lnTo>
                <a:lnTo>
                  <a:pt x="15" y="170"/>
                </a:lnTo>
                <a:lnTo>
                  <a:pt x="20" y="168"/>
                </a:lnTo>
                <a:lnTo>
                  <a:pt x="25" y="165"/>
                </a:lnTo>
                <a:lnTo>
                  <a:pt x="30" y="163"/>
                </a:lnTo>
                <a:lnTo>
                  <a:pt x="35" y="161"/>
                </a:lnTo>
                <a:lnTo>
                  <a:pt x="40" y="160"/>
                </a:lnTo>
                <a:lnTo>
                  <a:pt x="45" y="158"/>
                </a:lnTo>
                <a:lnTo>
                  <a:pt x="50" y="157"/>
                </a:lnTo>
                <a:lnTo>
                  <a:pt x="55" y="156"/>
                </a:lnTo>
                <a:lnTo>
                  <a:pt x="59" y="155"/>
                </a:lnTo>
                <a:lnTo>
                  <a:pt x="64" y="154"/>
                </a:lnTo>
                <a:lnTo>
                  <a:pt x="69" y="154"/>
                </a:lnTo>
                <a:lnTo>
                  <a:pt x="73" y="153"/>
                </a:lnTo>
                <a:lnTo>
                  <a:pt x="77" y="153"/>
                </a:lnTo>
                <a:lnTo>
                  <a:pt x="79" y="153"/>
                </a:lnTo>
                <a:lnTo>
                  <a:pt x="81" y="153"/>
                </a:lnTo>
                <a:lnTo>
                  <a:pt x="83" y="154"/>
                </a:lnTo>
                <a:lnTo>
                  <a:pt x="85" y="154"/>
                </a:lnTo>
                <a:lnTo>
                  <a:pt x="89" y="155"/>
                </a:lnTo>
                <a:lnTo>
                  <a:pt x="93" y="156"/>
                </a:lnTo>
                <a:lnTo>
                  <a:pt x="97" y="158"/>
                </a:lnTo>
                <a:lnTo>
                  <a:pt x="101" y="160"/>
                </a:lnTo>
                <a:lnTo>
                  <a:pt x="105" y="162"/>
                </a:lnTo>
                <a:lnTo>
                  <a:pt x="109" y="165"/>
                </a:lnTo>
                <a:lnTo>
                  <a:pt x="114" y="168"/>
                </a:lnTo>
                <a:lnTo>
                  <a:pt x="118" y="172"/>
                </a:lnTo>
                <a:lnTo>
                  <a:pt x="122" y="175"/>
                </a:lnTo>
                <a:lnTo>
                  <a:pt x="127" y="179"/>
                </a:lnTo>
                <a:lnTo>
                  <a:pt x="131" y="184"/>
                </a:lnTo>
                <a:lnTo>
                  <a:pt x="135" y="189"/>
                </a:lnTo>
                <a:lnTo>
                  <a:pt x="140" y="194"/>
                </a:lnTo>
                <a:lnTo>
                  <a:pt x="145" y="200"/>
                </a:lnTo>
                <a:lnTo>
                  <a:pt x="157" y="216"/>
                </a:lnTo>
                <a:lnTo>
                  <a:pt x="165" y="208"/>
                </a:lnTo>
                <a:lnTo>
                  <a:pt x="174" y="200"/>
                </a:lnTo>
                <a:lnTo>
                  <a:pt x="183" y="192"/>
                </a:lnTo>
                <a:lnTo>
                  <a:pt x="192" y="184"/>
                </a:lnTo>
                <a:lnTo>
                  <a:pt x="202" y="176"/>
                </a:lnTo>
                <a:lnTo>
                  <a:pt x="212" y="168"/>
                </a:lnTo>
                <a:lnTo>
                  <a:pt x="222" y="161"/>
                </a:lnTo>
                <a:lnTo>
                  <a:pt x="233" y="153"/>
                </a:lnTo>
                <a:lnTo>
                  <a:pt x="244" y="145"/>
                </a:lnTo>
                <a:lnTo>
                  <a:pt x="255" y="137"/>
                </a:lnTo>
                <a:lnTo>
                  <a:pt x="266" y="130"/>
                </a:lnTo>
                <a:lnTo>
                  <a:pt x="278" y="122"/>
                </a:lnTo>
                <a:lnTo>
                  <a:pt x="290" y="115"/>
                </a:lnTo>
                <a:lnTo>
                  <a:pt x="302" y="107"/>
                </a:lnTo>
                <a:lnTo>
                  <a:pt x="315" y="99"/>
                </a:lnTo>
                <a:lnTo>
                  <a:pt x="328" y="92"/>
                </a:lnTo>
                <a:lnTo>
                  <a:pt x="341" y="84"/>
                </a:lnTo>
                <a:lnTo>
                  <a:pt x="354" y="77"/>
                </a:lnTo>
                <a:lnTo>
                  <a:pt x="367" y="70"/>
                </a:lnTo>
                <a:lnTo>
                  <a:pt x="380" y="64"/>
                </a:lnTo>
                <a:lnTo>
                  <a:pt x="392" y="57"/>
                </a:lnTo>
                <a:lnTo>
                  <a:pt x="405" y="51"/>
                </a:lnTo>
                <a:lnTo>
                  <a:pt x="418" y="45"/>
                </a:lnTo>
                <a:lnTo>
                  <a:pt x="431" y="39"/>
                </a:lnTo>
                <a:lnTo>
                  <a:pt x="444" y="33"/>
                </a:lnTo>
                <a:lnTo>
                  <a:pt x="456" y="27"/>
                </a:lnTo>
                <a:lnTo>
                  <a:pt x="469" y="22"/>
                </a:lnTo>
                <a:lnTo>
                  <a:pt x="481" y="17"/>
                </a:lnTo>
                <a:lnTo>
                  <a:pt x="494" y="13"/>
                </a:lnTo>
                <a:lnTo>
                  <a:pt x="507" y="8"/>
                </a:lnTo>
                <a:lnTo>
                  <a:pt x="519" y="4"/>
                </a:lnTo>
                <a:lnTo>
                  <a:pt x="531" y="0"/>
                </a:lnTo>
              </a:path>
            </a:pathLst>
          </a:custGeom>
          <a:solidFill>
            <a:srgbClr val="00296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46" name="picture 84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7160717" y="4493717"/>
            <a:ext cx="278548" cy="245541"/>
          </a:xfrm>
          <a:prstGeom prst="rect">
            <a:avLst/>
          </a:prstGeom>
        </p:spPr>
      </p:pic>
      <p:graphicFrame>
        <p:nvGraphicFramePr>
          <p:cNvPr id="848" name="table 848"/>
          <p:cNvGraphicFramePr>
            <a:graphicFrameLocks noGrp="1"/>
          </p:cNvGraphicFramePr>
          <p:nvPr/>
        </p:nvGraphicFramePr>
        <p:xfrm>
          <a:off x="7157542" y="4493717"/>
          <a:ext cx="1188719" cy="515620"/>
        </p:xfrm>
        <a:graphic>
          <a:graphicData uri="http://schemas.openxmlformats.org/drawingml/2006/table">
            <a:tbl>
              <a:tblPr/>
              <a:tblGrid>
                <a:gridCol w="1188719"/>
              </a:tblGrid>
              <a:tr h="4902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669"/>
                        </a:lnSpc>
                      </a:pPr>
                      <a:endParaRPr lang="Arial" altLang="Arial" sz="100"/>
                    </a:p>
                    <a:p>
                      <a:pPr marL="187325" algn="l" rtl="0" eaLnBrk="0">
                        <a:lnSpc>
                          <a:spcPct val="78000"/>
                        </a:lnSpc>
                      </a:pPr>
                      <a:r>
                        <a:rPr sz="1100" kern="0" spc="-3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：</a:t>
                      </a:r>
                      <a:r>
                        <a:rPr sz="1100" kern="0" spc="-14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100" kern="0" spc="-3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总部工</a:t>
                      </a:r>
                      <a:r>
                        <a:rPr sz="1100" u="wavy" kern="0" spc="-3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程</a:t>
                      </a:r>
                      <a:r>
                        <a:rPr sz="1100" u="wavy" kern="0" spc="-70">
                          <a:solidFill>
                            <a:srgbClr val="002960">
                              <a:alpha val="100000"/>
                            </a:srgbClr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100" kern="0" spc="-3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团</a:t>
                      </a:r>
                      <a:endParaRPr lang="STKaiti" altLang="STKaiti" sz="1100"/>
                    </a:p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200"/>
                    </a:p>
                    <a:p>
                      <a:pPr marL="393700" algn="l" rtl="0" eaLnBrk="0">
                        <a:lnSpc>
                          <a:spcPct val="83000"/>
                        </a:lnSpc>
                      </a:pPr>
                      <a:r>
                        <a:rPr sz="1100" kern="0" spc="-1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融和创</a:t>
                      </a:r>
                      <a:endParaRPr lang="STKaiti" altLang="STKaiti" sz="1100"/>
                    </a:p>
                  </a:txBody>
                  <a:tcPr marL="0" marR="0" marT="0" marB="0">
                    <a:lnL w="254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50" name="textbox 850"/>
          <p:cNvSpPr/>
          <p:nvPr/>
        </p:nvSpPr>
        <p:spPr>
          <a:xfrm>
            <a:off x="2650236" y="1737359"/>
            <a:ext cx="1582419" cy="387350"/>
          </a:xfrm>
          <a:prstGeom prst="rect">
            <a:avLst/>
          </a:prstGeom>
          <a:solidFill>
            <a:srgbClr val="91B0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700"/>
          </a:p>
          <a:p>
            <a:pPr marL="315595" algn="l" rtl="0" eaLnBrk="0">
              <a:lnSpc>
                <a:spcPct val="86000"/>
              </a:lnSpc>
              <a:spcBef>
                <a:spcPts val="7"/>
              </a:spcBef>
            </a:pPr>
            <a:r>
              <a:rPr sz="1300" kern="0" spc="0">
                <a:ln w="4830" cap="flat" cmpd="sng">
                  <a:solidFill>
                    <a:srgbClr val="002960">
                      <a:alpha val="100000"/>
                    </a:srgbClr>
                  </a:solidFill>
                  <a:prstDash val="solid"/>
                  <a:bevel/>
                </a:ln>
                <a:solidFill>
                  <a:srgbClr val="00296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主要业务场景</a:t>
            </a:r>
            <a:endParaRPr lang="STKaiti" altLang="STKaiti" sz="1300"/>
          </a:p>
        </p:txBody>
      </p:sp>
      <p:sp>
        <p:nvSpPr>
          <p:cNvPr id="852" name="textbox 852"/>
          <p:cNvSpPr/>
          <p:nvPr/>
        </p:nvSpPr>
        <p:spPr>
          <a:xfrm>
            <a:off x="2150364" y="2409444"/>
            <a:ext cx="1579244" cy="387350"/>
          </a:xfrm>
          <a:prstGeom prst="rect">
            <a:avLst/>
          </a:prstGeom>
          <a:solidFill>
            <a:srgbClr val="91B0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700"/>
          </a:p>
          <a:p>
            <a:pPr marL="306704" algn="l" rtl="0" eaLnBrk="0">
              <a:lnSpc>
                <a:spcPct val="86000"/>
              </a:lnSpc>
              <a:spcBef>
                <a:spcPts val="7"/>
              </a:spcBef>
            </a:pPr>
            <a:r>
              <a:rPr sz="1300" kern="0" spc="-10">
                <a:ln w="4830" cap="flat" cmpd="sng">
                  <a:solidFill>
                    <a:srgbClr val="002960">
                      <a:alpha val="100000"/>
                    </a:srgbClr>
                  </a:solidFill>
                  <a:prstDash val="solid"/>
                  <a:bevel/>
                </a:ln>
                <a:solidFill>
                  <a:srgbClr val="00296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核</a:t>
            </a:r>
            <a:r>
              <a:rPr sz="1300" kern="0" spc="-160">
                <a:solidFill>
                  <a:srgbClr val="00296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 </a:t>
            </a:r>
            <a:r>
              <a:rPr sz="1300" kern="0" spc="-10">
                <a:ln w="4830" cap="flat" cmpd="sng">
                  <a:solidFill>
                    <a:srgbClr val="002960">
                      <a:alpha val="100000"/>
                    </a:srgbClr>
                  </a:solidFill>
                  <a:prstDash val="solid"/>
                  <a:bevel/>
                </a:ln>
                <a:solidFill>
                  <a:srgbClr val="00296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心业务模式</a:t>
            </a:r>
            <a:endParaRPr lang="STKaiti" altLang="STKaiti" sz="1300"/>
          </a:p>
        </p:txBody>
      </p:sp>
      <p:pic>
        <p:nvPicPr>
          <p:cNvPr id="854" name="picture 85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9034233" y="4015016"/>
            <a:ext cx="1187932" cy="505421"/>
          </a:xfrm>
          <a:prstGeom prst="rect">
            <a:avLst/>
          </a:prstGeom>
        </p:spPr>
      </p:pic>
      <p:graphicFrame>
        <p:nvGraphicFramePr>
          <p:cNvPr id="856" name="table 856"/>
          <p:cNvGraphicFramePr>
            <a:graphicFrameLocks noGrp="1"/>
          </p:cNvGraphicFramePr>
          <p:nvPr/>
        </p:nvGraphicFramePr>
        <p:xfrm>
          <a:off x="7146645" y="5384558"/>
          <a:ext cx="1187450" cy="504825"/>
        </p:xfrm>
        <a:graphic>
          <a:graphicData uri="http://schemas.openxmlformats.org/drawingml/2006/table">
            <a:tbl>
              <a:tblPr/>
              <a:tblGrid>
                <a:gridCol w="1187450"/>
              </a:tblGrid>
              <a:tr h="479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69850" algn="l" rtl="0" eaLnBrk="0">
                        <a:lnSpc>
                          <a:spcPct val="85000"/>
                        </a:lnSpc>
                        <a:spcBef>
                          <a:spcPts val="5"/>
                        </a:spcBef>
                      </a:pPr>
                      <a:r>
                        <a:rPr sz="1100" kern="0" spc="0">
                          <a:ln w="4140" cap="flat" cmpd="sng">
                            <a:solidFill>
                              <a:srgbClr val="00296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如：</a:t>
                      </a:r>
                      <a:r>
                        <a:rPr sz="1100" kern="0" spc="-5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100" kern="0" spc="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融和创代工</a:t>
                      </a:r>
                      <a:endParaRPr lang="STKaiti" altLang="STKaiti" sz="1100"/>
                    </a:p>
                  </a:txBody>
                  <a:tcPr marL="0" marR="0" marT="0" marB="0">
                    <a:lnL w="254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58" name="textbox 858"/>
          <p:cNvSpPr/>
          <p:nvPr/>
        </p:nvSpPr>
        <p:spPr>
          <a:xfrm>
            <a:off x="9162572" y="5274073"/>
            <a:ext cx="903605" cy="222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53"/>
              </a:lnSpc>
            </a:pPr>
            <a:r>
              <a:rPr sz="1100" kern="0" spc="-10">
                <a:solidFill>
                  <a:srgbClr val="00296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电商经销</a:t>
            </a:r>
            <a:r>
              <a:rPr sz="1100" kern="0" spc="-10">
                <a:solidFill>
                  <a:srgbClr val="002960">
                    <a:alpha val="100000"/>
                  </a:srgbClr>
                </a:solidFill>
                <a:latin typeface="Arial"/>
                <a:ea typeface="Arial"/>
                <a:cs typeface="Arial"/>
              </a:rPr>
              <a:t>/</a:t>
            </a:r>
            <a:r>
              <a:rPr sz="1100" kern="0" spc="-10">
                <a:solidFill>
                  <a:srgbClr val="00296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代销</a:t>
            </a:r>
            <a:endParaRPr lang="STKaiti" altLang="STKaiti" sz="1100"/>
          </a:p>
        </p:txBody>
      </p:sp>
      <p:sp>
        <p:nvSpPr>
          <p:cNvPr id="860" name="path"/>
          <p:cNvSpPr/>
          <p:nvPr/>
        </p:nvSpPr>
        <p:spPr>
          <a:xfrm>
            <a:off x="9424936" y="5017744"/>
            <a:ext cx="348019" cy="192011"/>
          </a:xfrm>
          <a:custGeom>
            <a:rect l="0" t="0" r="0" b="0"/>
            <a:pathLst>
              <a:path w="548" h="302">
                <a:moveTo>
                  <a:pt x="534" y="0"/>
                </a:moveTo>
                <a:lnTo>
                  <a:pt x="548" y="11"/>
                </a:lnTo>
                <a:lnTo>
                  <a:pt x="537" y="16"/>
                </a:lnTo>
                <a:lnTo>
                  <a:pt x="526" y="21"/>
                </a:lnTo>
                <a:lnTo>
                  <a:pt x="515" y="26"/>
                </a:lnTo>
                <a:lnTo>
                  <a:pt x="504" y="32"/>
                </a:lnTo>
                <a:lnTo>
                  <a:pt x="493" y="38"/>
                </a:lnTo>
                <a:lnTo>
                  <a:pt x="481" y="44"/>
                </a:lnTo>
                <a:lnTo>
                  <a:pt x="470" y="51"/>
                </a:lnTo>
                <a:lnTo>
                  <a:pt x="458" y="58"/>
                </a:lnTo>
                <a:lnTo>
                  <a:pt x="446" y="65"/>
                </a:lnTo>
                <a:lnTo>
                  <a:pt x="435" y="73"/>
                </a:lnTo>
                <a:lnTo>
                  <a:pt x="422" y="81"/>
                </a:lnTo>
                <a:lnTo>
                  <a:pt x="410" y="89"/>
                </a:lnTo>
                <a:lnTo>
                  <a:pt x="398" y="97"/>
                </a:lnTo>
                <a:lnTo>
                  <a:pt x="385" y="106"/>
                </a:lnTo>
                <a:lnTo>
                  <a:pt x="372" y="115"/>
                </a:lnTo>
                <a:lnTo>
                  <a:pt x="359" y="125"/>
                </a:lnTo>
                <a:lnTo>
                  <a:pt x="347" y="134"/>
                </a:lnTo>
                <a:lnTo>
                  <a:pt x="334" y="144"/>
                </a:lnTo>
                <a:lnTo>
                  <a:pt x="322" y="153"/>
                </a:lnTo>
                <a:lnTo>
                  <a:pt x="311" y="163"/>
                </a:lnTo>
                <a:lnTo>
                  <a:pt x="299" y="172"/>
                </a:lnTo>
                <a:lnTo>
                  <a:pt x="289" y="181"/>
                </a:lnTo>
                <a:lnTo>
                  <a:pt x="278" y="190"/>
                </a:lnTo>
                <a:lnTo>
                  <a:pt x="268" y="199"/>
                </a:lnTo>
                <a:lnTo>
                  <a:pt x="259" y="208"/>
                </a:lnTo>
                <a:lnTo>
                  <a:pt x="249" y="217"/>
                </a:lnTo>
                <a:lnTo>
                  <a:pt x="240" y="226"/>
                </a:lnTo>
                <a:lnTo>
                  <a:pt x="232" y="235"/>
                </a:lnTo>
                <a:lnTo>
                  <a:pt x="224" y="243"/>
                </a:lnTo>
                <a:lnTo>
                  <a:pt x="216" y="252"/>
                </a:lnTo>
                <a:lnTo>
                  <a:pt x="209" y="260"/>
                </a:lnTo>
                <a:lnTo>
                  <a:pt x="201" y="269"/>
                </a:lnTo>
                <a:lnTo>
                  <a:pt x="172" y="280"/>
                </a:lnTo>
                <a:lnTo>
                  <a:pt x="155" y="287"/>
                </a:lnTo>
                <a:lnTo>
                  <a:pt x="142" y="293"/>
                </a:lnTo>
                <a:lnTo>
                  <a:pt x="131" y="298"/>
                </a:lnTo>
                <a:lnTo>
                  <a:pt x="126" y="300"/>
                </a:lnTo>
                <a:lnTo>
                  <a:pt x="123" y="302"/>
                </a:lnTo>
                <a:lnTo>
                  <a:pt x="121" y="299"/>
                </a:lnTo>
                <a:lnTo>
                  <a:pt x="120" y="296"/>
                </a:lnTo>
                <a:lnTo>
                  <a:pt x="115" y="288"/>
                </a:lnTo>
                <a:lnTo>
                  <a:pt x="108" y="278"/>
                </a:lnTo>
                <a:lnTo>
                  <a:pt x="100" y="266"/>
                </a:lnTo>
                <a:lnTo>
                  <a:pt x="89" y="252"/>
                </a:lnTo>
                <a:lnTo>
                  <a:pt x="83" y="244"/>
                </a:lnTo>
                <a:lnTo>
                  <a:pt x="78" y="237"/>
                </a:lnTo>
                <a:lnTo>
                  <a:pt x="72" y="230"/>
                </a:lnTo>
                <a:lnTo>
                  <a:pt x="66" y="224"/>
                </a:lnTo>
                <a:lnTo>
                  <a:pt x="61" y="218"/>
                </a:lnTo>
                <a:lnTo>
                  <a:pt x="56" y="213"/>
                </a:lnTo>
                <a:lnTo>
                  <a:pt x="50" y="208"/>
                </a:lnTo>
                <a:lnTo>
                  <a:pt x="45" y="204"/>
                </a:lnTo>
                <a:lnTo>
                  <a:pt x="40" y="200"/>
                </a:lnTo>
                <a:lnTo>
                  <a:pt x="35" y="197"/>
                </a:lnTo>
                <a:lnTo>
                  <a:pt x="29" y="194"/>
                </a:lnTo>
                <a:lnTo>
                  <a:pt x="23" y="191"/>
                </a:lnTo>
                <a:lnTo>
                  <a:pt x="18" y="189"/>
                </a:lnTo>
                <a:lnTo>
                  <a:pt x="12" y="187"/>
                </a:lnTo>
                <a:lnTo>
                  <a:pt x="6" y="185"/>
                </a:lnTo>
                <a:lnTo>
                  <a:pt x="0" y="184"/>
                </a:lnTo>
                <a:lnTo>
                  <a:pt x="5" y="180"/>
                </a:lnTo>
                <a:lnTo>
                  <a:pt x="10" y="178"/>
                </a:lnTo>
                <a:lnTo>
                  <a:pt x="15" y="175"/>
                </a:lnTo>
                <a:lnTo>
                  <a:pt x="20" y="172"/>
                </a:lnTo>
                <a:lnTo>
                  <a:pt x="25" y="170"/>
                </a:lnTo>
                <a:lnTo>
                  <a:pt x="31" y="168"/>
                </a:lnTo>
                <a:lnTo>
                  <a:pt x="35" y="166"/>
                </a:lnTo>
                <a:lnTo>
                  <a:pt x="40" y="164"/>
                </a:lnTo>
                <a:lnTo>
                  <a:pt x="45" y="163"/>
                </a:lnTo>
                <a:lnTo>
                  <a:pt x="50" y="161"/>
                </a:lnTo>
                <a:lnTo>
                  <a:pt x="55" y="160"/>
                </a:lnTo>
                <a:lnTo>
                  <a:pt x="59" y="159"/>
                </a:lnTo>
                <a:lnTo>
                  <a:pt x="64" y="158"/>
                </a:lnTo>
                <a:lnTo>
                  <a:pt x="69" y="158"/>
                </a:lnTo>
                <a:lnTo>
                  <a:pt x="73" y="158"/>
                </a:lnTo>
                <a:lnTo>
                  <a:pt x="78" y="157"/>
                </a:lnTo>
                <a:lnTo>
                  <a:pt x="80" y="157"/>
                </a:lnTo>
                <a:lnTo>
                  <a:pt x="82" y="158"/>
                </a:lnTo>
                <a:lnTo>
                  <a:pt x="83" y="158"/>
                </a:lnTo>
                <a:lnTo>
                  <a:pt x="85" y="158"/>
                </a:lnTo>
                <a:lnTo>
                  <a:pt x="89" y="159"/>
                </a:lnTo>
                <a:lnTo>
                  <a:pt x="93" y="160"/>
                </a:lnTo>
                <a:lnTo>
                  <a:pt x="97" y="162"/>
                </a:lnTo>
                <a:lnTo>
                  <a:pt x="102" y="164"/>
                </a:lnTo>
                <a:lnTo>
                  <a:pt x="106" y="167"/>
                </a:lnTo>
                <a:lnTo>
                  <a:pt x="110" y="169"/>
                </a:lnTo>
                <a:lnTo>
                  <a:pt x="114" y="173"/>
                </a:lnTo>
                <a:lnTo>
                  <a:pt x="118" y="176"/>
                </a:lnTo>
                <a:lnTo>
                  <a:pt x="123" y="180"/>
                </a:lnTo>
                <a:lnTo>
                  <a:pt x="127" y="184"/>
                </a:lnTo>
                <a:lnTo>
                  <a:pt x="132" y="189"/>
                </a:lnTo>
                <a:lnTo>
                  <a:pt x="136" y="194"/>
                </a:lnTo>
                <a:lnTo>
                  <a:pt x="141" y="200"/>
                </a:lnTo>
                <a:lnTo>
                  <a:pt x="145" y="205"/>
                </a:lnTo>
                <a:lnTo>
                  <a:pt x="158" y="221"/>
                </a:lnTo>
                <a:lnTo>
                  <a:pt x="166" y="213"/>
                </a:lnTo>
                <a:lnTo>
                  <a:pt x="175" y="205"/>
                </a:lnTo>
                <a:lnTo>
                  <a:pt x="184" y="197"/>
                </a:lnTo>
                <a:lnTo>
                  <a:pt x="193" y="189"/>
                </a:lnTo>
                <a:lnTo>
                  <a:pt x="203" y="181"/>
                </a:lnTo>
                <a:lnTo>
                  <a:pt x="213" y="173"/>
                </a:lnTo>
                <a:lnTo>
                  <a:pt x="223" y="165"/>
                </a:lnTo>
                <a:lnTo>
                  <a:pt x="234" y="157"/>
                </a:lnTo>
                <a:lnTo>
                  <a:pt x="245" y="149"/>
                </a:lnTo>
                <a:lnTo>
                  <a:pt x="256" y="141"/>
                </a:lnTo>
                <a:lnTo>
                  <a:pt x="267" y="133"/>
                </a:lnTo>
                <a:lnTo>
                  <a:pt x="279" y="125"/>
                </a:lnTo>
                <a:lnTo>
                  <a:pt x="291" y="118"/>
                </a:lnTo>
                <a:lnTo>
                  <a:pt x="303" y="110"/>
                </a:lnTo>
                <a:lnTo>
                  <a:pt x="316" y="102"/>
                </a:lnTo>
                <a:lnTo>
                  <a:pt x="329" y="94"/>
                </a:lnTo>
                <a:lnTo>
                  <a:pt x="342" y="87"/>
                </a:lnTo>
                <a:lnTo>
                  <a:pt x="355" y="79"/>
                </a:lnTo>
                <a:lnTo>
                  <a:pt x="368" y="72"/>
                </a:lnTo>
                <a:lnTo>
                  <a:pt x="381" y="65"/>
                </a:lnTo>
                <a:lnTo>
                  <a:pt x="394" y="59"/>
                </a:lnTo>
                <a:lnTo>
                  <a:pt x="407" y="52"/>
                </a:lnTo>
                <a:lnTo>
                  <a:pt x="420" y="46"/>
                </a:lnTo>
                <a:lnTo>
                  <a:pt x="433" y="40"/>
                </a:lnTo>
                <a:lnTo>
                  <a:pt x="446" y="34"/>
                </a:lnTo>
                <a:lnTo>
                  <a:pt x="458" y="28"/>
                </a:lnTo>
                <a:lnTo>
                  <a:pt x="471" y="23"/>
                </a:lnTo>
                <a:lnTo>
                  <a:pt x="484" y="18"/>
                </a:lnTo>
                <a:lnTo>
                  <a:pt x="496" y="13"/>
                </a:lnTo>
                <a:lnTo>
                  <a:pt x="509" y="8"/>
                </a:lnTo>
                <a:lnTo>
                  <a:pt x="521" y="4"/>
                </a:lnTo>
                <a:lnTo>
                  <a:pt x="534" y="0"/>
                </a:lnTo>
              </a:path>
            </a:pathLst>
          </a:custGeom>
          <a:solidFill>
            <a:srgbClr val="00296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2" name="picture 86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9028227" y="4918049"/>
            <a:ext cx="1187932" cy="505409"/>
          </a:xfrm>
          <a:prstGeom prst="rect">
            <a:avLst/>
          </a:prstGeom>
        </p:spPr>
      </p:pic>
      <p:sp>
        <p:nvSpPr>
          <p:cNvPr id="864" name="rect"/>
          <p:cNvSpPr/>
          <p:nvPr/>
        </p:nvSpPr>
        <p:spPr>
          <a:xfrm>
            <a:off x="4463795" y="1371600"/>
            <a:ext cx="2772156" cy="182879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6" name="textbox 866"/>
          <p:cNvSpPr/>
          <p:nvPr/>
        </p:nvSpPr>
        <p:spPr>
          <a:xfrm>
            <a:off x="4454652" y="1574291"/>
            <a:ext cx="1842770" cy="182879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7578"/>
              </a:lnSpc>
            </a:pPr>
            <a:endParaRPr lang="Arial" altLang="Arial" sz="100"/>
          </a:p>
          <a:p>
            <a:pPr marL="605155" algn="l" rtl="0" eaLnBrk="0">
              <a:lnSpc>
                <a:spcPct val="86000"/>
              </a:lnSpc>
            </a:pP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竞争报价</a:t>
            </a:r>
            <a:endParaRPr lang="STKaiti" altLang="STKaiti" sz="1300"/>
          </a:p>
        </p:txBody>
      </p:sp>
      <p:sp>
        <p:nvSpPr>
          <p:cNvPr id="868" name="textbox 868"/>
          <p:cNvSpPr/>
          <p:nvPr/>
        </p:nvSpPr>
        <p:spPr>
          <a:xfrm>
            <a:off x="5301123" y="1326467"/>
            <a:ext cx="1124585" cy="255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12"/>
              </a:lnSpc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大客户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(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集团型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)</a:t>
            </a:r>
            <a:endParaRPr lang="Arial" altLang="Arial" sz="1300"/>
          </a:p>
        </p:txBody>
      </p:sp>
      <p:sp>
        <p:nvSpPr>
          <p:cNvPr id="870" name="textbox 870"/>
          <p:cNvSpPr/>
          <p:nvPr/>
        </p:nvSpPr>
        <p:spPr>
          <a:xfrm>
            <a:off x="4463795" y="1770888"/>
            <a:ext cx="885825" cy="182879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70"/>
              </a:lnSpc>
            </a:pPr>
            <a:endParaRPr lang="Arial" altLang="Arial" sz="100"/>
          </a:p>
          <a:p>
            <a:pPr marL="116839" algn="l" rtl="0" eaLnBrk="0">
              <a:lnSpc>
                <a:spcPct val="84000"/>
              </a:lnSpc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项目订单</a:t>
            </a:r>
            <a:endParaRPr lang="STKaiti" altLang="STKaiti" sz="1300"/>
          </a:p>
        </p:txBody>
      </p:sp>
      <p:sp>
        <p:nvSpPr>
          <p:cNvPr id="872" name="textbox 872"/>
          <p:cNvSpPr/>
          <p:nvPr/>
        </p:nvSpPr>
        <p:spPr>
          <a:xfrm>
            <a:off x="5404103" y="1770888"/>
            <a:ext cx="885825" cy="182879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70"/>
              </a:lnSpc>
            </a:pPr>
            <a:endParaRPr lang="Arial" altLang="Arial" sz="100"/>
          </a:p>
          <a:p>
            <a:pPr marL="115570" algn="l" rtl="0" eaLnBrk="0">
              <a:lnSpc>
                <a:spcPct val="84000"/>
              </a:lnSpc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协议订单</a:t>
            </a:r>
            <a:endParaRPr lang="STKaiti" altLang="STKaiti" sz="1300"/>
          </a:p>
        </p:txBody>
      </p:sp>
      <p:sp>
        <p:nvSpPr>
          <p:cNvPr id="874" name="textbox 874"/>
          <p:cNvSpPr/>
          <p:nvPr/>
        </p:nvSpPr>
        <p:spPr>
          <a:xfrm>
            <a:off x="7289292" y="1770888"/>
            <a:ext cx="883919" cy="182879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70"/>
              </a:lnSpc>
            </a:pPr>
            <a:endParaRPr lang="Arial" altLang="Arial" sz="100"/>
          </a:p>
          <a:p>
            <a:pPr marL="115570" algn="l" rtl="0" eaLnBrk="0">
              <a:lnSpc>
                <a:spcPct val="84000"/>
              </a:lnSpc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项目订单</a:t>
            </a:r>
            <a:endParaRPr lang="STKaiti" altLang="STKaiti" sz="1300"/>
          </a:p>
        </p:txBody>
      </p:sp>
      <p:sp>
        <p:nvSpPr>
          <p:cNvPr id="876" name="textbox 876"/>
          <p:cNvSpPr/>
          <p:nvPr/>
        </p:nvSpPr>
        <p:spPr>
          <a:xfrm>
            <a:off x="6347459" y="1770888"/>
            <a:ext cx="883919" cy="182879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70"/>
              </a:lnSpc>
            </a:pPr>
            <a:endParaRPr lang="Arial" altLang="Arial" sz="100"/>
          </a:p>
          <a:p>
            <a:pPr marL="121920" algn="l" rtl="0" eaLnBrk="0">
              <a:lnSpc>
                <a:spcPct val="84000"/>
              </a:lnSpc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合同订单</a:t>
            </a:r>
            <a:endParaRPr lang="STKaiti" altLang="STKaiti" sz="1300"/>
          </a:p>
        </p:txBody>
      </p:sp>
      <p:sp>
        <p:nvSpPr>
          <p:cNvPr id="878" name="path"/>
          <p:cNvSpPr/>
          <p:nvPr/>
        </p:nvSpPr>
        <p:spPr>
          <a:xfrm>
            <a:off x="4785321" y="3634714"/>
            <a:ext cx="346506" cy="190500"/>
          </a:xfrm>
          <a:custGeom>
            <a:rect l="0" t="0" r="0" b="0"/>
            <a:pathLst>
              <a:path w="545" h="300">
                <a:moveTo>
                  <a:pt x="531" y="0"/>
                </a:moveTo>
                <a:lnTo>
                  <a:pt x="545" y="11"/>
                </a:lnTo>
                <a:lnTo>
                  <a:pt x="535" y="16"/>
                </a:lnTo>
                <a:lnTo>
                  <a:pt x="524" y="21"/>
                </a:lnTo>
                <a:lnTo>
                  <a:pt x="513" y="26"/>
                </a:lnTo>
                <a:lnTo>
                  <a:pt x="502" y="32"/>
                </a:lnTo>
                <a:lnTo>
                  <a:pt x="491" y="38"/>
                </a:lnTo>
                <a:lnTo>
                  <a:pt x="479" y="44"/>
                </a:lnTo>
                <a:lnTo>
                  <a:pt x="468" y="51"/>
                </a:lnTo>
                <a:lnTo>
                  <a:pt x="456" y="57"/>
                </a:lnTo>
                <a:lnTo>
                  <a:pt x="444" y="65"/>
                </a:lnTo>
                <a:lnTo>
                  <a:pt x="433" y="72"/>
                </a:lnTo>
                <a:lnTo>
                  <a:pt x="421" y="80"/>
                </a:lnTo>
                <a:lnTo>
                  <a:pt x="408" y="88"/>
                </a:lnTo>
                <a:lnTo>
                  <a:pt x="396" y="97"/>
                </a:lnTo>
                <a:lnTo>
                  <a:pt x="383" y="105"/>
                </a:lnTo>
                <a:lnTo>
                  <a:pt x="371" y="115"/>
                </a:lnTo>
                <a:lnTo>
                  <a:pt x="358" y="124"/>
                </a:lnTo>
                <a:lnTo>
                  <a:pt x="345" y="133"/>
                </a:lnTo>
                <a:lnTo>
                  <a:pt x="333" y="143"/>
                </a:lnTo>
                <a:lnTo>
                  <a:pt x="321" y="152"/>
                </a:lnTo>
                <a:lnTo>
                  <a:pt x="310" y="161"/>
                </a:lnTo>
                <a:lnTo>
                  <a:pt x="298" y="171"/>
                </a:lnTo>
                <a:lnTo>
                  <a:pt x="288" y="180"/>
                </a:lnTo>
                <a:lnTo>
                  <a:pt x="277" y="189"/>
                </a:lnTo>
                <a:lnTo>
                  <a:pt x="267" y="198"/>
                </a:lnTo>
                <a:lnTo>
                  <a:pt x="257" y="207"/>
                </a:lnTo>
                <a:lnTo>
                  <a:pt x="248" y="215"/>
                </a:lnTo>
                <a:lnTo>
                  <a:pt x="239" y="224"/>
                </a:lnTo>
                <a:lnTo>
                  <a:pt x="231" y="233"/>
                </a:lnTo>
                <a:lnTo>
                  <a:pt x="223" y="241"/>
                </a:lnTo>
                <a:lnTo>
                  <a:pt x="215" y="250"/>
                </a:lnTo>
                <a:lnTo>
                  <a:pt x="208" y="258"/>
                </a:lnTo>
                <a:lnTo>
                  <a:pt x="201" y="267"/>
                </a:lnTo>
                <a:lnTo>
                  <a:pt x="171" y="278"/>
                </a:lnTo>
                <a:lnTo>
                  <a:pt x="155" y="285"/>
                </a:lnTo>
                <a:lnTo>
                  <a:pt x="141" y="291"/>
                </a:lnTo>
                <a:lnTo>
                  <a:pt x="130" y="295"/>
                </a:lnTo>
                <a:lnTo>
                  <a:pt x="126" y="298"/>
                </a:lnTo>
                <a:lnTo>
                  <a:pt x="122" y="300"/>
                </a:lnTo>
                <a:lnTo>
                  <a:pt x="121" y="297"/>
                </a:lnTo>
                <a:lnTo>
                  <a:pt x="119" y="293"/>
                </a:lnTo>
                <a:lnTo>
                  <a:pt x="114" y="285"/>
                </a:lnTo>
                <a:lnTo>
                  <a:pt x="108" y="276"/>
                </a:lnTo>
                <a:lnTo>
                  <a:pt x="100" y="264"/>
                </a:lnTo>
                <a:lnTo>
                  <a:pt x="89" y="250"/>
                </a:lnTo>
                <a:lnTo>
                  <a:pt x="83" y="242"/>
                </a:lnTo>
                <a:lnTo>
                  <a:pt x="77" y="235"/>
                </a:lnTo>
                <a:lnTo>
                  <a:pt x="71" y="228"/>
                </a:lnTo>
                <a:lnTo>
                  <a:pt x="66" y="222"/>
                </a:lnTo>
                <a:lnTo>
                  <a:pt x="61" y="216"/>
                </a:lnTo>
                <a:lnTo>
                  <a:pt x="55" y="211"/>
                </a:lnTo>
                <a:lnTo>
                  <a:pt x="50" y="207"/>
                </a:lnTo>
                <a:lnTo>
                  <a:pt x="45" y="202"/>
                </a:lnTo>
                <a:lnTo>
                  <a:pt x="40" y="199"/>
                </a:lnTo>
                <a:lnTo>
                  <a:pt x="35" y="196"/>
                </a:lnTo>
                <a:lnTo>
                  <a:pt x="29" y="192"/>
                </a:lnTo>
                <a:lnTo>
                  <a:pt x="23" y="190"/>
                </a:lnTo>
                <a:lnTo>
                  <a:pt x="18" y="187"/>
                </a:lnTo>
                <a:lnTo>
                  <a:pt x="12" y="185"/>
                </a:lnTo>
                <a:lnTo>
                  <a:pt x="6" y="184"/>
                </a:lnTo>
                <a:lnTo>
                  <a:pt x="0" y="182"/>
                </a:lnTo>
                <a:lnTo>
                  <a:pt x="5" y="179"/>
                </a:lnTo>
                <a:lnTo>
                  <a:pt x="10" y="176"/>
                </a:lnTo>
                <a:lnTo>
                  <a:pt x="15" y="173"/>
                </a:lnTo>
                <a:lnTo>
                  <a:pt x="20" y="171"/>
                </a:lnTo>
                <a:lnTo>
                  <a:pt x="25" y="169"/>
                </a:lnTo>
                <a:lnTo>
                  <a:pt x="30" y="166"/>
                </a:lnTo>
                <a:lnTo>
                  <a:pt x="35" y="164"/>
                </a:lnTo>
                <a:lnTo>
                  <a:pt x="40" y="163"/>
                </a:lnTo>
                <a:lnTo>
                  <a:pt x="45" y="161"/>
                </a:lnTo>
                <a:lnTo>
                  <a:pt x="50" y="160"/>
                </a:lnTo>
                <a:lnTo>
                  <a:pt x="55" y="159"/>
                </a:lnTo>
                <a:lnTo>
                  <a:pt x="59" y="158"/>
                </a:lnTo>
                <a:lnTo>
                  <a:pt x="64" y="157"/>
                </a:lnTo>
                <a:lnTo>
                  <a:pt x="69" y="157"/>
                </a:lnTo>
                <a:lnTo>
                  <a:pt x="73" y="156"/>
                </a:lnTo>
                <a:lnTo>
                  <a:pt x="77" y="156"/>
                </a:lnTo>
                <a:lnTo>
                  <a:pt x="79" y="156"/>
                </a:lnTo>
                <a:lnTo>
                  <a:pt x="81" y="156"/>
                </a:lnTo>
                <a:lnTo>
                  <a:pt x="83" y="157"/>
                </a:lnTo>
                <a:lnTo>
                  <a:pt x="85" y="157"/>
                </a:lnTo>
                <a:lnTo>
                  <a:pt x="89" y="158"/>
                </a:lnTo>
                <a:lnTo>
                  <a:pt x="93" y="159"/>
                </a:lnTo>
                <a:lnTo>
                  <a:pt x="97" y="161"/>
                </a:lnTo>
                <a:lnTo>
                  <a:pt x="101" y="163"/>
                </a:lnTo>
                <a:lnTo>
                  <a:pt x="105" y="165"/>
                </a:lnTo>
                <a:lnTo>
                  <a:pt x="109" y="168"/>
                </a:lnTo>
                <a:lnTo>
                  <a:pt x="114" y="171"/>
                </a:lnTo>
                <a:lnTo>
                  <a:pt x="118" y="175"/>
                </a:lnTo>
                <a:lnTo>
                  <a:pt x="122" y="179"/>
                </a:lnTo>
                <a:lnTo>
                  <a:pt x="127" y="183"/>
                </a:lnTo>
                <a:lnTo>
                  <a:pt x="131" y="188"/>
                </a:lnTo>
                <a:lnTo>
                  <a:pt x="135" y="193"/>
                </a:lnTo>
                <a:lnTo>
                  <a:pt x="140" y="198"/>
                </a:lnTo>
                <a:lnTo>
                  <a:pt x="145" y="204"/>
                </a:lnTo>
                <a:lnTo>
                  <a:pt x="157" y="220"/>
                </a:lnTo>
                <a:lnTo>
                  <a:pt x="165" y="212"/>
                </a:lnTo>
                <a:lnTo>
                  <a:pt x="174" y="204"/>
                </a:lnTo>
                <a:lnTo>
                  <a:pt x="183" y="196"/>
                </a:lnTo>
                <a:lnTo>
                  <a:pt x="192" y="188"/>
                </a:lnTo>
                <a:lnTo>
                  <a:pt x="202" y="180"/>
                </a:lnTo>
                <a:lnTo>
                  <a:pt x="212" y="172"/>
                </a:lnTo>
                <a:lnTo>
                  <a:pt x="222" y="164"/>
                </a:lnTo>
                <a:lnTo>
                  <a:pt x="233" y="156"/>
                </a:lnTo>
                <a:lnTo>
                  <a:pt x="244" y="148"/>
                </a:lnTo>
                <a:lnTo>
                  <a:pt x="255" y="140"/>
                </a:lnTo>
                <a:lnTo>
                  <a:pt x="266" y="132"/>
                </a:lnTo>
                <a:lnTo>
                  <a:pt x="278" y="124"/>
                </a:lnTo>
                <a:lnTo>
                  <a:pt x="290" y="117"/>
                </a:lnTo>
                <a:lnTo>
                  <a:pt x="302" y="109"/>
                </a:lnTo>
                <a:lnTo>
                  <a:pt x="315" y="101"/>
                </a:lnTo>
                <a:lnTo>
                  <a:pt x="328" y="94"/>
                </a:lnTo>
                <a:lnTo>
                  <a:pt x="341" y="86"/>
                </a:lnTo>
                <a:lnTo>
                  <a:pt x="354" y="79"/>
                </a:lnTo>
                <a:lnTo>
                  <a:pt x="367" y="72"/>
                </a:lnTo>
                <a:lnTo>
                  <a:pt x="380" y="65"/>
                </a:lnTo>
                <a:lnTo>
                  <a:pt x="392" y="58"/>
                </a:lnTo>
                <a:lnTo>
                  <a:pt x="405" y="52"/>
                </a:lnTo>
                <a:lnTo>
                  <a:pt x="418" y="45"/>
                </a:lnTo>
                <a:lnTo>
                  <a:pt x="431" y="39"/>
                </a:lnTo>
                <a:lnTo>
                  <a:pt x="444" y="34"/>
                </a:lnTo>
                <a:lnTo>
                  <a:pt x="456" y="28"/>
                </a:lnTo>
                <a:lnTo>
                  <a:pt x="469" y="23"/>
                </a:lnTo>
                <a:lnTo>
                  <a:pt x="481" y="18"/>
                </a:lnTo>
                <a:lnTo>
                  <a:pt x="494" y="13"/>
                </a:lnTo>
                <a:lnTo>
                  <a:pt x="507" y="8"/>
                </a:lnTo>
                <a:lnTo>
                  <a:pt x="519" y="4"/>
                </a:lnTo>
                <a:lnTo>
                  <a:pt x="531" y="0"/>
                </a:lnTo>
              </a:path>
            </a:pathLst>
          </a:custGeom>
          <a:solidFill>
            <a:srgbClr val="00296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0" name="rect"/>
          <p:cNvSpPr/>
          <p:nvPr/>
        </p:nvSpPr>
        <p:spPr>
          <a:xfrm>
            <a:off x="5047488" y="3502710"/>
            <a:ext cx="463841" cy="174002"/>
          </a:xfrm>
          <a:prstGeom prst="rect">
            <a:avLst/>
          </a:prstGeom>
          <a:solidFill>
            <a:srgbClr val="94D15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2" name="rect"/>
          <p:cNvSpPr/>
          <p:nvPr/>
        </p:nvSpPr>
        <p:spPr>
          <a:xfrm>
            <a:off x="5043055" y="3497948"/>
            <a:ext cx="473049" cy="183527"/>
          </a:xfrm>
          <a:prstGeom prst="rect">
            <a:avLst/>
          </a:prstGeom>
          <a:solidFill>
            <a:srgbClr val="94D15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4" name="textbox 884"/>
          <p:cNvSpPr/>
          <p:nvPr/>
        </p:nvSpPr>
        <p:spPr>
          <a:xfrm>
            <a:off x="4522904" y="3468258"/>
            <a:ext cx="1006475" cy="196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343"/>
              </a:lnSpc>
            </a:pPr>
            <a:r>
              <a:rPr sz="1700" kern="0" spc="10" baseline="6971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项目采购</a:t>
            </a:r>
            <a:r>
              <a:rPr sz="1100" kern="0" spc="18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 </a:t>
            </a:r>
            <a:r>
              <a:rPr sz="1400" b="1" kern="0" spc="10" baseline="-13858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~5%</a:t>
            </a:r>
            <a:r>
              <a:rPr sz="900" b="1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</a:t>
            </a:r>
            <a:endParaRPr lang="Arial" altLang="Arial" sz="900"/>
          </a:p>
        </p:txBody>
      </p:sp>
      <p:sp>
        <p:nvSpPr>
          <p:cNvPr id="886" name="textbox 886"/>
          <p:cNvSpPr/>
          <p:nvPr/>
        </p:nvSpPr>
        <p:spPr>
          <a:xfrm>
            <a:off x="6352032" y="1588008"/>
            <a:ext cx="879475" cy="155575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95"/>
              </a:lnSpc>
            </a:pPr>
            <a:endParaRPr lang="Arial" altLang="Arial" sz="100"/>
          </a:p>
          <a:p>
            <a:pPr marL="106679" algn="l" rtl="0" eaLnBrk="0">
              <a:lnSpc>
                <a:spcPct val="83000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代理协议</a:t>
            </a:r>
            <a:endParaRPr lang="STKaiti" altLang="STKaiti" sz="1300"/>
          </a:p>
        </p:txBody>
      </p:sp>
      <p:pic>
        <p:nvPicPr>
          <p:cNvPr id="888" name="picture 88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8975903" y="4472711"/>
            <a:ext cx="278548" cy="245554"/>
          </a:xfrm>
          <a:prstGeom prst="rect">
            <a:avLst/>
          </a:prstGeom>
        </p:spPr>
      </p:pic>
      <p:sp>
        <p:nvSpPr>
          <p:cNvPr id="890" name="textbox 890"/>
          <p:cNvSpPr/>
          <p:nvPr/>
        </p:nvSpPr>
        <p:spPr>
          <a:xfrm>
            <a:off x="9090210" y="4519104"/>
            <a:ext cx="695959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42"/>
              </a:lnSpc>
            </a:pPr>
            <a:endParaRPr lang="Arial" altLang="Arial" sz="100"/>
          </a:p>
          <a:p>
            <a:pPr marL="12700" algn="l" rtl="0" eaLnBrk="0">
              <a:lnSpc>
                <a:spcPct val="75000"/>
              </a:lnSpc>
            </a:pPr>
            <a:r>
              <a:rPr sz="1300" b="1" kern="0" spc="-6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6</a:t>
            </a:r>
            <a:r>
              <a:rPr sz="1300" b="1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endParaRPr lang="Arial" altLang="Arial" sz="1300"/>
          </a:p>
        </p:txBody>
      </p:sp>
      <p:sp>
        <p:nvSpPr>
          <p:cNvPr id="892" name="path"/>
          <p:cNvSpPr/>
          <p:nvPr/>
        </p:nvSpPr>
        <p:spPr>
          <a:xfrm>
            <a:off x="9422572" y="4536236"/>
            <a:ext cx="348019" cy="190500"/>
          </a:xfrm>
          <a:custGeom>
            <a:rect l="0" t="0" r="0" b="0"/>
            <a:pathLst>
              <a:path w="548" h="300">
                <a:moveTo>
                  <a:pt x="534" y="0"/>
                </a:moveTo>
                <a:lnTo>
                  <a:pt x="548" y="11"/>
                </a:lnTo>
                <a:lnTo>
                  <a:pt x="537" y="16"/>
                </a:lnTo>
                <a:lnTo>
                  <a:pt x="526" y="21"/>
                </a:lnTo>
                <a:lnTo>
                  <a:pt x="515" y="26"/>
                </a:lnTo>
                <a:lnTo>
                  <a:pt x="504" y="32"/>
                </a:lnTo>
                <a:lnTo>
                  <a:pt x="493" y="38"/>
                </a:lnTo>
                <a:lnTo>
                  <a:pt x="481" y="44"/>
                </a:lnTo>
                <a:lnTo>
                  <a:pt x="470" y="51"/>
                </a:lnTo>
                <a:lnTo>
                  <a:pt x="458" y="57"/>
                </a:lnTo>
                <a:lnTo>
                  <a:pt x="446" y="65"/>
                </a:lnTo>
                <a:lnTo>
                  <a:pt x="435" y="72"/>
                </a:lnTo>
                <a:lnTo>
                  <a:pt x="422" y="80"/>
                </a:lnTo>
                <a:lnTo>
                  <a:pt x="410" y="88"/>
                </a:lnTo>
                <a:lnTo>
                  <a:pt x="398" y="97"/>
                </a:lnTo>
                <a:lnTo>
                  <a:pt x="385" y="105"/>
                </a:lnTo>
                <a:lnTo>
                  <a:pt x="372" y="115"/>
                </a:lnTo>
                <a:lnTo>
                  <a:pt x="359" y="124"/>
                </a:lnTo>
                <a:lnTo>
                  <a:pt x="347" y="133"/>
                </a:lnTo>
                <a:lnTo>
                  <a:pt x="334" y="143"/>
                </a:lnTo>
                <a:lnTo>
                  <a:pt x="322" y="152"/>
                </a:lnTo>
                <a:lnTo>
                  <a:pt x="311" y="161"/>
                </a:lnTo>
                <a:lnTo>
                  <a:pt x="299" y="171"/>
                </a:lnTo>
                <a:lnTo>
                  <a:pt x="289" y="180"/>
                </a:lnTo>
                <a:lnTo>
                  <a:pt x="278" y="189"/>
                </a:lnTo>
                <a:lnTo>
                  <a:pt x="268" y="198"/>
                </a:lnTo>
                <a:lnTo>
                  <a:pt x="259" y="207"/>
                </a:lnTo>
                <a:lnTo>
                  <a:pt x="249" y="215"/>
                </a:lnTo>
                <a:lnTo>
                  <a:pt x="240" y="224"/>
                </a:lnTo>
                <a:lnTo>
                  <a:pt x="232" y="233"/>
                </a:lnTo>
                <a:lnTo>
                  <a:pt x="224" y="241"/>
                </a:lnTo>
                <a:lnTo>
                  <a:pt x="216" y="250"/>
                </a:lnTo>
                <a:lnTo>
                  <a:pt x="209" y="258"/>
                </a:lnTo>
                <a:lnTo>
                  <a:pt x="201" y="267"/>
                </a:lnTo>
                <a:lnTo>
                  <a:pt x="172" y="278"/>
                </a:lnTo>
                <a:lnTo>
                  <a:pt x="155" y="285"/>
                </a:lnTo>
                <a:lnTo>
                  <a:pt x="142" y="291"/>
                </a:lnTo>
                <a:lnTo>
                  <a:pt x="131" y="295"/>
                </a:lnTo>
                <a:lnTo>
                  <a:pt x="126" y="298"/>
                </a:lnTo>
                <a:lnTo>
                  <a:pt x="123" y="300"/>
                </a:lnTo>
                <a:lnTo>
                  <a:pt x="121" y="297"/>
                </a:lnTo>
                <a:lnTo>
                  <a:pt x="120" y="293"/>
                </a:lnTo>
                <a:lnTo>
                  <a:pt x="115" y="285"/>
                </a:lnTo>
                <a:lnTo>
                  <a:pt x="108" y="276"/>
                </a:lnTo>
                <a:lnTo>
                  <a:pt x="100" y="264"/>
                </a:lnTo>
                <a:lnTo>
                  <a:pt x="89" y="250"/>
                </a:lnTo>
                <a:lnTo>
                  <a:pt x="83" y="242"/>
                </a:lnTo>
                <a:lnTo>
                  <a:pt x="78" y="235"/>
                </a:lnTo>
                <a:lnTo>
                  <a:pt x="72" y="228"/>
                </a:lnTo>
                <a:lnTo>
                  <a:pt x="66" y="222"/>
                </a:lnTo>
                <a:lnTo>
                  <a:pt x="61" y="216"/>
                </a:lnTo>
                <a:lnTo>
                  <a:pt x="56" y="211"/>
                </a:lnTo>
                <a:lnTo>
                  <a:pt x="50" y="207"/>
                </a:lnTo>
                <a:lnTo>
                  <a:pt x="45" y="202"/>
                </a:lnTo>
                <a:lnTo>
                  <a:pt x="40" y="199"/>
                </a:lnTo>
                <a:lnTo>
                  <a:pt x="35" y="196"/>
                </a:lnTo>
                <a:lnTo>
                  <a:pt x="29" y="192"/>
                </a:lnTo>
                <a:lnTo>
                  <a:pt x="23" y="190"/>
                </a:lnTo>
                <a:lnTo>
                  <a:pt x="18" y="187"/>
                </a:lnTo>
                <a:lnTo>
                  <a:pt x="12" y="185"/>
                </a:lnTo>
                <a:lnTo>
                  <a:pt x="6" y="184"/>
                </a:lnTo>
                <a:lnTo>
                  <a:pt x="0" y="182"/>
                </a:lnTo>
                <a:lnTo>
                  <a:pt x="5" y="179"/>
                </a:lnTo>
                <a:lnTo>
                  <a:pt x="10" y="176"/>
                </a:lnTo>
                <a:lnTo>
                  <a:pt x="15" y="173"/>
                </a:lnTo>
                <a:lnTo>
                  <a:pt x="20" y="171"/>
                </a:lnTo>
                <a:lnTo>
                  <a:pt x="25" y="169"/>
                </a:lnTo>
                <a:lnTo>
                  <a:pt x="31" y="166"/>
                </a:lnTo>
                <a:lnTo>
                  <a:pt x="35" y="164"/>
                </a:lnTo>
                <a:lnTo>
                  <a:pt x="40" y="163"/>
                </a:lnTo>
                <a:lnTo>
                  <a:pt x="45" y="161"/>
                </a:lnTo>
                <a:lnTo>
                  <a:pt x="50" y="160"/>
                </a:lnTo>
                <a:lnTo>
                  <a:pt x="55" y="159"/>
                </a:lnTo>
                <a:lnTo>
                  <a:pt x="59" y="158"/>
                </a:lnTo>
                <a:lnTo>
                  <a:pt x="64" y="157"/>
                </a:lnTo>
                <a:lnTo>
                  <a:pt x="69" y="157"/>
                </a:lnTo>
                <a:lnTo>
                  <a:pt x="73" y="156"/>
                </a:lnTo>
                <a:lnTo>
                  <a:pt x="78" y="156"/>
                </a:lnTo>
                <a:lnTo>
                  <a:pt x="80" y="156"/>
                </a:lnTo>
                <a:lnTo>
                  <a:pt x="82" y="156"/>
                </a:lnTo>
                <a:lnTo>
                  <a:pt x="83" y="157"/>
                </a:lnTo>
                <a:lnTo>
                  <a:pt x="85" y="157"/>
                </a:lnTo>
                <a:lnTo>
                  <a:pt x="89" y="158"/>
                </a:lnTo>
                <a:lnTo>
                  <a:pt x="93" y="159"/>
                </a:lnTo>
                <a:lnTo>
                  <a:pt x="97" y="161"/>
                </a:lnTo>
                <a:lnTo>
                  <a:pt x="102" y="163"/>
                </a:lnTo>
                <a:lnTo>
                  <a:pt x="106" y="165"/>
                </a:lnTo>
                <a:lnTo>
                  <a:pt x="110" y="168"/>
                </a:lnTo>
                <a:lnTo>
                  <a:pt x="114" y="171"/>
                </a:lnTo>
                <a:lnTo>
                  <a:pt x="118" y="175"/>
                </a:lnTo>
                <a:lnTo>
                  <a:pt x="123" y="179"/>
                </a:lnTo>
                <a:lnTo>
                  <a:pt x="127" y="183"/>
                </a:lnTo>
                <a:lnTo>
                  <a:pt x="132" y="188"/>
                </a:lnTo>
                <a:lnTo>
                  <a:pt x="136" y="193"/>
                </a:lnTo>
                <a:lnTo>
                  <a:pt x="141" y="198"/>
                </a:lnTo>
                <a:lnTo>
                  <a:pt x="145" y="204"/>
                </a:lnTo>
                <a:lnTo>
                  <a:pt x="158" y="220"/>
                </a:lnTo>
                <a:lnTo>
                  <a:pt x="166" y="212"/>
                </a:lnTo>
                <a:lnTo>
                  <a:pt x="175" y="204"/>
                </a:lnTo>
                <a:lnTo>
                  <a:pt x="184" y="196"/>
                </a:lnTo>
                <a:lnTo>
                  <a:pt x="193" y="188"/>
                </a:lnTo>
                <a:lnTo>
                  <a:pt x="203" y="180"/>
                </a:lnTo>
                <a:lnTo>
                  <a:pt x="213" y="172"/>
                </a:lnTo>
                <a:lnTo>
                  <a:pt x="223" y="164"/>
                </a:lnTo>
                <a:lnTo>
                  <a:pt x="234" y="156"/>
                </a:lnTo>
                <a:lnTo>
                  <a:pt x="245" y="148"/>
                </a:lnTo>
                <a:lnTo>
                  <a:pt x="256" y="140"/>
                </a:lnTo>
                <a:lnTo>
                  <a:pt x="267" y="132"/>
                </a:lnTo>
                <a:lnTo>
                  <a:pt x="279" y="124"/>
                </a:lnTo>
                <a:lnTo>
                  <a:pt x="291" y="117"/>
                </a:lnTo>
                <a:lnTo>
                  <a:pt x="303" y="109"/>
                </a:lnTo>
                <a:lnTo>
                  <a:pt x="316" y="101"/>
                </a:lnTo>
                <a:lnTo>
                  <a:pt x="329" y="94"/>
                </a:lnTo>
                <a:lnTo>
                  <a:pt x="342" y="86"/>
                </a:lnTo>
                <a:lnTo>
                  <a:pt x="355" y="79"/>
                </a:lnTo>
                <a:lnTo>
                  <a:pt x="368" y="72"/>
                </a:lnTo>
                <a:lnTo>
                  <a:pt x="381" y="65"/>
                </a:lnTo>
                <a:lnTo>
                  <a:pt x="394" y="58"/>
                </a:lnTo>
                <a:lnTo>
                  <a:pt x="407" y="52"/>
                </a:lnTo>
                <a:lnTo>
                  <a:pt x="420" y="45"/>
                </a:lnTo>
                <a:lnTo>
                  <a:pt x="433" y="39"/>
                </a:lnTo>
                <a:lnTo>
                  <a:pt x="446" y="34"/>
                </a:lnTo>
                <a:lnTo>
                  <a:pt x="458" y="28"/>
                </a:lnTo>
                <a:lnTo>
                  <a:pt x="471" y="23"/>
                </a:lnTo>
                <a:lnTo>
                  <a:pt x="484" y="18"/>
                </a:lnTo>
                <a:lnTo>
                  <a:pt x="496" y="13"/>
                </a:lnTo>
                <a:lnTo>
                  <a:pt x="509" y="8"/>
                </a:lnTo>
                <a:lnTo>
                  <a:pt x="521" y="4"/>
                </a:lnTo>
                <a:lnTo>
                  <a:pt x="534" y="0"/>
                </a:lnTo>
              </a:path>
            </a:pathLst>
          </a:custGeom>
          <a:solidFill>
            <a:srgbClr val="00296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9804184" y="4189463"/>
            <a:ext cx="473049" cy="183527"/>
            <a:chExt cx="473049" cy="183527"/>
          </a:xfrm>
        </p:grpSpPr>
        <p:pic>
          <p:nvPicPr>
            <p:cNvPr id="894" name="picture 894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600000">
              <a:off x="0" y="0"/>
              <a:ext cx="473049" cy="183527"/>
            </a:xfrm>
            <a:prstGeom prst="rect">
              <a:avLst/>
            </a:prstGeom>
          </p:spPr>
        </p:pic>
        <p:sp>
          <p:nvSpPr>
            <p:cNvPr id="896" name="textbox 896"/>
            <p:cNvSpPr/>
            <p:nvPr/>
          </p:nvSpPr>
          <p:spPr>
            <a:xfrm>
              <a:off x="-12700" y="-12700"/>
              <a:ext cx="498475" cy="2336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269240" algn="l" rtl="0" eaLnBrk="0">
                <a:lnSpc>
                  <a:spcPct val="85000"/>
                </a:lnSpc>
                <a:spcBef>
                  <a:spcPts val="3"/>
                </a:spcBef>
              </a:pPr>
              <a:r>
                <a:rPr sz="900" b="1" kern="0" spc="-1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%</a:t>
              </a:r>
              <a:endParaRPr lang="Arial" altLang="Arial" sz="900"/>
            </a:p>
          </p:txBody>
        </p:sp>
      </p:grpSp>
      <p:sp>
        <p:nvSpPr>
          <p:cNvPr id="898" name="textbox 898"/>
          <p:cNvSpPr/>
          <p:nvPr/>
        </p:nvSpPr>
        <p:spPr>
          <a:xfrm>
            <a:off x="9116987" y="4327799"/>
            <a:ext cx="892810" cy="167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58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30">
                <a:ln w="4140" cap="flat" cmpd="sng">
                  <a:solidFill>
                    <a:srgbClr val="002960">
                      <a:alpha val="100000"/>
                    </a:srgbClr>
                  </a:solidFill>
                  <a:prstDash val="solid"/>
                  <a:bevel/>
                </a:ln>
                <a:solidFill>
                  <a:srgbClr val="00296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销售公司分销</a:t>
            </a:r>
            <a:endParaRPr lang="STKaiti" altLang="STKaiti" sz="1100"/>
          </a:p>
        </p:txBody>
      </p:sp>
      <p:sp>
        <p:nvSpPr>
          <p:cNvPr id="900" name="path"/>
          <p:cNvSpPr/>
          <p:nvPr/>
        </p:nvSpPr>
        <p:spPr>
          <a:xfrm>
            <a:off x="4785321" y="3094697"/>
            <a:ext cx="346506" cy="190500"/>
          </a:xfrm>
          <a:custGeom>
            <a:rect l="0" t="0" r="0" b="0"/>
            <a:pathLst>
              <a:path w="545" h="300">
                <a:moveTo>
                  <a:pt x="531" y="0"/>
                </a:moveTo>
                <a:lnTo>
                  <a:pt x="545" y="11"/>
                </a:lnTo>
                <a:lnTo>
                  <a:pt x="535" y="16"/>
                </a:lnTo>
                <a:lnTo>
                  <a:pt x="524" y="21"/>
                </a:lnTo>
                <a:lnTo>
                  <a:pt x="513" y="26"/>
                </a:lnTo>
                <a:lnTo>
                  <a:pt x="502" y="32"/>
                </a:lnTo>
                <a:lnTo>
                  <a:pt x="491" y="38"/>
                </a:lnTo>
                <a:lnTo>
                  <a:pt x="479" y="44"/>
                </a:lnTo>
                <a:lnTo>
                  <a:pt x="468" y="51"/>
                </a:lnTo>
                <a:lnTo>
                  <a:pt x="456" y="57"/>
                </a:lnTo>
                <a:lnTo>
                  <a:pt x="444" y="65"/>
                </a:lnTo>
                <a:lnTo>
                  <a:pt x="433" y="72"/>
                </a:lnTo>
                <a:lnTo>
                  <a:pt x="421" y="80"/>
                </a:lnTo>
                <a:lnTo>
                  <a:pt x="408" y="88"/>
                </a:lnTo>
                <a:lnTo>
                  <a:pt x="396" y="97"/>
                </a:lnTo>
                <a:lnTo>
                  <a:pt x="383" y="105"/>
                </a:lnTo>
                <a:lnTo>
                  <a:pt x="371" y="115"/>
                </a:lnTo>
                <a:lnTo>
                  <a:pt x="358" y="124"/>
                </a:lnTo>
                <a:lnTo>
                  <a:pt x="345" y="133"/>
                </a:lnTo>
                <a:lnTo>
                  <a:pt x="333" y="143"/>
                </a:lnTo>
                <a:lnTo>
                  <a:pt x="321" y="152"/>
                </a:lnTo>
                <a:lnTo>
                  <a:pt x="310" y="161"/>
                </a:lnTo>
                <a:lnTo>
                  <a:pt x="298" y="171"/>
                </a:lnTo>
                <a:lnTo>
                  <a:pt x="288" y="180"/>
                </a:lnTo>
                <a:lnTo>
                  <a:pt x="277" y="189"/>
                </a:lnTo>
                <a:lnTo>
                  <a:pt x="267" y="198"/>
                </a:lnTo>
                <a:lnTo>
                  <a:pt x="257" y="207"/>
                </a:lnTo>
                <a:lnTo>
                  <a:pt x="248" y="215"/>
                </a:lnTo>
                <a:lnTo>
                  <a:pt x="239" y="224"/>
                </a:lnTo>
                <a:lnTo>
                  <a:pt x="231" y="233"/>
                </a:lnTo>
                <a:lnTo>
                  <a:pt x="223" y="241"/>
                </a:lnTo>
                <a:lnTo>
                  <a:pt x="215" y="250"/>
                </a:lnTo>
                <a:lnTo>
                  <a:pt x="208" y="258"/>
                </a:lnTo>
                <a:lnTo>
                  <a:pt x="201" y="267"/>
                </a:lnTo>
                <a:lnTo>
                  <a:pt x="171" y="278"/>
                </a:lnTo>
                <a:lnTo>
                  <a:pt x="155" y="285"/>
                </a:lnTo>
                <a:lnTo>
                  <a:pt x="141" y="291"/>
                </a:lnTo>
                <a:lnTo>
                  <a:pt x="130" y="295"/>
                </a:lnTo>
                <a:lnTo>
                  <a:pt x="126" y="298"/>
                </a:lnTo>
                <a:lnTo>
                  <a:pt x="122" y="300"/>
                </a:lnTo>
                <a:lnTo>
                  <a:pt x="121" y="297"/>
                </a:lnTo>
                <a:lnTo>
                  <a:pt x="119" y="293"/>
                </a:lnTo>
                <a:lnTo>
                  <a:pt x="114" y="285"/>
                </a:lnTo>
                <a:lnTo>
                  <a:pt x="108" y="276"/>
                </a:lnTo>
                <a:lnTo>
                  <a:pt x="100" y="264"/>
                </a:lnTo>
                <a:lnTo>
                  <a:pt x="89" y="250"/>
                </a:lnTo>
                <a:lnTo>
                  <a:pt x="83" y="242"/>
                </a:lnTo>
                <a:lnTo>
                  <a:pt x="77" y="235"/>
                </a:lnTo>
                <a:lnTo>
                  <a:pt x="71" y="228"/>
                </a:lnTo>
                <a:lnTo>
                  <a:pt x="66" y="222"/>
                </a:lnTo>
                <a:lnTo>
                  <a:pt x="61" y="216"/>
                </a:lnTo>
                <a:lnTo>
                  <a:pt x="55" y="211"/>
                </a:lnTo>
                <a:lnTo>
                  <a:pt x="50" y="207"/>
                </a:lnTo>
                <a:lnTo>
                  <a:pt x="45" y="202"/>
                </a:lnTo>
                <a:lnTo>
                  <a:pt x="40" y="199"/>
                </a:lnTo>
                <a:lnTo>
                  <a:pt x="35" y="196"/>
                </a:lnTo>
                <a:lnTo>
                  <a:pt x="29" y="192"/>
                </a:lnTo>
                <a:lnTo>
                  <a:pt x="23" y="190"/>
                </a:lnTo>
                <a:lnTo>
                  <a:pt x="18" y="187"/>
                </a:lnTo>
                <a:lnTo>
                  <a:pt x="12" y="185"/>
                </a:lnTo>
                <a:lnTo>
                  <a:pt x="6" y="184"/>
                </a:lnTo>
                <a:lnTo>
                  <a:pt x="0" y="182"/>
                </a:lnTo>
                <a:lnTo>
                  <a:pt x="5" y="179"/>
                </a:lnTo>
                <a:lnTo>
                  <a:pt x="10" y="176"/>
                </a:lnTo>
                <a:lnTo>
                  <a:pt x="15" y="173"/>
                </a:lnTo>
                <a:lnTo>
                  <a:pt x="20" y="171"/>
                </a:lnTo>
                <a:lnTo>
                  <a:pt x="25" y="169"/>
                </a:lnTo>
                <a:lnTo>
                  <a:pt x="30" y="166"/>
                </a:lnTo>
                <a:lnTo>
                  <a:pt x="35" y="164"/>
                </a:lnTo>
                <a:lnTo>
                  <a:pt x="40" y="163"/>
                </a:lnTo>
                <a:lnTo>
                  <a:pt x="45" y="161"/>
                </a:lnTo>
                <a:lnTo>
                  <a:pt x="50" y="160"/>
                </a:lnTo>
                <a:lnTo>
                  <a:pt x="55" y="159"/>
                </a:lnTo>
                <a:lnTo>
                  <a:pt x="59" y="158"/>
                </a:lnTo>
                <a:lnTo>
                  <a:pt x="64" y="157"/>
                </a:lnTo>
                <a:lnTo>
                  <a:pt x="69" y="157"/>
                </a:lnTo>
                <a:lnTo>
                  <a:pt x="73" y="156"/>
                </a:lnTo>
                <a:lnTo>
                  <a:pt x="77" y="156"/>
                </a:lnTo>
                <a:lnTo>
                  <a:pt x="79" y="156"/>
                </a:lnTo>
                <a:lnTo>
                  <a:pt x="81" y="156"/>
                </a:lnTo>
                <a:lnTo>
                  <a:pt x="83" y="157"/>
                </a:lnTo>
                <a:lnTo>
                  <a:pt x="85" y="157"/>
                </a:lnTo>
                <a:lnTo>
                  <a:pt x="89" y="158"/>
                </a:lnTo>
                <a:lnTo>
                  <a:pt x="93" y="159"/>
                </a:lnTo>
                <a:lnTo>
                  <a:pt x="97" y="161"/>
                </a:lnTo>
                <a:lnTo>
                  <a:pt x="101" y="163"/>
                </a:lnTo>
                <a:lnTo>
                  <a:pt x="105" y="165"/>
                </a:lnTo>
                <a:lnTo>
                  <a:pt x="109" y="168"/>
                </a:lnTo>
                <a:lnTo>
                  <a:pt x="114" y="171"/>
                </a:lnTo>
                <a:lnTo>
                  <a:pt x="118" y="175"/>
                </a:lnTo>
                <a:lnTo>
                  <a:pt x="122" y="179"/>
                </a:lnTo>
                <a:lnTo>
                  <a:pt x="127" y="183"/>
                </a:lnTo>
                <a:lnTo>
                  <a:pt x="131" y="188"/>
                </a:lnTo>
                <a:lnTo>
                  <a:pt x="135" y="193"/>
                </a:lnTo>
                <a:lnTo>
                  <a:pt x="140" y="198"/>
                </a:lnTo>
                <a:lnTo>
                  <a:pt x="145" y="204"/>
                </a:lnTo>
                <a:lnTo>
                  <a:pt x="157" y="220"/>
                </a:lnTo>
                <a:lnTo>
                  <a:pt x="165" y="212"/>
                </a:lnTo>
                <a:lnTo>
                  <a:pt x="174" y="204"/>
                </a:lnTo>
                <a:lnTo>
                  <a:pt x="183" y="196"/>
                </a:lnTo>
                <a:lnTo>
                  <a:pt x="192" y="188"/>
                </a:lnTo>
                <a:lnTo>
                  <a:pt x="202" y="180"/>
                </a:lnTo>
                <a:lnTo>
                  <a:pt x="212" y="172"/>
                </a:lnTo>
                <a:lnTo>
                  <a:pt x="222" y="164"/>
                </a:lnTo>
                <a:lnTo>
                  <a:pt x="233" y="156"/>
                </a:lnTo>
                <a:lnTo>
                  <a:pt x="244" y="148"/>
                </a:lnTo>
                <a:lnTo>
                  <a:pt x="255" y="140"/>
                </a:lnTo>
                <a:lnTo>
                  <a:pt x="266" y="132"/>
                </a:lnTo>
                <a:lnTo>
                  <a:pt x="278" y="124"/>
                </a:lnTo>
                <a:lnTo>
                  <a:pt x="290" y="117"/>
                </a:lnTo>
                <a:lnTo>
                  <a:pt x="302" y="109"/>
                </a:lnTo>
                <a:lnTo>
                  <a:pt x="315" y="101"/>
                </a:lnTo>
                <a:lnTo>
                  <a:pt x="328" y="94"/>
                </a:lnTo>
                <a:lnTo>
                  <a:pt x="341" y="86"/>
                </a:lnTo>
                <a:lnTo>
                  <a:pt x="354" y="79"/>
                </a:lnTo>
                <a:lnTo>
                  <a:pt x="367" y="72"/>
                </a:lnTo>
                <a:lnTo>
                  <a:pt x="380" y="65"/>
                </a:lnTo>
                <a:lnTo>
                  <a:pt x="392" y="58"/>
                </a:lnTo>
                <a:lnTo>
                  <a:pt x="405" y="52"/>
                </a:lnTo>
                <a:lnTo>
                  <a:pt x="418" y="45"/>
                </a:lnTo>
                <a:lnTo>
                  <a:pt x="431" y="39"/>
                </a:lnTo>
                <a:lnTo>
                  <a:pt x="444" y="34"/>
                </a:lnTo>
                <a:lnTo>
                  <a:pt x="456" y="28"/>
                </a:lnTo>
                <a:lnTo>
                  <a:pt x="469" y="23"/>
                </a:lnTo>
                <a:lnTo>
                  <a:pt x="481" y="18"/>
                </a:lnTo>
                <a:lnTo>
                  <a:pt x="494" y="13"/>
                </a:lnTo>
                <a:lnTo>
                  <a:pt x="507" y="8"/>
                </a:lnTo>
                <a:lnTo>
                  <a:pt x="519" y="4"/>
                </a:lnTo>
                <a:lnTo>
                  <a:pt x="531" y="0"/>
                </a:lnTo>
              </a:path>
            </a:pathLst>
          </a:custGeom>
          <a:solidFill>
            <a:srgbClr val="00296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2" name="rect"/>
          <p:cNvSpPr/>
          <p:nvPr/>
        </p:nvSpPr>
        <p:spPr>
          <a:xfrm>
            <a:off x="5047488" y="2947695"/>
            <a:ext cx="463841" cy="175501"/>
          </a:xfrm>
          <a:prstGeom prst="rect">
            <a:avLst/>
          </a:prstGeom>
          <a:solidFill>
            <a:srgbClr val="92D05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4" name="rect"/>
          <p:cNvSpPr/>
          <p:nvPr/>
        </p:nvSpPr>
        <p:spPr>
          <a:xfrm>
            <a:off x="5043055" y="2942932"/>
            <a:ext cx="473049" cy="185026"/>
          </a:xfrm>
          <a:prstGeom prst="rect">
            <a:avLst/>
          </a:prstGeom>
          <a:solidFill>
            <a:srgbClr val="92D05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6" name="path"/>
          <p:cNvSpPr/>
          <p:nvPr/>
        </p:nvSpPr>
        <p:spPr>
          <a:xfrm>
            <a:off x="5706338" y="3094697"/>
            <a:ext cx="346507" cy="190500"/>
          </a:xfrm>
          <a:custGeom>
            <a:rect l="0" t="0" r="0" b="0"/>
            <a:pathLst>
              <a:path w="545" h="300">
                <a:moveTo>
                  <a:pt x="531" y="0"/>
                </a:moveTo>
                <a:lnTo>
                  <a:pt x="545" y="11"/>
                </a:lnTo>
                <a:lnTo>
                  <a:pt x="535" y="16"/>
                </a:lnTo>
                <a:lnTo>
                  <a:pt x="524" y="21"/>
                </a:lnTo>
                <a:lnTo>
                  <a:pt x="513" y="26"/>
                </a:lnTo>
                <a:lnTo>
                  <a:pt x="502" y="32"/>
                </a:lnTo>
                <a:lnTo>
                  <a:pt x="491" y="38"/>
                </a:lnTo>
                <a:lnTo>
                  <a:pt x="479" y="44"/>
                </a:lnTo>
                <a:lnTo>
                  <a:pt x="468" y="51"/>
                </a:lnTo>
                <a:lnTo>
                  <a:pt x="456" y="57"/>
                </a:lnTo>
                <a:lnTo>
                  <a:pt x="444" y="65"/>
                </a:lnTo>
                <a:lnTo>
                  <a:pt x="433" y="72"/>
                </a:lnTo>
                <a:lnTo>
                  <a:pt x="421" y="80"/>
                </a:lnTo>
                <a:lnTo>
                  <a:pt x="408" y="88"/>
                </a:lnTo>
                <a:lnTo>
                  <a:pt x="396" y="97"/>
                </a:lnTo>
                <a:lnTo>
                  <a:pt x="383" y="105"/>
                </a:lnTo>
                <a:lnTo>
                  <a:pt x="371" y="115"/>
                </a:lnTo>
                <a:lnTo>
                  <a:pt x="358" y="124"/>
                </a:lnTo>
                <a:lnTo>
                  <a:pt x="345" y="133"/>
                </a:lnTo>
                <a:lnTo>
                  <a:pt x="333" y="143"/>
                </a:lnTo>
                <a:lnTo>
                  <a:pt x="321" y="152"/>
                </a:lnTo>
                <a:lnTo>
                  <a:pt x="310" y="161"/>
                </a:lnTo>
                <a:lnTo>
                  <a:pt x="298" y="171"/>
                </a:lnTo>
                <a:lnTo>
                  <a:pt x="288" y="180"/>
                </a:lnTo>
                <a:lnTo>
                  <a:pt x="277" y="189"/>
                </a:lnTo>
                <a:lnTo>
                  <a:pt x="267" y="198"/>
                </a:lnTo>
                <a:lnTo>
                  <a:pt x="257" y="207"/>
                </a:lnTo>
                <a:lnTo>
                  <a:pt x="248" y="215"/>
                </a:lnTo>
                <a:lnTo>
                  <a:pt x="239" y="224"/>
                </a:lnTo>
                <a:lnTo>
                  <a:pt x="231" y="233"/>
                </a:lnTo>
                <a:lnTo>
                  <a:pt x="223" y="241"/>
                </a:lnTo>
                <a:lnTo>
                  <a:pt x="215" y="250"/>
                </a:lnTo>
                <a:lnTo>
                  <a:pt x="208" y="258"/>
                </a:lnTo>
                <a:lnTo>
                  <a:pt x="201" y="267"/>
                </a:lnTo>
                <a:lnTo>
                  <a:pt x="171" y="278"/>
                </a:lnTo>
                <a:lnTo>
                  <a:pt x="155" y="285"/>
                </a:lnTo>
                <a:lnTo>
                  <a:pt x="141" y="291"/>
                </a:lnTo>
                <a:lnTo>
                  <a:pt x="130" y="295"/>
                </a:lnTo>
                <a:lnTo>
                  <a:pt x="126" y="298"/>
                </a:lnTo>
                <a:lnTo>
                  <a:pt x="122" y="300"/>
                </a:lnTo>
                <a:lnTo>
                  <a:pt x="121" y="297"/>
                </a:lnTo>
                <a:lnTo>
                  <a:pt x="119" y="293"/>
                </a:lnTo>
                <a:lnTo>
                  <a:pt x="114" y="285"/>
                </a:lnTo>
                <a:lnTo>
                  <a:pt x="108" y="276"/>
                </a:lnTo>
                <a:lnTo>
                  <a:pt x="100" y="264"/>
                </a:lnTo>
                <a:lnTo>
                  <a:pt x="89" y="250"/>
                </a:lnTo>
                <a:lnTo>
                  <a:pt x="83" y="242"/>
                </a:lnTo>
                <a:lnTo>
                  <a:pt x="77" y="235"/>
                </a:lnTo>
                <a:lnTo>
                  <a:pt x="71" y="228"/>
                </a:lnTo>
                <a:lnTo>
                  <a:pt x="66" y="222"/>
                </a:lnTo>
                <a:lnTo>
                  <a:pt x="61" y="216"/>
                </a:lnTo>
                <a:lnTo>
                  <a:pt x="55" y="211"/>
                </a:lnTo>
                <a:lnTo>
                  <a:pt x="50" y="207"/>
                </a:lnTo>
                <a:lnTo>
                  <a:pt x="45" y="202"/>
                </a:lnTo>
                <a:lnTo>
                  <a:pt x="40" y="199"/>
                </a:lnTo>
                <a:lnTo>
                  <a:pt x="35" y="196"/>
                </a:lnTo>
                <a:lnTo>
                  <a:pt x="29" y="192"/>
                </a:lnTo>
                <a:lnTo>
                  <a:pt x="23" y="190"/>
                </a:lnTo>
                <a:lnTo>
                  <a:pt x="18" y="187"/>
                </a:lnTo>
                <a:lnTo>
                  <a:pt x="12" y="185"/>
                </a:lnTo>
                <a:lnTo>
                  <a:pt x="6" y="184"/>
                </a:lnTo>
                <a:lnTo>
                  <a:pt x="0" y="182"/>
                </a:lnTo>
                <a:lnTo>
                  <a:pt x="5" y="179"/>
                </a:lnTo>
                <a:lnTo>
                  <a:pt x="10" y="176"/>
                </a:lnTo>
                <a:lnTo>
                  <a:pt x="15" y="173"/>
                </a:lnTo>
                <a:lnTo>
                  <a:pt x="20" y="171"/>
                </a:lnTo>
                <a:lnTo>
                  <a:pt x="25" y="169"/>
                </a:lnTo>
                <a:lnTo>
                  <a:pt x="30" y="166"/>
                </a:lnTo>
                <a:lnTo>
                  <a:pt x="35" y="164"/>
                </a:lnTo>
                <a:lnTo>
                  <a:pt x="40" y="163"/>
                </a:lnTo>
                <a:lnTo>
                  <a:pt x="45" y="161"/>
                </a:lnTo>
                <a:lnTo>
                  <a:pt x="50" y="160"/>
                </a:lnTo>
                <a:lnTo>
                  <a:pt x="55" y="159"/>
                </a:lnTo>
                <a:lnTo>
                  <a:pt x="59" y="158"/>
                </a:lnTo>
                <a:lnTo>
                  <a:pt x="64" y="157"/>
                </a:lnTo>
                <a:lnTo>
                  <a:pt x="69" y="157"/>
                </a:lnTo>
                <a:lnTo>
                  <a:pt x="73" y="156"/>
                </a:lnTo>
                <a:lnTo>
                  <a:pt x="77" y="156"/>
                </a:lnTo>
                <a:lnTo>
                  <a:pt x="79" y="156"/>
                </a:lnTo>
                <a:lnTo>
                  <a:pt x="81" y="156"/>
                </a:lnTo>
                <a:lnTo>
                  <a:pt x="83" y="157"/>
                </a:lnTo>
                <a:lnTo>
                  <a:pt x="85" y="157"/>
                </a:lnTo>
                <a:lnTo>
                  <a:pt x="89" y="158"/>
                </a:lnTo>
                <a:lnTo>
                  <a:pt x="93" y="159"/>
                </a:lnTo>
                <a:lnTo>
                  <a:pt x="97" y="161"/>
                </a:lnTo>
                <a:lnTo>
                  <a:pt x="101" y="163"/>
                </a:lnTo>
                <a:lnTo>
                  <a:pt x="105" y="165"/>
                </a:lnTo>
                <a:lnTo>
                  <a:pt x="109" y="168"/>
                </a:lnTo>
                <a:lnTo>
                  <a:pt x="114" y="171"/>
                </a:lnTo>
                <a:lnTo>
                  <a:pt x="118" y="175"/>
                </a:lnTo>
                <a:lnTo>
                  <a:pt x="122" y="179"/>
                </a:lnTo>
                <a:lnTo>
                  <a:pt x="127" y="183"/>
                </a:lnTo>
                <a:lnTo>
                  <a:pt x="131" y="188"/>
                </a:lnTo>
                <a:lnTo>
                  <a:pt x="135" y="193"/>
                </a:lnTo>
                <a:lnTo>
                  <a:pt x="140" y="198"/>
                </a:lnTo>
                <a:lnTo>
                  <a:pt x="145" y="204"/>
                </a:lnTo>
                <a:lnTo>
                  <a:pt x="157" y="220"/>
                </a:lnTo>
                <a:lnTo>
                  <a:pt x="165" y="212"/>
                </a:lnTo>
                <a:lnTo>
                  <a:pt x="174" y="204"/>
                </a:lnTo>
                <a:lnTo>
                  <a:pt x="183" y="196"/>
                </a:lnTo>
                <a:lnTo>
                  <a:pt x="192" y="188"/>
                </a:lnTo>
                <a:lnTo>
                  <a:pt x="202" y="180"/>
                </a:lnTo>
                <a:lnTo>
                  <a:pt x="212" y="172"/>
                </a:lnTo>
                <a:lnTo>
                  <a:pt x="222" y="164"/>
                </a:lnTo>
                <a:lnTo>
                  <a:pt x="233" y="156"/>
                </a:lnTo>
                <a:lnTo>
                  <a:pt x="244" y="148"/>
                </a:lnTo>
                <a:lnTo>
                  <a:pt x="255" y="140"/>
                </a:lnTo>
                <a:lnTo>
                  <a:pt x="266" y="132"/>
                </a:lnTo>
                <a:lnTo>
                  <a:pt x="278" y="124"/>
                </a:lnTo>
                <a:lnTo>
                  <a:pt x="290" y="117"/>
                </a:lnTo>
                <a:lnTo>
                  <a:pt x="302" y="109"/>
                </a:lnTo>
                <a:lnTo>
                  <a:pt x="315" y="101"/>
                </a:lnTo>
                <a:lnTo>
                  <a:pt x="328" y="94"/>
                </a:lnTo>
                <a:lnTo>
                  <a:pt x="341" y="86"/>
                </a:lnTo>
                <a:lnTo>
                  <a:pt x="354" y="79"/>
                </a:lnTo>
                <a:lnTo>
                  <a:pt x="367" y="72"/>
                </a:lnTo>
                <a:lnTo>
                  <a:pt x="380" y="65"/>
                </a:lnTo>
                <a:lnTo>
                  <a:pt x="392" y="58"/>
                </a:lnTo>
                <a:lnTo>
                  <a:pt x="405" y="52"/>
                </a:lnTo>
                <a:lnTo>
                  <a:pt x="418" y="45"/>
                </a:lnTo>
                <a:lnTo>
                  <a:pt x="431" y="39"/>
                </a:lnTo>
                <a:lnTo>
                  <a:pt x="444" y="34"/>
                </a:lnTo>
                <a:lnTo>
                  <a:pt x="456" y="28"/>
                </a:lnTo>
                <a:lnTo>
                  <a:pt x="469" y="23"/>
                </a:lnTo>
                <a:lnTo>
                  <a:pt x="481" y="18"/>
                </a:lnTo>
                <a:lnTo>
                  <a:pt x="494" y="13"/>
                </a:lnTo>
                <a:lnTo>
                  <a:pt x="507" y="8"/>
                </a:lnTo>
                <a:lnTo>
                  <a:pt x="519" y="4"/>
                </a:lnTo>
                <a:lnTo>
                  <a:pt x="531" y="0"/>
                </a:lnTo>
              </a:path>
            </a:pathLst>
          </a:custGeom>
          <a:solidFill>
            <a:srgbClr val="00296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08" name="picture 90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6031585" y="2942932"/>
            <a:ext cx="473037" cy="185026"/>
          </a:xfrm>
          <a:prstGeom prst="rect">
            <a:avLst/>
          </a:prstGeom>
        </p:spPr>
      </p:pic>
      <p:pic>
        <p:nvPicPr>
          <p:cNvPr id="910" name="picture 910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5986576" y="5393994"/>
            <a:ext cx="473050" cy="183527"/>
          </a:xfrm>
          <a:prstGeom prst="rect">
            <a:avLst/>
          </a:prstGeom>
        </p:spPr>
      </p:pic>
      <p:sp>
        <p:nvSpPr>
          <p:cNvPr id="912" name="path"/>
          <p:cNvSpPr/>
          <p:nvPr/>
        </p:nvSpPr>
        <p:spPr>
          <a:xfrm>
            <a:off x="6655867" y="3634714"/>
            <a:ext cx="348005" cy="190500"/>
          </a:xfrm>
          <a:custGeom>
            <a:rect l="0" t="0" r="0" b="0"/>
            <a:pathLst>
              <a:path w="548" h="300">
                <a:moveTo>
                  <a:pt x="534" y="0"/>
                </a:moveTo>
                <a:lnTo>
                  <a:pt x="548" y="11"/>
                </a:lnTo>
                <a:lnTo>
                  <a:pt x="537" y="16"/>
                </a:lnTo>
                <a:lnTo>
                  <a:pt x="526" y="21"/>
                </a:lnTo>
                <a:lnTo>
                  <a:pt x="515" y="26"/>
                </a:lnTo>
                <a:lnTo>
                  <a:pt x="504" y="32"/>
                </a:lnTo>
                <a:lnTo>
                  <a:pt x="493" y="38"/>
                </a:lnTo>
                <a:lnTo>
                  <a:pt x="481" y="44"/>
                </a:lnTo>
                <a:lnTo>
                  <a:pt x="470" y="51"/>
                </a:lnTo>
                <a:lnTo>
                  <a:pt x="458" y="57"/>
                </a:lnTo>
                <a:lnTo>
                  <a:pt x="446" y="65"/>
                </a:lnTo>
                <a:lnTo>
                  <a:pt x="435" y="72"/>
                </a:lnTo>
                <a:lnTo>
                  <a:pt x="422" y="80"/>
                </a:lnTo>
                <a:lnTo>
                  <a:pt x="410" y="88"/>
                </a:lnTo>
                <a:lnTo>
                  <a:pt x="398" y="97"/>
                </a:lnTo>
                <a:lnTo>
                  <a:pt x="385" y="105"/>
                </a:lnTo>
                <a:lnTo>
                  <a:pt x="372" y="115"/>
                </a:lnTo>
                <a:lnTo>
                  <a:pt x="359" y="124"/>
                </a:lnTo>
                <a:lnTo>
                  <a:pt x="347" y="133"/>
                </a:lnTo>
                <a:lnTo>
                  <a:pt x="334" y="143"/>
                </a:lnTo>
                <a:lnTo>
                  <a:pt x="322" y="152"/>
                </a:lnTo>
                <a:lnTo>
                  <a:pt x="311" y="161"/>
                </a:lnTo>
                <a:lnTo>
                  <a:pt x="299" y="171"/>
                </a:lnTo>
                <a:lnTo>
                  <a:pt x="289" y="180"/>
                </a:lnTo>
                <a:lnTo>
                  <a:pt x="278" y="189"/>
                </a:lnTo>
                <a:lnTo>
                  <a:pt x="268" y="198"/>
                </a:lnTo>
                <a:lnTo>
                  <a:pt x="259" y="207"/>
                </a:lnTo>
                <a:lnTo>
                  <a:pt x="249" y="215"/>
                </a:lnTo>
                <a:lnTo>
                  <a:pt x="240" y="224"/>
                </a:lnTo>
                <a:lnTo>
                  <a:pt x="232" y="233"/>
                </a:lnTo>
                <a:lnTo>
                  <a:pt x="224" y="241"/>
                </a:lnTo>
                <a:lnTo>
                  <a:pt x="216" y="250"/>
                </a:lnTo>
                <a:lnTo>
                  <a:pt x="209" y="258"/>
                </a:lnTo>
                <a:lnTo>
                  <a:pt x="201" y="267"/>
                </a:lnTo>
                <a:lnTo>
                  <a:pt x="172" y="278"/>
                </a:lnTo>
                <a:lnTo>
                  <a:pt x="155" y="285"/>
                </a:lnTo>
                <a:lnTo>
                  <a:pt x="142" y="291"/>
                </a:lnTo>
                <a:lnTo>
                  <a:pt x="131" y="295"/>
                </a:lnTo>
                <a:lnTo>
                  <a:pt x="126" y="298"/>
                </a:lnTo>
                <a:lnTo>
                  <a:pt x="123" y="300"/>
                </a:lnTo>
                <a:lnTo>
                  <a:pt x="121" y="297"/>
                </a:lnTo>
                <a:lnTo>
                  <a:pt x="120" y="293"/>
                </a:lnTo>
                <a:lnTo>
                  <a:pt x="115" y="285"/>
                </a:lnTo>
                <a:lnTo>
                  <a:pt x="108" y="276"/>
                </a:lnTo>
                <a:lnTo>
                  <a:pt x="100" y="264"/>
                </a:lnTo>
                <a:lnTo>
                  <a:pt x="89" y="250"/>
                </a:lnTo>
                <a:lnTo>
                  <a:pt x="83" y="242"/>
                </a:lnTo>
                <a:lnTo>
                  <a:pt x="78" y="235"/>
                </a:lnTo>
                <a:lnTo>
                  <a:pt x="72" y="228"/>
                </a:lnTo>
                <a:lnTo>
                  <a:pt x="66" y="222"/>
                </a:lnTo>
                <a:lnTo>
                  <a:pt x="61" y="216"/>
                </a:lnTo>
                <a:lnTo>
                  <a:pt x="56" y="211"/>
                </a:lnTo>
                <a:lnTo>
                  <a:pt x="50" y="207"/>
                </a:lnTo>
                <a:lnTo>
                  <a:pt x="45" y="202"/>
                </a:lnTo>
                <a:lnTo>
                  <a:pt x="40" y="199"/>
                </a:lnTo>
                <a:lnTo>
                  <a:pt x="35" y="196"/>
                </a:lnTo>
                <a:lnTo>
                  <a:pt x="29" y="192"/>
                </a:lnTo>
                <a:lnTo>
                  <a:pt x="23" y="190"/>
                </a:lnTo>
                <a:lnTo>
                  <a:pt x="18" y="187"/>
                </a:lnTo>
                <a:lnTo>
                  <a:pt x="12" y="185"/>
                </a:lnTo>
                <a:lnTo>
                  <a:pt x="6" y="184"/>
                </a:lnTo>
                <a:lnTo>
                  <a:pt x="0" y="182"/>
                </a:lnTo>
                <a:lnTo>
                  <a:pt x="5" y="179"/>
                </a:lnTo>
                <a:lnTo>
                  <a:pt x="10" y="176"/>
                </a:lnTo>
                <a:lnTo>
                  <a:pt x="15" y="173"/>
                </a:lnTo>
                <a:lnTo>
                  <a:pt x="20" y="171"/>
                </a:lnTo>
                <a:lnTo>
                  <a:pt x="25" y="169"/>
                </a:lnTo>
                <a:lnTo>
                  <a:pt x="30" y="166"/>
                </a:lnTo>
                <a:lnTo>
                  <a:pt x="35" y="164"/>
                </a:lnTo>
                <a:lnTo>
                  <a:pt x="40" y="163"/>
                </a:lnTo>
                <a:lnTo>
                  <a:pt x="45" y="161"/>
                </a:lnTo>
                <a:lnTo>
                  <a:pt x="50" y="160"/>
                </a:lnTo>
                <a:lnTo>
                  <a:pt x="55" y="159"/>
                </a:lnTo>
                <a:lnTo>
                  <a:pt x="59" y="158"/>
                </a:lnTo>
                <a:lnTo>
                  <a:pt x="64" y="157"/>
                </a:lnTo>
                <a:lnTo>
                  <a:pt x="69" y="157"/>
                </a:lnTo>
                <a:lnTo>
                  <a:pt x="73" y="156"/>
                </a:lnTo>
                <a:lnTo>
                  <a:pt x="78" y="156"/>
                </a:lnTo>
                <a:lnTo>
                  <a:pt x="80" y="156"/>
                </a:lnTo>
                <a:lnTo>
                  <a:pt x="82" y="156"/>
                </a:lnTo>
                <a:lnTo>
                  <a:pt x="83" y="157"/>
                </a:lnTo>
                <a:lnTo>
                  <a:pt x="85" y="157"/>
                </a:lnTo>
                <a:lnTo>
                  <a:pt x="89" y="158"/>
                </a:lnTo>
                <a:lnTo>
                  <a:pt x="93" y="159"/>
                </a:lnTo>
                <a:lnTo>
                  <a:pt x="97" y="161"/>
                </a:lnTo>
                <a:lnTo>
                  <a:pt x="102" y="163"/>
                </a:lnTo>
                <a:lnTo>
                  <a:pt x="106" y="165"/>
                </a:lnTo>
                <a:lnTo>
                  <a:pt x="110" y="168"/>
                </a:lnTo>
                <a:lnTo>
                  <a:pt x="114" y="171"/>
                </a:lnTo>
                <a:lnTo>
                  <a:pt x="118" y="175"/>
                </a:lnTo>
                <a:lnTo>
                  <a:pt x="123" y="179"/>
                </a:lnTo>
                <a:lnTo>
                  <a:pt x="127" y="183"/>
                </a:lnTo>
                <a:lnTo>
                  <a:pt x="132" y="188"/>
                </a:lnTo>
                <a:lnTo>
                  <a:pt x="136" y="193"/>
                </a:lnTo>
                <a:lnTo>
                  <a:pt x="141" y="198"/>
                </a:lnTo>
                <a:lnTo>
                  <a:pt x="145" y="204"/>
                </a:lnTo>
                <a:lnTo>
                  <a:pt x="158" y="220"/>
                </a:lnTo>
                <a:lnTo>
                  <a:pt x="166" y="212"/>
                </a:lnTo>
                <a:lnTo>
                  <a:pt x="175" y="204"/>
                </a:lnTo>
                <a:lnTo>
                  <a:pt x="184" y="196"/>
                </a:lnTo>
                <a:lnTo>
                  <a:pt x="193" y="188"/>
                </a:lnTo>
                <a:lnTo>
                  <a:pt x="203" y="180"/>
                </a:lnTo>
                <a:lnTo>
                  <a:pt x="213" y="172"/>
                </a:lnTo>
                <a:lnTo>
                  <a:pt x="223" y="164"/>
                </a:lnTo>
                <a:lnTo>
                  <a:pt x="234" y="156"/>
                </a:lnTo>
                <a:lnTo>
                  <a:pt x="245" y="148"/>
                </a:lnTo>
                <a:lnTo>
                  <a:pt x="256" y="140"/>
                </a:lnTo>
                <a:lnTo>
                  <a:pt x="267" y="132"/>
                </a:lnTo>
                <a:lnTo>
                  <a:pt x="279" y="124"/>
                </a:lnTo>
                <a:lnTo>
                  <a:pt x="291" y="117"/>
                </a:lnTo>
                <a:lnTo>
                  <a:pt x="303" y="109"/>
                </a:lnTo>
                <a:lnTo>
                  <a:pt x="316" y="101"/>
                </a:lnTo>
                <a:lnTo>
                  <a:pt x="329" y="94"/>
                </a:lnTo>
                <a:lnTo>
                  <a:pt x="342" y="86"/>
                </a:lnTo>
                <a:lnTo>
                  <a:pt x="355" y="79"/>
                </a:lnTo>
                <a:lnTo>
                  <a:pt x="368" y="72"/>
                </a:lnTo>
                <a:lnTo>
                  <a:pt x="381" y="65"/>
                </a:lnTo>
                <a:lnTo>
                  <a:pt x="394" y="58"/>
                </a:lnTo>
                <a:lnTo>
                  <a:pt x="407" y="52"/>
                </a:lnTo>
                <a:lnTo>
                  <a:pt x="420" y="45"/>
                </a:lnTo>
                <a:lnTo>
                  <a:pt x="433" y="39"/>
                </a:lnTo>
                <a:lnTo>
                  <a:pt x="445" y="34"/>
                </a:lnTo>
                <a:lnTo>
                  <a:pt x="458" y="28"/>
                </a:lnTo>
                <a:lnTo>
                  <a:pt x="471" y="23"/>
                </a:lnTo>
                <a:lnTo>
                  <a:pt x="484" y="18"/>
                </a:lnTo>
                <a:lnTo>
                  <a:pt x="496" y="13"/>
                </a:lnTo>
                <a:lnTo>
                  <a:pt x="509" y="8"/>
                </a:lnTo>
                <a:lnTo>
                  <a:pt x="521" y="4"/>
                </a:lnTo>
                <a:lnTo>
                  <a:pt x="534" y="0"/>
                </a:lnTo>
              </a:path>
            </a:pathLst>
          </a:custGeom>
          <a:solidFill>
            <a:srgbClr val="00296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14" name="picture 914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6891108" y="3497948"/>
            <a:ext cx="473037" cy="183527"/>
          </a:xfrm>
          <a:prstGeom prst="rect">
            <a:avLst/>
          </a:prstGeom>
        </p:spPr>
      </p:pic>
      <p:sp>
        <p:nvSpPr>
          <p:cNvPr id="916" name="path"/>
          <p:cNvSpPr/>
          <p:nvPr/>
        </p:nvSpPr>
        <p:spPr>
          <a:xfrm>
            <a:off x="7882902" y="4756746"/>
            <a:ext cx="463512" cy="174002"/>
          </a:xfrm>
          <a:custGeom>
            <a:rect l="0" t="0" r="0" b="0"/>
            <a:pathLst>
              <a:path w="729" h="274">
                <a:moveTo>
                  <a:pt x="1" y="136"/>
                </a:moveTo>
                <a:cubicBezTo>
                  <a:pt x="0" y="61"/>
                  <a:pt x="163" y="0"/>
                  <a:pt x="364" y="0"/>
                </a:cubicBezTo>
                <a:cubicBezTo>
                  <a:pt x="566" y="0"/>
                  <a:pt x="729" y="61"/>
                  <a:pt x="729" y="136"/>
                </a:cubicBezTo>
                <a:cubicBezTo>
                  <a:pt x="729" y="212"/>
                  <a:pt x="566" y="274"/>
                  <a:pt x="364" y="274"/>
                </a:cubicBezTo>
                <a:cubicBezTo>
                  <a:pt x="163" y="274"/>
                  <a:pt x="0" y="212"/>
                  <a:pt x="1" y="136"/>
                </a:cubicBezTo>
              </a:path>
            </a:pathLst>
          </a:custGeom>
          <a:solidFill>
            <a:srgbClr val="92D05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18" name="picture 918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7878140" y="4751984"/>
            <a:ext cx="473037" cy="183527"/>
          </a:xfrm>
          <a:prstGeom prst="rect">
            <a:avLst/>
          </a:prstGeom>
        </p:spPr>
      </p:pic>
      <p:grpSp>
        <p:nvGrpSpPr>
          <p:cNvPr id="62" name="group 62"/>
          <p:cNvGrpSpPr/>
          <p:nvPr/>
        </p:nvGrpSpPr>
        <p:grpSpPr>
          <a:xfrm rot="21600000">
            <a:off x="9805682" y="4559972"/>
            <a:ext cx="471551" cy="183527"/>
            <a:chExt cx="471551" cy="183527"/>
          </a:xfrm>
        </p:grpSpPr>
        <p:pic>
          <p:nvPicPr>
            <p:cNvPr id="920" name="picture 920"/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 rot="21600000">
              <a:off x="0" y="0"/>
              <a:ext cx="471551" cy="183527"/>
            </a:xfrm>
            <a:prstGeom prst="rect">
              <a:avLst/>
            </a:prstGeom>
          </p:spPr>
        </p:pic>
        <p:sp>
          <p:nvSpPr>
            <p:cNvPr id="922" name="textbox 922"/>
            <p:cNvSpPr/>
            <p:nvPr/>
          </p:nvSpPr>
          <p:spPr>
            <a:xfrm>
              <a:off x="-12700" y="-12700"/>
              <a:ext cx="497205" cy="2336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95885" algn="l" rtl="0" eaLnBrk="0">
                <a:lnSpc>
                  <a:spcPct val="85000"/>
                </a:lnSpc>
                <a:spcBef>
                  <a:spcPts val="3"/>
                </a:spcBef>
              </a:pPr>
              <a:r>
                <a:rPr sz="900" b="1" kern="0" spc="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~77%</a:t>
              </a:r>
              <a:endParaRPr lang="Arial" altLang="Arial" sz="900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3042983" y="2132380"/>
            <a:ext cx="286575" cy="255079"/>
            <a:chExt cx="286575" cy="255079"/>
          </a:xfrm>
        </p:grpSpPr>
        <p:pic>
          <p:nvPicPr>
            <p:cNvPr id="924" name="picture 924"/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 rot="21600000">
              <a:off x="0" y="0"/>
              <a:ext cx="286575" cy="255079"/>
            </a:xfrm>
            <a:prstGeom prst="rect">
              <a:avLst/>
            </a:prstGeom>
          </p:spPr>
        </p:pic>
        <p:sp>
          <p:nvSpPr>
            <p:cNvPr id="926" name="textbox 926"/>
            <p:cNvSpPr/>
            <p:nvPr/>
          </p:nvSpPr>
          <p:spPr>
            <a:xfrm>
              <a:off x="-12700" y="-12700"/>
              <a:ext cx="312420" cy="3371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1000"/>
                </a:lnSpc>
              </a:pPr>
              <a:endParaRPr lang="Arial" altLang="Arial" sz="300"/>
            </a:p>
            <a:p>
              <a:pPr algn="r" rtl="0" eaLnBrk="0">
                <a:lnSpc>
                  <a:spcPct val="78000"/>
                </a:lnSpc>
                <a:spcBef>
                  <a:spcPts val="4"/>
                </a:spcBef>
              </a:pPr>
              <a:r>
                <a:rPr sz="1800" kern="0" spc="-170">
                  <a:ln w="7536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bevel/>
                  </a:ln>
                  <a:solidFill>
                    <a:srgbClr val="FFFFFF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×</a:t>
              </a:r>
              <a:endParaRPr lang="STKaiti" altLang="STKaiti" sz="1800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6223330" y="3361182"/>
            <a:ext cx="277050" cy="247053"/>
            <a:chExt cx="277050" cy="247053"/>
          </a:xfrm>
        </p:grpSpPr>
        <p:pic>
          <p:nvPicPr>
            <p:cNvPr id="928" name="picture 928"/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 rot="21600000">
              <a:off x="0" y="0"/>
              <a:ext cx="277050" cy="247053"/>
            </a:xfrm>
            <a:prstGeom prst="rect">
              <a:avLst/>
            </a:prstGeom>
          </p:spPr>
        </p:pic>
        <p:sp>
          <p:nvSpPr>
            <p:cNvPr id="930" name="textbox 930"/>
            <p:cNvSpPr/>
            <p:nvPr/>
          </p:nvSpPr>
          <p:spPr>
            <a:xfrm>
              <a:off x="-12700" y="-12700"/>
              <a:ext cx="302895" cy="3105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9000"/>
                </a:lnSpc>
              </a:pPr>
              <a:endParaRPr lang="Arial" altLang="Arial" sz="400"/>
            </a:p>
            <a:p>
              <a:pPr marL="59055" algn="l" rtl="0" eaLnBrk="0">
                <a:lnSpc>
                  <a:spcPct val="82000"/>
                </a:lnSpc>
                <a:spcBef>
                  <a:spcPts val="4"/>
                </a:spcBef>
              </a:pPr>
              <a:r>
                <a:rPr sz="1300" b="1" kern="0" spc="-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d</a:t>
              </a:r>
              <a:endParaRPr lang="Arial" altLang="Arial" sz="1300"/>
            </a:p>
          </p:txBody>
        </p:sp>
      </p:grpSp>
      <p:pic>
        <p:nvPicPr>
          <p:cNvPr id="932" name="picture 932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8965413" y="3884701"/>
            <a:ext cx="278548" cy="245542"/>
          </a:xfrm>
          <a:prstGeom prst="rect">
            <a:avLst/>
          </a:prstGeom>
        </p:spPr>
      </p:pic>
      <p:pic>
        <p:nvPicPr>
          <p:cNvPr id="934" name="picture 934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9002903" y="4904727"/>
            <a:ext cx="278548" cy="245541"/>
          </a:xfrm>
          <a:prstGeom prst="rect">
            <a:avLst/>
          </a:prstGeom>
        </p:spPr>
      </p:pic>
      <p:sp>
        <p:nvSpPr>
          <p:cNvPr id="936" name="textbox 936"/>
          <p:cNvSpPr/>
          <p:nvPr/>
        </p:nvSpPr>
        <p:spPr>
          <a:xfrm>
            <a:off x="5030355" y="2976314"/>
            <a:ext cx="498475" cy="1181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07"/>
              </a:lnSpc>
            </a:pPr>
            <a:endParaRPr lang="Arial" altLang="Arial" sz="100"/>
          </a:p>
          <a:p>
            <a:pPr marL="12700" algn="l" rtl="0" eaLnBrk="0">
              <a:lnSpc>
                <a:spcPct val="67000"/>
              </a:lnSpc>
              <a:tabLst>
                <a:tab pos="130175"/>
              </a:tabLst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900" b="1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~0%</a:t>
            </a:r>
            <a:r>
              <a:rPr sz="900" b="1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</a:t>
            </a:r>
            <a:endParaRPr lang="Arial" altLang="Arial" sz="900"/>
          </a:p>
        </p:txBody>
      </p:sp>
      <p:grpSp>
        <p:nvGrpSpPr>
          <p:cNvPr id="68" name="group 68"/>
          <p:cNvGrpSpPr/>
          <p:nvPr/>
        </p:nvGrpSpPr>
        <p:grpSpPr>
          <a:xfrm rot="21600000">
            <a:off x="5332310" y="2881172"/>
            <a:ext cx="277050" cy="245541"/>
            <a:chExt cx="277050" cy="245541"/>
          </a:xfrm>
        </p:grpSpPr>
        <p:pic>
          <p:nvPicPr>
            <p:cNvPr id="938" name="picture 938"/>
            <p:cNvPicPr>
              <a:picLocks noChangeAspect="1"/>
            </p:cNvPicPr>
            <p:nvPr/>
          </p:nvPicPr>
          <p:blipFill>
            <a:blip r:embed="rId21"/>
            <a:stretch>
              <a:fillRect/>
            </a:stretch>
          </p:blipFill>
          <p:spPr>
            <a:xfrm rot="21600000">
              <a:off x="0" y="0"/>
              <a:ext cx="277050" cy="245541"/>
            </a:xfrm>
            <a:prstGeom prst="rect">
              <a:avLst/>
            </a:prstGeom>
          </p:spPr>
        </p:pic>
        <p:sp>
          <p:nvSpPr>
            <p:cNvPr id="940" name="textbox 940"/>
            <p:cNvSpPr/>
            <p:nvPr/>
          </p:nvSpPr>
          <p:spPr>
            <a:xfrm>
              <a:off x="-12700" y="-12700"/>
              <a:ext cx="302895" cy="3092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8000"/>
                </a:lnSpc>
              </a:pPr>
              <a:endParaRPr lang="Arial" altLang="Arial" sz="400"/>
            </a:p>
            <a:p>
              <a:pPr marL="62864" algn="l" rtl="0" eaLnBrk="0">
                <a:lnSpc>
                  <a:spcPct val="82000"/>
                </a:lnSpc>
                <a:spcBef>
                  <a:spcPts val="2"/>
                </a:spcBef>
              </a:pPr>
              <a:r>
                <a:rPr sz="1300" b="1" kern="0" spc="-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a2</a:t>
              </a:r>
              <a:endParaRPr lang="Arial" altLang="Arial" sz="1300"/>
            </a:p>
          </p:txBody>
        </p:sp>
      </p:grpSp>
      <p:sp>
        <p:nvSpPr>
          <p:cNvPr id="942" name="path"/>
          <p:cNvSpPr/>
          <p:nvPr/>
        </p:nvSpPr>
        <p:spPr>
          <a:xfrm>
            <a:off x="9382938" y="4140225"/>
            <a:ext cx="346506" cy="191998"/>
          </a:xfrm>
          <a:custGeom>
            <a:rect l="0" t="0" r="0" b="0"/>
            <a:pathLst>
              <a:path w="545" h="302">
                <a:moveTo>
                  <a:pt x="531" y="0"/>
                </a:moveTo>
                <a:lnTo>
                  <a:pt x="545" y="11"/>
                </a:lnTo>
                <a:lnTo>
                  <a:pt x="535" y="16"/>
                </a:lnTo>
                <a:lnTo>
                  <a:pt x="524" y="21"/>
                </a:lnTo>
                <a:lnTo>
                  <a:pt x="513" y="26"/>
                </a:lnTo>
                <a:lnTo>
                  <a:pt x="502" y="32"/>
                </a:lnTo>
                <a:lnTo>
                  <a:pt x="491" y="38"/>
                </a:lnTo>
                <a:lnTo>
                  <a:pt x="479" y="44"/>
                </a:lnTo>
                <a:lnTo>
                  <a:pt x="468" y="51"/>
                </a:lnTo>
                <a:lnTo>
                  <a:pt x="456" y="58"/>
                </a:lnTo>
                <a:lnTo>
                  <a:pt x="444" y="65"/>
                </a:lnTo>
                <a:lnTo>
                  <a:pt x="433" y="73"/>
                </a:lnTo>
                <a:lnTo>
                  <a:pt x="421" y="81"/>
                </a:lnTo>
                <a:lnTo>
                  <a:pt x="408" y="89"/>
                </a:lnTo>
                <a:lnTo>
                  <a:pt x="396" y="97"/>
                </a:lnTo>
                <a:lnTo>
                  <a:pt x="383" y="106"/>
                </a:lnTo>
                <a:lnTo>
                  <a:pt x="371" y="115"/>
                </a:lnTo>
                <a:lnTo>
                  <a:pt x="358" y="125"/>
                </a:lnTo>
                <a:lnTo>
                  <a:pt x="345" y="134"/>
                </a:lnTo>
                <a:lnTo>
                  <a:pt x="333" y="144"/>
                </a:lnTo>
                <a:lnTo>
                  <a:pt x="321" y="153"/>
                </a:lnTo>
                <a:lnTo>
                  <a:pt x="310" y="163"/>
                </a:lnTo>
                <a:lnTo>
                  <a:pt x="298" y="172"/>
                </a:lnTo>
                <a:lnTo>
                  <a:pt x="288" y="181"/>
                </a:lnTo>
                <a:lnTo>
                  <a:pt x="277" y="190"/>
                </a:lnTo>
                <a:lnTo>
                  <a:pt x="267" y="199"/>
                </a:lnTo>
                <a:lnTo>
                  <a:pt x="257" y="208"/>
                </a:lnTo>
                <a:lnTo>
                  <a:pt x="248" y="217"/>
                </a:lnTo>
                <a:lnTo>
                  <a:pt x="239" y="226"/>
                </a:lnTo>
                <a:lnTo>
                  <a:pt x="231" y="235"/>
                </a:lnTo>
                <a:lnTo>
                  <a:pt x="223" y="243"/>
                </a:lnTo>
                <a:lnTo>
                  <a:pt x="215" y="252"/>
                </a:lnTo>
                <a:lnTo>
                  <a:pt x="208" y="260"/>
                </a:lnTo>
                <a:lnTo>
                  <a:pt x="201" y="269"/>
                </a:lnTo>
                <a:lnTo>
                  <a:pt x="171" y="280"/>
                </a:lnTo>
                <a:lnTo>
                  <a:pt x="155" y="287"/>
                </a:lnTo>
                <a:lnTo>
                  <a:pt x="141" y="293"/>
                </a:lnTo>
                <a:lnTo>
                  <a:pt x="130" y="298"/>
                </a:lnTo>
                <a:lnTo>
                  <a:pt x="126" y="300"/>
                </a:lnTo>
                <a:lnTo>
                  <a:pt x="122" y="302"/>
                </a:lnTo>
                <a:lnTo>
                  <a:pt x="121" y="299"/>
                </a:lnTo>
                <a:lnTo>
                  <a:pt x="119" y="296"/>
                </a:lnTo>
                <a:lnTo>
                  <a:pt x="114" y="288"/>
                </a:lnTo>
                <a:lnTo>
                  <a:pt x="108" y="278"/>
                </a:lnTo>
                <a:lnTo>
                  <a:pt x="100" y="266"/>
                </a:lnTo>
                <a:lnTo>
                  <a:pt x="89" y="252"/>
                </a:lnTo>
                <a:lnTo>
                  <a:pt x="83" y="244"/>
                </a:lnTo>
                <a:lnTo>
                  <a:pt x="77" y="237"/>
                </a:lnTo>
                <a:lnTo>
                  <a:pt x="71" y="230"/>
                </a:lnTo>
                <a:lnTo>
                  <a:pt x="66" y="224"/>
                </a:lnTo>
                <a:lnTo>
                  <a:pt x="61" y="218"/>
                </a:lnTo>
                <a:lnTo>
                  <a:pt x="55" y="213"/>
                </a:lnTo>
                <a:lnTo>
                  <a:pt x="50" y="208"/>
                </a:lnTo>
                <a:lnTo>
                  <a:pt x="45" y="204"/>
                </a:lnTo>
                <a:lnTo>
                  <a:pt x="40" y="200"/>
                </a:lnTo>
                <a:lnTo>
                  <a:pt x="35" y="197"/>
                </a:lnTo>
                <a:lnTo>
                  <a:pt x="29" y="194"/>
                </a:lnTo>
                <a:lnTo>
                  <a:pt x="23" y="191"/>
                </a:lnTo>
                <a:lnTo>
                  <a:pt x="18" y="189"/>
                </a:lnTo>
                <a:lnTo>
                  <a:pt x="12" y="187"/>
                </a:lnTo>
                <a:lnTo>
                  <a:pt x="6" y="185"/>
                </a:lnTo>
                <a:lnTo>
                  <a:pt x="0" y="184"/>
                </a:lnTo>
                <a:lnTo>
                  <a:pt x="5" y="180"/>
                </a:lnTo>
                <a:lnTo>
                  <a:pt x="10" y="178"/>
                </a:lnTo>
                <a:lnTo>
                  <a:pt x="15" y="175"/>
                </a:lnTo>
                <a:lnTo>
                  <a:pt x="20" y="172"/>
                </a:lnTo>
                <a:lnTo>
                  <a:pt x="25" y="170"/>
                </a:lnTo>
                <a:lnTo>
                  <a:pt x="30" y="168"/>
                </a:lnTo>
                <a:lnTo>
                  <a:pt x="35" y="166"/>
                </a:lnTo>
                <a:lnTo>
                  <a:pt x="40" y="164"/>
                </a:lnTo>
                <a:lnTo>
                  <a:pt x="45" y="163"/>
                </a:lnTo>
                <a:lnTo>
                  <a:pt x="50" y="161"/>
                </a:lnTo>
                <a:lnTo>
                  <a:pt x="55" y="160"/>
                </a:lnTo>
                <a:lnTo>
                  <a:pt x="59" y="159"/>
                </a:lnTo>
                <a:lnTo>
                  <a:pt x="64" y="158"/>
                </a:lnTo>
                <a:lnTo>
                  <a:pt x="69" y="158"/>
                </a:lnTo>
                <a:lnTo>
                  <a:pt x="73" y="158"/>
                </a:lnTo>
                <a:lnTo>
                  <a:pt x="77" y="157"/>
                </a:lnTo>
                <a:lnTo>
                  <a:pt x="79" y="157"/>
                </a:lnTo>
                <a:lnTo>
                  <a:pt x="81" y="158"/>
                </a:lnTo>
                <a:lnTo>
                  <a:pt x="83" y="158"/>
                </a:lnTo>
                <a:lnTo>
                  <a:pt x="85" y="158"/>
                </a:lnTo>
                <a:lnTo>
                  <a:pt x="89" y="159"/>
                </a:lnTo>
                <a:lnTo>
                  <a:pt x="93" y="160"/>
                </a:lnTo>
                <a:lnTo>
                  <a:pt x="97" y="162"/>
                </a:lnTo>
                <a:lnTo>
                  <a:pt x="101" y="164"/>
                </a:lnTo>
                <a:lnTo>
                  <a:pt x="105" y="167"/>
                </a:lnTo>
                <a:lnTo>
                  <a:pt x="109" y="169"/>
                </a:lnTo>
                <a:lnTo>
                  <a:pt x="114" y="173"/>
                </a:lnTo>
                <a:lnTo>
                  <a:pt x="118" y="176"/>
                </a:lnTo>
                <a:lnTo>
                  <a:pt x="122" y="180"/>
                </a:lnTo>
                <a:lnTo>
                  <a:pt x="127" y="184"/>
                </a:lnTo>
                <a:lnTo>
                  <a:pt x="131" y="189"/>
                </a:lnTo>
                <a:lnTo>
                  <a:pt x="135" y="194"/>
                </a:lnTo>
                <a:lnTo>
                  <a:pt x="140" y="200"/>
                </a:lnTo>
                <a:lnTo>
                  <a:pt x="145" y="205"/>
                </a:lnTo>
                <a:lnTo>
                  <a:pt x="157" y="221"/>
                </a:lnTo>
                <a:lnTo>
                  <a:pt x="165" y="213"/>
                </a:lnTo>
                <a:lnTo>
                  <a:pt x="174" y="205"/>
                </a:lnTo>
                <a:lnTo>
                  <a:pt x="183" y="197"/>
                </a:lnTo>
                <a:lnTo>
                  <a:pt x="192" y="189"/>
                </a:lnTo>
                <a:lnTo>
                  <a:pt x="202" y="181"/>
                </a:lnTo>
                <a:lnTo>
                  <a:pt x="212" y="173"/>
                </a:lnTo>
                <a:lnTo>
                  <a:pt x="222" y="165"/>
                </a:lnTo>
                <a:lnTo>
                  <a:pt x="233" y="157"/>
                </a:lnTo>
                <a:lnTo>
                  <a:pt x="244" y="149"/>
                </a:lnTo>
                <a:lnTo>
                  <a:pt x="255" y="141"/>
                </a:lnTo>
                <a:lnTo>
                  <a:pt x="266" y="133"/>
                </a:lnTo>
                <a:lnTo>
                  <a:pt x="278" y="125"/>
                </a:lnTo>
                <a:lnTo>
                  <a:pt x="290" y="118"/>
                </a:lnTo>
                <a:lnTo>
                  <a:pt x="302" y="110"/>
                </a:lnTo>
                <a:lnTo>
                  <a:pt x="315" y="102"/>
                </a:lnTo>
                <a:lnTo>
                  <a:pt x="328" y="94"/>
                </a:lnTo>
                <a:lnTo>
                  <a:pt x="341" y="87"/>
                </a:lnTo>
                <a:lnTo>
                  <a:pt x="354" y="79"/>
                </a:lnTo>
                <a:lnTo>
                  <a:pt x="367" y="72"/>
                </a:lnTo>
                <a:lnTo>
                  <a:pt x="380" y="65"/>
                </a:lnTo>
                <a:lnTo>
                  <a:pt x="392" y="59"/>
                </a:lnTo>
                <a:lnTo>
                  <a:pt x="405" y="52"/>
                </a:lnTo>
                <a:lnTo>
                  <a:pt x="418" y="46"/>
                </a:lnTo>
                <a:lnTo>
                  <a:pt x="431" y="40"/>
                </a:lnTo>
                <a:lnTo>
                  <a:pt x="444" y="34"/>
                </a:lnTo>
                <a:lnTo>
                  <a:pt x="456" y="28"/>
                </a:lnTo>
                <a:lnTo>
                  <a:pt x="469" y="23"/>
                </a:lnTo>
                <a:lnTo>
                  <a:pt x="481" y="18"/>
                </a:lnTo>
                <a:lnTo>
                  <a:pt x="494" y="13"/>
                </a:lnTo>
                <a:lnTo>
                  <a:pt x="507" y="8"/>
                </a:lnTo>
                <a:lnTo>
                  <a:pt x="519" y="4"/>
                </a:lnTo>
                <a:lnTo>
                  <a:pt x="531" y="0"/>
                </a:lnTo>
              </a:path>
            </a:pathLst>
          </a:custGeom>
          <a:solidFill>
            <a:srgbClr val="00296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4" name="path"/>
          <p:cNvSpPr/>
          <p:nvPr/>
        </p:nvSpPr>
        <p:spPr>
          <a:xfrm>
            <a:off x="7555763" y="5472290"/>
            <a:ext cx="346506" cy="190500"/>
          </a:xfrm>
          <a:custGeom>
            <a:rect l="0" t="0" r="0" b="0"/>
            <a:pathLst>
              <a:path w="545" h="300">
                <a:moveTo>
                  <a:pt x="531" y="0"/>
                </a:moveTo>
                <a:lnTo>
                  <a:pt x="545" y="11"/>
                </a:lnTo>
                <a:lnTo>
                  <a:pt x="535" y="16"/>
                </a:lnTo>
                <a:lnTo>
                  <a:pt x="524" y="21"/>
                </a:lnTo>
                <a:lnTo>
                  <a:pt x="513" y="26"/>
                </a:lnTo>
                <a:lnTo>
                  <a:pt x="502" y="32"/>
                </a:lnTo>
                <a:lnTo>
                  <a:pt x="491" y="38"/>
                </a:lnTo>
                <a:lnTo>
                  <a:pt x="479" y="44"/>
                </a:lnTo>
                <a:lnTo>
                  <a:pt x="468" y="51"/>
                </a:lnTo>
                <a:lnTo>
                  <a:pt x="456" y="57"/>
                </a:lnTo>
                <a:lnTo>
                  <a:pt x="444" y="65"/>
                </a:lnTo>
                <a:lnTo>
                  <a:pt x="433" y="72"/>
                </a:lnTo>
                <a:lnTo>
                  <a:pt x="421" y="80"/>
                </a:lnTo>
                <a:lnTo>
                  <a:pt x="408" y="88"/>
                </a:lnTo>
                <a:lnTo>
                  <a:pt x="396" y="97"/>
                </a:lnTo>
                <a:lnTo>
                  <a:pt x="383" y="105"/>
                </a:lnTo>
                <a:lnTo>
                  <a:pt x="371" y="115"/>
                </a:lnTo>
                <a:lnTo>
                  <a:pt x="358" y="124"/>
                </a:lnTo>
                <a:lnTo>
                  <a:pt x="345" y="133"/>
                </a:lnTo>
                <a:lnTo>
                  <a:pt x="333" y="143"/>
                </a:lnTo>
                <a:lnTo>
                  <a:pt x="321" y="152"/>
                </a:lnTo>
                <a:lnTo>
                  <a:pt x="310" y="161"/>
                </a:lnTo>
                <a:lnTo>
                  <a:pt x="298" y="171"/>
                </a:lnTo>
                <a:lnTo>
                  <a:pt x="288" y="180"/>
                </a:lnTo>
                <a:lnTo>
                  <a:pt x="277" y="189"/>
                </a:lnTo>
                <a:lnTo>
                  <a:pt x="267" y="198"/>
                </a:lnTo>
                <a:lnTo>
                  <a:pt x="257" y="207"/>
                </a:lnTo>
                <a:lnTo>
                  <a:pt x="248" y="215"/>
                </a:lnTo>
                <a:lnTo>
                  <a:pt x="239" y="224"/>
                </a:lnTo>
                <a:lnTo>
                  <a:pt x="231" y="233"/>
                </a:lnTo>
                <a:lnTo>
                  <a:pt x="223" y="241"/>
                </a:lnTo>
                <a:lnTo>
                  <a:pt x="215" y="250"/>
                </a:lnTo>
                <a:lnTo>
                  <a:pt x="208" y="258"/>
                </a:lnTo>
                <a:lnTo>
                  <a:pt x="201" y="267"/>
                </a:lnTo>
                <a:lnTo>
                  <a:pt x="171" y="278"/>
                </a:lnTo>
                <a:lnTo>
                  <a:pt x="155" y="285"/>
                </a:lnTo>
                <a:lnTo>
                  <a:pt x="141" y="291"/>
                </a:lnTo>
                <a:lnTo>
                  <a:pt x="130" y="295"/>
                </a:lnTo>
                <a:lnTo>
                  <a:pt x="126" y="298"/>
                </a:lnTo>
                <a:lnTo>
                  <a:pt x="122" y="300"/>
                </a:lnTo>
                <a:lnTo>
                  <a:pt x="121" y="297"/>
                </a:lnTo>
                <a:lnTo>
                  <a:pt x="119" y="293"/>
                </a:lnTo>
                <a:lnTo>
                  <a:pt x="114" y="285"/>
                </a:lnTo>
                <a:lnTo>
                  <a:pt x="108" y="276"/>
                </a:lnTo>
                <a:lnTo>
                  <a:pt x="100" y="264"/>
                </a:lnTo>
                <a:lnTo>
                  <a:pt x="89" y="250"/>
                </a:lnTo>
                <a:lnTo>
                  <a:pt x="83" y="242"/>
                </a:lnTo>
                <a:lnTo>
                  <a:pt x="77" y="235"/>
                </a:lnTo>
                <a:lnTo>
                  <a:pt x="71" y="228"/>
                </a:lnTo>
                <a:lnTo>
                  <a:pt x="66" y="222"/>
                </a:lnTo>
                <a:lnTo>
                  <a:pt x="61" y="216"/>
                </a:lnTo>
                <a:lnTo>
                  <a:pt x="55" y="211"/>
                </a:lnTo>
                <a:lnTo>
                  <a:pt x="50" y="207"/>
                </a:lnTo>
                <a:lnTo>
                  <a:pt x="45" y="202"/>
                </a:lnTo>
                <a:lnTo>
                  <a:pt x="40" y="199"/>
                </a:lnTo>
                <a:lnTo>
                  <a:pt x="35" y="196"/>
                </a:lnTo>
                <a:lnTo>
                  <a:pt x="29" y="192"/>
                </a:lnTo>
                <a:lnTo>
                  <a:pt x="23" y="190"/>
                </a:lnTo>
                <a:lnTo>
                  <a:pt x="18" y="187"/>
                </a:lnTo>
                <a:lnTo>
                  <a:pt x="12" y="185"/>
                </a:lnTo>
                <a:lnTo>
                  <a:pt x="6" y="184"/>
                </a:lnTo>
                <a:lnTo>
                  <a:pt x="0" y="182"/>
                </a:lnTo>
                <a:lnTo>
                  <a:pt x="5" y="179"/>
                </a:lnTo>
                <a:lnTo>
                  <a:pt x="10" y="176"/>
                </a:lnTo>
                <a:lnTo>
                  <a:pt x="15" y="173"/>
                </a:lnTo>
                <a:lnTo>
                  <a:pt x="20" y="171"/>
                </a:lnTo>
                <a:lnTo>
                  <a:pt x="25" y="169"/>
                </a:lnTo>
                <a:lnTo>
                  <a:pt x="30" y="166"/>
                </a:lnTo>
                <a:lnTo>
                  <a:pt x="35" y="164"/>
                </a:lnTo>
                <a:lnTo>
                  <a:pt x="40" y="163"/>
                </a:lnTo>
                <a:lnTo>
                  <a:pt x="45" y="161"/>
                </a:lnTo>
                <a:lnTo>
                  <a:pt x="50" y="160"/>
                </a:lnTo>
                <a:lnTo>
                  <a:pt x="55" y="159"/>
                </a:lnTo>
                <a:lnTo>
                  <a:pt x="59" y="158"/>
                </a:lnTo>
                <a:lnTo>
                  <a:pt x="64" y="157"/>
                </a:lnTo>
                <a:lnTo>
                  <a:pt x="69" y="157"/>
                </a:lnTo>
                <a:lnTo>
                  <a:pt x="73" y="156"/>
                </a:lnTo>
                <a:lnTo>
                  <a:pt x="77" y="156"/>
                </a:lnTo>
                <a:lnTo>
                  <a:pt x="79" y="156"/>
                </a:lnTo>
                <a:lnTo>
                  <a:pt x="81" y="156"/>
                </a:lnTo>
                <a:lnTo>
                  <a:pt x="83" y="157"/>
                </a:lnTo>
                <a:lnTo>
                  <a:pt x="85" y="157"/>
                </a:lnTo>
                <a:lnTo>
                  <a:pt x="89" y="158"/>
                </a:lnTo>
                <a:lnTo>
                  <a:pt x="93" y="159"/>
                </a:lnTo>
                <a:lnTo>
                  <a:pt x="97" y="161"/>
                </a:lnTo>
                <a:lnTo>
                  <a:pt x="101" y="163"/>
                </a:lnTo>
                <a:lnTo>
                  <a:pt x="105" y="165"/>
                </a:lnTo>
                <a:lnTo>
                  <a:pt x="109" y="168"/>
                </a:lnTo>
                <a:lnTo>
                  <a:pt x="114" y="171"/>
                </a:lnTo>
                <a:lnTo>
                  <a:pt x="118" y="175"/>
                </a:lnTo>
                <a:lnTo>
                  <a:pt x="122" y="179"/>
                </a:lnTo>
                <a:lnTo>
                  <a:pt x="127" y="183"/>
                </a:lnTo>
                <a:lnTo>
                  <a:pt x="131" y="188"/>
                </a:lnTo>
                <a:lnTo>
                  <a:pt x="135" y="193"/>
                </a:lnTo>
                <a:lnTo>
                  <a:pt x="140" y="198"/>
                </a:lnTo>
                <a:lnTo>
                  <a:pt x="145" y="204"/>
                </a:lnTo>
                <a:lnTo>
                  <a:pt x="157" y="220"/>
                </a:lnTo>
                <a:lnTo>
                  <a:pt x="165" y="212"/>
                </a:lnTo>
                <a:lnTo>
                  <a:pt x="174" y="204"/>
                </a:lnTo>
                <a:lnTo>
                  <a:pt x="183" y="196"/>
                </a:lnTo>
                <a:lnTo>
                  <a:pt x="192" y="188"/>
                </a:lnTo>
                <a:lnTo>
                  <a:pt x="202" y="180"/>
                </a:lnTo>
                <a:lnTo>
                  <a:pt x="212" y="172"/>
                </a:lnTo>
                <a:lnTo>
                  <a:pt x="222" y="164"/>
                </a:lnTo>
                <a:lnTo>
                  <a:pt x="233" y="156"/>
                </a:lnTo>
                <a:lnTo>
                  <a:pt x="244" y="148"/>
                </a:lnTo>
                <a:lnTo>
                  <a:pt x="255" y="140"/>
                </a:lnTo>
                <a:lnTo>
                  <a:pt x="266" y="132"/>
                </a:lnTo>
                <a:lnTo>
                  <a:pt x="278" y="124"/>
                </a:lnTo>
                <a:lnTo>
                  <a:pt x="290" y="117"/>
                </a:lnTo>
                <a:lnTo>
                  <a:pt x="302" y="109"/>
                </a:lnTo>
                <a:lnTo>
                  <a:pt x="315" y="101"/>
                </a:lnTo>
                <a:lnTo>
                  <a:pt x="328" y="94"/>
                </a:lnTo>
                <a:lnTo>
                  <a:pt x="341" y="86"/>
                </a:lnTo>
                <a:lnTo>
                  <a:pt x="354" y="79"/>
                </a:lnTo>
                <a:lnTo>
                  <a:pt x="367" y="72"/>
                </a:lnTo>
                <a:lnTo>
                  <a:pt x="380" y="65"/>
                </a:lnTo>
                <a:lnTo>
                  <a:pt x="392" y="58"/>
                </a:lnTo>
                <a:lnTo>
                  <a:pt x="405" y="52"/>
                </a:lnTo>
                <a:lnTo>
                  <a:pt x="418" y="45"/>
                </a:lnTo>
                <a:lnTo>
                  <a:pt x="431" y="39"/>
                </a:lnTo>
                <a:lnTo>
                  <a:pt x="444" y="34"/>
                </a:lnTo>
                <a:lnTo>
                  <a:pt x="456" y="28"/>
                </a:lnTo>
                <a:lnTo>
                  <a:pt x="469" y="23"/>
                </a:lnTo>
                <a:lnTo>
                  <a:pt x="481" y="18"/>
                </a:lnTo>
                <a:lnTo>
                  <a:pt x="494" y="13"/>
                </a:lnTo>
                <a:lnTo>
                  <a:pt x="507" y="8"/>
                </a:lnTo>
                <a:lnTo>
                  <a:pt x="519" y="4"/>
                </a:lnTo>
                <a:lnTo>
                  <a:pt x="531" y="0"/>
                </a:lnTo>
              </a:path>
            </a:pathLst>
          </a:custGeom>
          <a:solidFill>
            <a:srgbClr val="00296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0" name="group 70"/>
          <p:cNvGrpSpPr/>
          <p:nvPr/>
        </p:nvGrpSpPr>
        <p:grpSpPr>
          <a:xfrm rot="21600000">
            <a:off x="5344566" y="1891398"/>
            <a:ext cx="269037" cy="237528"/>
            <a:chExt cx="269037" cy="237528"/>
          </a:xfrm>
        </p:grpSpPr>
        <p:pic>
          <p:nvPicPr>
            <p:cNvPr id="946" name="picture 946"/>
            <p:cNvPicPr>
              <a:picLocks noChangeAspect="1"/>
            </p:cNvPicPr>
            <p:nvPr/>
          </p:nvPicPr>
          <p:blipFill>
            <a:blip r:embed="rId22"/>
            <a:stretch>
              <a:fillRect/>
            </a:stretch>
          </p:blipFill>
          <p:spPr>
            <a:xfrm rot="21600000">
              <a:off x="0" y="0"/>
              <a:ext cx="269037" cy="237528"/>
            </a:xfrm>
            <a:prstGeom prst="rect">
              <a:avLst/>
            </a:prstGeom>
          </p:spPr>
        </p:pic>
        <p:sp>
          <p:nvSpPr>
            <p:cNvPr id="948" name="textbox 948"/>
            <p:cNvSpPr/>
            <p:nvPr/>
          </p:nvSpPr>
          <p:spPr>
            <a:xfrm>
              <a:off x="-12700" y="-12700"/>
              <a:ext cx="294640" cy="3028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Arial" altLang="Arial" sz="400"/>
            </a:p>
            <a:p>
              <a:pPr marL="104139" algn="l" rtl="0" eaLnBrk="0">
                <a:lnSpc>
                  <a:spcPct val="82000"/>
                </a:lnSpc>
                <a:spcBef>
                  <a:spcPts val="1"/>
                </a:spcBef>
              </a:pPr>
              <a:r>
                <a:rPr sz="1300" b="1" kern="0" spc="-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2</a:t>
              </a:r>
              <a:endParaRPr lang="Arial" altLang="Arial" sz="1300"/>
            </a:p>
          </p:txBody>
        </p:sp>
      </p:grpSp>
      <p:grpSp>
        <p:nvGrpSpPr>
          <p:cNvPr id="72" name="group 72"/>
          <p:cNvGrpSpPr/>
          <p:nvPr/>
        </p:nvGrpSpPr>
        <p:grpSpPr>
          <a:xfrm rot="21600000">
            <a:off x="8175142" y="1891398"/>
            <a:ext cx="269036" cy="237528"/>
            <a:chExt cx="269036" cy="237528"/>
          </a:xfrm>
        </p:grpSpPr>
        <p:pic>
          <p:nvPicPr>
            <p:cNvPr id="950" name="picture 950"/>
            <p:cNvPicPr>
              <a:picLocks noChangeAspect="1"/>
            </p:cNvPicPr>
            <p:nvPr/>
          </p:nvPicPr>
          <p:blipFill>
            <a:blip r:embed="rId23"/>
            <a:stretch>
              <a:fillRect/>
            </a:stretch>
          </p:blipFill>
          <p:spPr>
            <a:xfrm rot="21600000">
              <a:off x="0" y="0"/>
              <a:ext cx="269036" cy="237528"/>
            </a:xfrm>
            <a:prstGeom prst="rect">
              <a:avLst/>
            </a:prstGeom>
          </p:spPr>
        </p:pic>
        <p:sp>
          <p:nvSpPr>
            <p:cNvPr id="952" name="textbox 952"/>
            <p:cNvSpPr/>
            <p:nvPr/>
          </p:nvSpPr>
          <p:spPr>
            <a:xfrm>
              <a:off x="-12700" y="-12700"/>
              <a:ext cx="294640" cy="30099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400"/>
            </a:p>
            <a:p>
              <a:pPr marL="107314" algn="l" rtl="0" eaLnBrk="0">
                <a:lnSpc>
                  <a:spcPct val="81000"/>
                </a:lnSpc>
                <a:spcBef>
                  <a:spcPts val="1"/>
                </a:spcBef>
              </a:pPr>
              <a:r>
                <a:rPr sz="1300" b="1" kern="0" spc="-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5</a:t>
              </a:r>
              <a:endParaRPr lang="Arial" altLang="Arial" sz="1300"/>
            </a:p>
          </p:txBody>
        </p:sp>
      </p:grpSp>
      <p:grpSp>
        <p:nvGrpSpPr>
          <p:cNvPr id="74" name="group 74"/>
          <p:cNvGrpSpPr/>
          <p:nvPr/>
        </p:nvGrpSpPr>
        <p:grpSpPr>
          <a:xfrm rot="21600000">
            <a:off x="4401045" y="1891398"/>
            <a:ext cx="269024" cy="237528"/>
            <a:chExt cx="269024" cy="237528"/>
          </a:xfrm>
        </p:grpSpPr>
        <p:pic>
          <p:nvPicPr>
            <p:cNvPr id="954" name="picture 954"/>
            <p:cNvPicPr>
              <a:picLocks noChangeAspect="1"/>
            </p:cNvPicPr>
            <p:nvPr/>
          </p:nvPicPr>
          <p:blipFill>
            <a:blip r:embed="rId24"/>
            <a:stretch>
              <a:fillRect/>
            </a:stretch>
          </p:blipFill>
          <p:spPr>
            <a:xfrm rot="21600000">
              <a:off x="0" y="0"/>
              <a:ext cx="269024" cy="237528"/>
            </a:xfrm>
            <a:prstGeom prst="rect">
              <a:avLst/>
            </a:prstGeom>
          </p:spPr>
        </p:pic>
        <p:sp>
          <p:nvSpPr>
            <p:cNvPr id="956" name="textbox 956"/>
            <p:cNvSpPr/>
            <p:nvPr/>
          </p:nvSpPr>
          <p:spPr>
            <a:xfrm>
              <a:off x="-12700" y="-12700"/>
              <a:ext cx="294640" cy="3028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Arial" altLang="Arial" sz="400"/>
            </a:p>
            <a:p>
              <a:pPr marL="113029" algn="l" rtl="0" eaLnBrk="0">
                <a:lnSpc>
                  <a:spcPct val="82000"/>
                </a:lnSpc>
                <a:spcBef>
                  <a:spcPts val="1"/>
                </a:spcBef>
              </a:pPr>
              <a:r>
                <a:rPr sz="1300" b="1" kern="0" spc="-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1</a:t>
              </a:r>
              <a:endParaRPr lang="Arial" altLang="Arial" sz="1300"/>
            </a:p>
          </p:txBody>
        </p:sp>
      </p:grpSp>
      <p:grpSp>
        <p:nvGrpSpPr>
          <p:cNvPr id="76" name="group 76"/>
          <p:cNvGrpSpPr/>
          <p:nvPr/>
        </p:nvGrpSpPr>
        <p:grpSpPr>
          <a:xfrm rot="21600000">
            <a:off x="9118675" y="1891398"/>
            <a:ext cx="269023" cy="237528"/>
            <a:chExt cx="269023" cy="237528"/>
          </a:xfrm>
        </p:grpSpPr>
        <p:pic>
          <p:nvPicPr>
            <p:cNvPr id="958" name="picture 958"/>
            <p:cNvPicPr>
              <a:picLocks noChangeAspect="1"/>
            </p:cNvPicPr>
            <p:nvPr/>
          </p:nvPicPr>
          <p:blipFill>
            <a:blip r:embed="rId25"/>
            <a:stretch>
              <a:fillRect/>
            </a:stretch>
          </p:blipFill>
          <p:spPr>
            <a:xfrm rot="21600000">
              <a:off x="0" y="0"/>
              <a:ext cx="269023" cy="237528"/>
            </a:xfrm>
            <a:prstGeom prst="rect">
              <a:avLst/>
            </a:prstGeom>
          </p:spPr>
        </p:pic>
        <p:sp>
          <p:nvSpPr>
            <p:cNvPr id="960" name="textbox 960"/>
            <p:cNvSpPr/>
            <p:nvPr/>
          </p:nvSpPr>
          <p:spPr>
            <a:xfrm>
              <a:off x="-12700" y="-12700"/>
              <a:ext cx="294640" cy="30099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Arial" altLang="Arial" sz="400"/>
            </a:p>
            <a:p>
              <a:pPr marL="106679" algn="l" rtl="0" eaLnBrk="0">
                <a:lnSpc>
                  <a:spcPct val="82000"/>
                </a:lnSpc>
                <a:spcBef>
                  <a:spcPts val="4"/>
                </a:spcBef>
              </a:pPr>
              <a:r>
                <a:rPr sz="1300" b="1" kern="0" spc="-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6</a:t>
              </a:r>
              <a:endParaRPr lang="Arial" altLang="Arial" sz="1300"/>
            </a:p>
          </p:txBody>
        </p:sp>
      </p:grpSp>
      <p:grpSp>
        <p:nvGrpSpPr>
          <p:cNvPr id="78" name="group 78"/>
          <p:cNvGrpSpPr/>
          <p:nvPr/>
        </p:nvGrpSpPr>
        <p:grpSpPr>
          <a:xfrm rot="21600000">
            <a:off x="7231621" y="1891398"/>
            <a:ext cx="269023" cy="237528"/>
            <a:chExt cx="269023" cy="237528"/>
          </a:xfrm>
        </p:grpSpPr>
        <p:pic>
          <p:nvPicPr>
            <p:cNvPr id="962" name="picture 962"/>
            <p:cNvPicPr>
              <a:picLocks noChangeAspect="1"/>
            </p:cNvPicPr>
            <p:nvPr/>
          </p:nvPicPr>
          <p:blipFill>
            <a:blip r:embed="rId26"/>
            <a:stretch>
              <a:fillRect/>
            </a:stretch>
          </p:blipFill>
          <p:spPr>
            <a:xfrm rot="21600000">
              <a:off x="0" y="0"/>
              <a:ext cx="269023" cy="237528"/>
            </a:xfrm>
            <a:prstGeom prst="rect">
              <a:avLst/>
            </a:prstGeom>
          </p:spPr>
        </p:pic>
        <p:sp>
          <p:nvSpPr>
            <p:cNvPr id="964" name="textbox 964"/>
            <p:cNvSpPr/>
            <p:nvPr/>
          </p:nvSpPr>
          <p:spPr>
            <a:xfrm>
              <a:off x="-12700" y="-12700"/>
              <a:ext cx="294640" cy="3028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Arial" altLang="Arial" sz="400"/>
            </a:p>
            <a:p>
              <a:pPr marL="102870" algn="l" rtl="0" eaLnBrk="0">
                <a:lnSpc>
                  <a:spcPct val="82000"/>
                </a:lnSpc>
                <a:spcBef>
                  <a:spcPts val="1"/>
                </a:spcBef>
              </a:pPr>
              <a:r>
                <a:rPr sz="1300" b="1" kern="0" spc="-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4</a:t>
              </a:r>
              <a:endParaRPr lang="Arial" altLang="Arial" sz="1300"/>
            </a:p>
          </p:txBody>
        </p:sp>
      </p:grpSp>
      <p:grpSp>
        <p:nvGrpSpPr>
          <p:cNvPr id="80" name="group 80"/>
          <p:cNvGrpSpPr/>
          <p:nvPr/>
        </p:nvGrpSpPr>
        <p:grpSpPr>
          <a:xfrm rot="21600000">
            <a:off x="6288100" y="1891398"/>
            <a:ext cx="269023" cy="237528"/>
            <a:chExt cx="269023" cy="237528"/>
          </a:xfrm>
        </p:grpSpPr>
        <p:pic>
          <p:nvPicPr>
            <p:cNvPr id="966" name="picture 966"/>
            <p:cNvPicPr>
              <a:picLocks noChangeAspect="1"/>
            </p:cNvPicPr>
            <p:nvPr/>
          </p:nvPicPr>
          <p:blipFill>
            <a:blip r:embed="rId27"/>
            <a:stretch>
              <a:fillRect/>
            </a:stretch>
          </p:blipFill>
          <p:spPr>
            <a:xfrm rot="21600000">
              <a:off x="0" y="0"/>
              <a:ext cx="269023" cy="237528"/>
            </a:xfrm>
            <a:prstGeom prst="rect">
              <a:avLst/>
            </a:prstGeom>
          </p:spPr>
        </p:pic>
        <p:sp>
          <p:nvSpPr>
            <p:cNvPr id="968" name="textbox 968"/>
            <p:cNvSpPr/>
            <p:nvPr/>
          </p:nvSpPr>
          <p:spPr>
            <a:xfrm>
              <a:off x="-12700" y="-12700"/>
              <a:ext cx="294640" cy="30099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Arial" altLang="Arial" sz="400"/>
            </a:p>
            <a:p>
              <a:pPr marL="106045" algn="l" rtl="0" eaLnBrk="0">
                <a:lnSpc>
                  <a:spcPct val="82000"/>
                </a:lnSpc>
                <a:spcBef>
                  <a:spcPts val="4"/>
                </a:spcBef>
              </a:pPr>
              <a:r>
                <a:rPr sz="1300" b="1" kern="0" spc="-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3</a:t>
              </a:r>
              <a:endParaRPr lang="Arial" altLang="Arial" sz="1300"/>
            </a:p>
          </p:txBody>
        </p:sp>
      </p:grpSp>
      <p:sp>
        <p:nvSpPr>
          <p:cNvPr id="970" name="textbox 970"/>
          <p:cNvSpPr/>
          <p:nvPr/>
        </p:nvSpPr>
        <p:spPr>
          <a:xfrm>
            <a:off x="7155819" y="4051371"/>
            <a:ext cx="165100" cy="491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77"/>
              </a:lnSpc>
            </a:pPr>
            <a:endParaRPr lang="Arial" altLang="Arial" sz="100"/>
          </a:p>
          <a:p>
            <a:pPr marL="40640" algn="l" rtl="0" eaLnBrk="0">
              <a:lnSpc>
                <a:spcPct val="66000"/>
              </a:lnSpc>
            </a:pPr>
            <a:r>
              <a:rPr sz="1300" b="1" kern="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e</a:t>
            </a:r>
            <a:endParaRPr lang="Arial" altLang="Arial" sz="1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39000"/>
              </a:lnSpc>
            </a:pPr>
            <a:endParaRPr lang="Arial" altLang="Arial" sz="200"/>
          </a:p>
          <a:p>
            <a:pPr marL="12700" algn="l" rtl="0" eaLnBrk="0">
              <a:lnSpc>
                <a:spcPct val="83000"/>
              </a:lnSpc>
              <a:spcBef>
                <a:spcPts val="2"/>
              </a:spcBef>
            </a:pPr>
            <a:r>
              <a:rPr sz="1100" kern="0" spc="-10">
                <a:solidFill>
                  <a:srgbClr val="00296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如</a:t>
            </a:r>
            <a:endParaRPr lang="STKaiti" altLang="STKaiti" sz="1100"/>
          </a:p>
        </p:txBody>
      </p:sp>
      <p:sp>
        <p:nvSpPr>
          <p:cNvPr id="972" name="path"/>
          <p:cNvSpPr/>
          <p:nvPr/>
        </p:nvSpPr>
        <p:spPr>
          <a:xfrm>
            <a:off x="2427732" y="2822447"/>
            <a:ext cx="816863" cy="67056"/>
          </a:xfrm>
          <a:custGeom>
            <a:rect l="0" t="0" r="0" b="0"/>
            <a:pathLst>
              <a:path w="1286" h="105">
                <a:moveTo>
                  <a:pt x="1286" y="0"/>
                </a:moveTo>
                <a:lnTo>
                  <a:pt x="643" y="105"/>
                </a:lnTo>
                <a:lnTo>
                  <a:pt x="0" y="0"/>
                </a:lnTo>
                <a:lnTo>
                  <a:pt x="1286" y="0"/>
                </a:lnTo>
              </a:path>
            </a:pathLst>
          </a:cu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2" name="group 82"/>
          <p:cNvGrpSpPr/>
          <p:nvPr/>
        </p:nvGrpSpPr>
        <p:grpSpPr>
          <a:xfrm rot="21600000">
            <a:off x="2032482" y="3635946"/>
            <a:ext cx="233032" cy="207530"/>
            <a:chExt cx="233032" cy="207530"/>
          </a:xfrm>
        </p:grpSpPr>
        <p:pic>
          <p:nvPicPr>
            <p:cNvPr id="974" name="picture 974"/>
            <p:cNvPicPr>
              <a:picLocks noChangeAspect="1"/>
            </p:cNvPicPr>
            <p:nvPr/>
          </p:nvPicPr>
          <p:blipFill>
            <a:blip r:embed="rId28"/>
            <a:stretch>
              <a:fillRect/>
            </a:stretch>
          </p:blipFill>
          <p:spPr>
            <a:xfrm rot="21600000">
              <a:off x="0" y="0"/>
              <a:ext cx="233032" cy="207530"/>
            </a:xfrm>
            <a:prstGeom prst="rect">
              <a:avLst/>
            </a:prstGeom>
          </p:spPr>
        </p:pic>
        <p:sp>
          <p:nvSpPr>
            <p:cNvPr id="976" name="textbox 976"/>
            <p:cNvSpPr/>
            <p:nvPr/>
          </p:nvSpPr>
          <p:spPr>
            <a:xfrm>
              <a:off x="-12700" y="-12700"/>
              <a:ext cx="258445" cy="2711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6000"/>
                </a:lnSpc>
              </a:pPr>
              <a:endParaRPr lang="Arial" altLang="Arial" sz="300"/>
            </a:p>
            <a:p>
              <a:pPr marL="83819" algn="l" rtl="0" eaLnBrk="0">
                <a:lnSpc>
                  <a:spcPct val="82000"/>
                </a:lnSpc>
                <a:spcBef>
                  <a:spcPts val="1"/>
                </a:spcBef>
              </a:pPr>
              <a:r>
                <a:rPr sz="1300" b="1" kern="0" spc="-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d</a:t>
              </a:r>
              <a:endParaRPr lang="Arial" altLang="Arial" sz="1300"/>
            </a:p>
          </p:txBody>
        </p:sp>
      </p:grpSp>
      <p:grpSp>
        <p:nvGrpSpPr>
          <p:cNvPr id="84" name="group 84"/>
          <p:cNvGrpSpPr/>
          <p:nvPr/>
        </p:nvGrpSpPr>
        <p:grpSpPr>
          <a:xfrm rot="21600000">
            <a:off x="2032482" y="4135462"/>
            <a:ext cx="233032" cy="207530"/>
            <a:chExt cx="233032" cy="207530"/>
          </a:xfrm>
        </p:grpSpPr>
        <p:pic>
          <p:nvPicPr>
            <p:cNvPr id="978" name="picture 978"/>
            <p:cNvPicPr>
              <a:picLocks noChangeAspect="1"/>
            </p:cNvPicPr>
            <p:nvPr/>
          </p:nvPicPr>
          <p:blipFill>
            <a:blip r:embed="rId29"/>
            <a:stretch>
              <a:fillRect/>
            </a:stretch>
          </p:blipFill>
          <p:spPr>
            <a:xfrm rot="21600000">
              <a:off x="0" y="0"/>
              <a:ext cx="233032" cy="207530"/>
            </a:xfrm>
            <a:prstGeom prst="rect">
              <a:avLst/>
            </a:prstGeom>
          </p:spPr>
        </p:pic>
        <p:sp>
          <p:nvSpPr>
            <p:cNvPr id="980" name="textbox 980"/>
            <p:cNvSpPr/>
            <p:nvPr/>
          </p:nvSpPr>
          <p:spPr>
            <a:xfrm>
              <a:off x="-12700" y="-12700"/>
              <a:ext cx="258445" cy="2711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Arial" altLang="Arial" sz="500"/>
            </a:p>
            <a:p>
              <a:pPr marL="86994" algn="l" rtl="0" eaLnBrk="0">
                <a:lnSpc>
                  <a:spcPct val="66000"/>
                </a:lnSpc>
                <a:spcBef>
                  <a:spcPts val="2"/>
                </a:spcBef>
              </a:pPr>
              <a:r>
                <a:rPr sz="1300" b="1" kern="0" spc="-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e</a:t>
              </a:r>
              <a:endParaRPr lang="Arial" altLang="Arial" sz="1300"/>
            </a:p>
          </p:txBody>
        </p:sp>
      </p:grpSp>
      <p:grpSp>
        <p:nvGrpSpPr>
          <p:cNvPr id="86" name="group 86"/>
          <p:cNvGrpSpPr/>
          <p:nvPr/>
        </p:nvGrpSpPr>
        <p:grpSpPr>
          <a:xfrm rot="21600000">
            <a:off x="2032482" y="3029928"/>
            <a:ext cx="233032" cy="207529"/>
            <a:chExt cx="233032" cy="207529"/>
          </a:xfrm>
        </p:grpSpPr>
        <p:pic>
          <p:nvPicPr>
            <p:cNvPr id="982" name="picture 982"/>
            <p:cNvPicPr>
              <a:picLocks noChangeAspect="1"/>
            </p:cNvPicPr>
            <p:nvPr/>
          </p:nvPicPr>
          <p:blipFill>
            <a:blip r:embed="rId30"/>
            <a:stretch>
              <a:fillRect/>
            </a:stretch>
          </p:blipFill>
          <p:spPr>
            <a:xfrm rot="21600000">
              <a:off x="0" y="0"/>
              <a:ext cx="233032" cy="207529"/>
            </a:xfrm>
            <a:prstGeom prst="rect">
              <a:avLst/>
            </a:prstGeom>
          </p:spPr>
        </p:pic>
        <p:sp>
          <p:nvSpPr>
            <p:cNvPr id="984" name="textbox 984"/>
            <p:cNvSpPr/>
            <p:nvPr/>
          </p:nvSpPr>
          <p:spPr>
            <a:xfrm>
              <a:off x="-12700" y="-12700"/>
              <a:ext cx="258445" cy="2711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Arial" altLang="Arial" sz="500"/>
            </a:p>
            <a:p>
              <a:pPr marL="87630" algn="l" rtl="0" eaLnBrk="0">
                <a:lnSpc>
                  <a:spcPct val="66000"/>
                </a:lnSpc>
                <a:spcBef>
                  <a:spcPts val="2"/>
                </a:spcBef>
              </a:pPr>
              <a:r>
                <a:rPr sz="1300" b="1" kern="0" spc="-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a</a:t>
              </a:r>
              <a:endParaRPr lang="Arial" altLang="Arial" sz="1300"/>
            </a:p>
          </p:txBody>
        </p:sp>
      </p:grpSp>
      <p:grpSp>
        <p:nvGrpSpPr>
          <p:cNvPr id="88" name="group 88"/>
          <p:cNvGrpSpPr/>
          <p:nvPr/>
        </p:nvGrpSpPr>
        <p:grpSpPr>
          <a:xfrm rot="21600000">
            <a:off x="2032482" y="5068493"/>
            <a:ext cx="233032" cy="207517"/>
            <a:chExt cx="233032" cy="207517"/>
          </a:xfrm>
        </p:grpSpPr>
        <p:pic>
          <p:nvPicPr>
            <p:cNvPr id="986" name="picture 986"/>
            <p:cNvPicPr>
              <a:picLocks noChangeAspect="1"/>
            </p:cNvPicPr>
            <p:nvPr/>
          </p:nvPicPr>
          <p:blipFill>
            <a:blip r:embed="rId31"/>
            <a:stretch>
              <a:fillRect/>
            </a:stretch>
          </p:blipFill>
          <p:spPr>
            <a:xfrm rot="21600000">
              <a:off x="0" y="0"/>
              <a:ext cx="233032" cy="207517"/>
            </a:xfrm>
            <a:prstGeom prst="rect">
              <a:avLst/>
            </a:prstGeom>
          </p:spPr>
        </p:pic>
        <p:sp>
          <p:nvSpPr>
            <p:cNvPr id="988" name="textbox 988"/>
            <p:cNvSpPr/>
            <p:nvPr/>
          </p:nvSpPr>
          <p:spPr>
            <a:xfrm>
              <a:off x="-12700" y="-12700"/>
              <a:ext cx="258445" cy="2381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Arial" altLang="Arial" sz="500"/>
            </a:p>
            <a:p>
              <a:pPr marL="83819" algn="l" rtl="0" eaLnBrk="0">
                <a:lnSpc>
                  <a:spcPct val="66000"/>
                </a:lnSpc>
                <a:spcBef>
                  <a:spcPts val="1"/>
                </a:spcBef>
              </a:pPr>
              <a:r>
                <a:rPr sz="1300" b="1" kern="0" spc="-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g</a:t>
              </a:r>
              <a:endParaRPr lang="Arial" altLang="Arial" sz="1300"/>
            </a:p>
          </p:txBody>
        </p:sp>
      </p:grpSp>
      <p:grpSp>
        <p:nvGrpSpPr>
          <p:cNvPr id="90" name="group 90"/>
          <p:cNvGrpSpPr/>
          <p:nvPr/>
        </p:nvGrpSpPr>
        <p:grpSpPr>
          <a:xfrm rot="21600000">
            <a:off x="2032482" y="5530506"/>
            <a:ext cx="233032" cy="206019"/>
            <a:chExt cx="233032" cy="206019"/>
          </a:xfrm>
        </p:grpSpPr>
        <p:pic>
          <p:nvPicPr>
            <p:cNvPr id="990" name="picture 990"/>
            <p:cNvPicPr>
              <a:picLocks noChangeAspect="1"/>
            </p:cNvPicPr>
            <p:nvPr/>
          </p:nvPicPr>
          <p:blipFill>
            <a:blip r:embed="rId32"/>
            <a:stretch>
              <a:fillRect/>
            </a:stretch>
          </p:blipFill>
          <p:spPr>
            <a:xfrm rot="21600000">
              <a:off x="0" y="0"/>
              <a:ext cx="233032" cy="206019"/>
            </a:xfrm>
            <a:prstGeom prst="rect">
              <a:avLst/>
            </a:prstGeom>
          </p:spPr>
        </p:pic>
        <p:sp>
          <p:nvSpPr>
            <p:cNvPr id="992" name="textbox 992"/>
            <p:cNvSpPr/>
            <p:nvPr/>
          </p:nvSpPr>
          <p:spPr>
            <a:xfrm>
              <a:off x="-12700" y="-12700"/>
              <a:ext cx="258445" cy="2368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300"/>
            </a:p>
            <a:p>
              <a:pPr marL="97789" algn="l" rtl="0" eaLnBrk="0">
                <a:lnSpc>
                  <a:spcPct val="82000"/>
                </a:lnSpc>
                <a:spcBef>
                  <a:spcPts val="2"/>
                </a:spcBef>
              </a:pPr>
              <a:r>
                <a:rPr sz="1300" b="1" kern="0" spc="5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j</a:t>
              </a:r>
              <a:endParaRPr lang="Arial" altLang="Arial" sz="1300"/>
            </a:p>
          </p:txBody>
        </p:sp>
      </p:grpSp>
      <p:grpSp>
        <p:nvGrpSpPr>
          <p:cNvPr id="92" name="group 92"/>
          <p:cNvGrpSpPr/>
          <p:nvPr/>
        </p:nvGrpSpPr>
        <p:grpSpPr>
          <a:xfrm rot="21600000">
            <a:off x="2032482" y="4621479"/>
            <a:ext cx="233032" cy="206019"/>
            <a:chExt cx="233032" cy="206019"/>
          </a:xfrm>
        </p:grpSpPr>
        <p:pic>
          <p:nvPicPr>
            <p:cNvPr id="994" name="picture 994"/>
            <p:cNvPicPr>
              <a:picLocks noChangeAspect="1"/>
            </p:cNvPicPr>
            <p:nvPr/>
          </p:nvPicPr>
          <p:blipFill>
            <a:blip r:embed="rId33"/>
            <a:stretch>
              <a:fillRect/>
            </a:stretch>
          </p:blipFill>
          <p:spPr>
            <a:xfrm rot="21600000">
              <a:off x="0" y="0"/>
              <a:ext cx="233032" cy="206019"/>
            </a:xfrm>
            <a:prstGeom prst="rect">
              <a:avLst/>
            </a:prstGeom>
          </p:spPr>
        </p:pic>
        <p:sp>
          <p:nvSpPr>
            <p:cNvPr id="996" name="textbox 996"/>
            <p:cNvSpPr/>
            <p:nvPr/>
          </p:nvSpPr>
          <p:spPr>
            <a:xfrm>
              <a:off x="-12700" y="-12700"/>
              <a:ext cx="258445" cy="2711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300"/>
            </a:p>
            <a:p>
              <a:pPr marL="102235" algn="l" rtl="0" eaLnBrk="0">
                <a:lnSpc>
                  <a:spcPct val="83000"/>
                </a:lnSpc>
              </a:pPr>
              <a:r>
                <a:rPr sz="1300" b="1" kern="0" spc="1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f</a:t>
              </a:r>
              <a:endParaRPr lang="Arial" altLang="Arial" sz="1300"/>
            </a:p>
          </p:txBody>
        </p:sp>
      </p:grpSp>
      <p:sp>
        <p:nvSpPr>
          <p:cNvPr id="998" name="path"/>
          <p:cNvSpPr/>
          <p:nvPr/>
        </p:nvSpPr>
        <p:spPr>
          <a:xfrm>
            <a:off x="4306823" y="1712976"/>
            <a:ext cx="85344" cy="467867"/>
          </a:xfrm>
          <a:custGeom>
            <a:rect l="0" t="0" r="0" b="0"/>
            <a:pathLst>
              <a:path w="134" h="736">
                <a:moveTo>
                  <a:pt x="0" y="736"/>
                </a:moveTo>
                <a:lnTo>
                  <a:pt x="134" y="369"/>
                </a:lnTo>
                <a:lnTo>
                  <a:pt x="0" y="0"/>
                </a:lnTo>
                <a:lnTo>
                  <a:pt x="0" y="736"/>
                </a:lnTo>
              </a:path>
            </a:pathLst>
          </a:cu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0" name="textbox 1000"/>
          <p:cNvSpPr/>
          <p:nvPr/>
        </p:nvSpPr>
        <p:spPr>
          <a:xfrm>
            <a:off x="6996309" y="3530466"/>
            <a:ext cx="266700" cy="1422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900" b="1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~1%</a:t>
            </a:r>
            <a:endParaRPr lang="Arial" altLang="Arial" sz="900"/>
          </a:p>
        </p:txBody>
      </p:sp>
      <p:sp>
        <p:nvSpPr>
          <p:cNvPr id="1002" name="textbox 1002"/>
          <p:cNvSpPr/>
          <p:nvPr/>
        </p:nvSpPr>
        <p:spPr>
          <a:xfrm>
            <a:off x="6091789" y="5426525"/>
            <a:ext cx="266700" cy="1422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99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900" b="1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~1%</a:t>
            </a:r>
            <a:endParaRPr lang="Arial" altLang="Arial" sz="900"/>
          </a:p>
        </p:txBody>
      </p:sp>
      <p:sp>
        <p:nvSpPr>
          <p:cNvPr id="1004" name="textbox 1004"/>
          <p:cNvSpPr/>
          <p:nvPr/>
        </p:nvSpPr>
        <p:spPr>
          <a:xfrm>
            <a:off x="6136785" y="2976314"/>
            <a:ext cx="266700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6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b="1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~1%</a:t>
            </a:r>
            <a:endParaRPr lang="Arial" altLang="Arial" sz="900"/>
          </a:p>
        </p:txBody>
      </p:sp>
      <p:sp>
        <p:nvSpPr>
          <p:cNvPr id="1006" name="textbox 1006"/>
          <p:cNvSpPr/>
          <p:nvPr/>
        </p:nvSpPr>
        <p:spPr>
          <a:xfrm>
            <a:off x="8055153" y="4784502"/>
            <a:ext cx="194945" cy="1181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07"/>
              </a:lnSpc>
            </a:pPr>
            <a:endParaRPr lang="Arial" altLang="Arial" sz="100"/>
          </a:p>
          <a:p>
            <a:pPr marL="12700" algn="l" rtl="0" eaLnBrk="0">
              <a:lnSpc>
                <a:spcPct val="67000"/>
              </a:lnSpc>
            </a:pPr>
            <a:r>
              <a:rPr sz="900" b="1" kern="0" spc="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5%</a:t>
            </a:r>
            <a:endParaRPr lang="Arial" altLang="Arial" sz="900"/>
          </a:p>
        </p:txBody>
      </p:sp>
      <p:sp>
        <p:nvSpPr>
          <p:cNvPr id="1008" name="textbox 1008"/>
          <p:cNvSpPr/>
          <p:nvPr/>
        </p:nvSpPr>
        <p:spPr>
          <a:xfrm>
            <a:off x="9037679" y="4983538"/>
            <a:ext cx="121920" cy="156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36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1300" b="1" kern="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g</a:t>
            </a:r>
            <a:endParaRPr lang="Arial" altLang="Arial" sz="1300"/>
          </a:p>
        </p:txBody>
      </p:sp>
      <p:sp>
        <p:nvSpPr>
          <p:cNvPr id="1010" name="textbox 1010"/>
          <p:cNvSpPr/>
          <p:nvPr/>
        </p:nvSpPr>
        <p:spPr>
          <a:xfrm>
            <a:off x="9909384" y="4223067"/>
            <a:ext cx="159385" cy="130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27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900" b="1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~9</a:t>
            </a:r>
            <a:endParaRPr lang="Arial" altLang="Arial" sz="900"/>
          </a:p>
        </p:txBody>
      </p:sp>
      <p:sp>
        <p:nvSpPr>
          <p:cNvPr id="1012" name="textbox 1012"/>
          <p:cNvSpPr/>
          <p:nvPr/>
        </p:nvSpPr>
        <p:spPr>
          <a:xfrm>
            <a:off x="7271139" y="4540097"/>
            <a:ext cx="116204" cy="158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26"/>
              </a:lnSpc>
            </a:pPr>
            <a:endParaRPr lang="Arial" altLang="Arial" sz="100"/>
          </a:p>
          <a:p>
            <a:pPr marL="12700" algn="l" rtl="0" eaLnBrk="0">
              <a:lnSpc>
                <a:spcPct val="67000"/>
              </a:lnSpc>
            </a:pPr>
            <a:r>
              <a:rPr sz="1300" b="1" kern="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4</a:t>
            </a:r>
            <a:endParaRPr lang="Arial" altLang="Arial" sz="1300"/>
          </a:p>
        </p:txBody>
      </p:sp>
      <p:sp>
        <p:nvSpPr>
          <p:cNvPr id="1014" name="textbox 1014"/>
          <p:cNvSpPr/>
          <p:nvPr/>
        </p:nvSpPr>
        <p:spPr>
          <a:xfrm>
            <a:off x="6359606" y="3408425"/>
            <a:ext cx="113029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70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300" b="1" kern="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endParaRPr lang="Arial" altLang="Arial" sz="1300"/>
          </a:p>
        </p:txBody>
      </p:sp>
      <p:sp>
        <p:nvSpPr>
          <p:cNvPr id="1016" name="textbox 1016"/>
          <p:cNvSpPr/>
          <p:nvPr/>
        </p:nvSpPr>
        <p:spPr>
          <a:xfrm>
            <a:off x="9098770" y="3931081"/>
            <a:ext cx="112395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69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300" b="1" kern="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6</a:t>
            </a:r>
            <a:endParaRPr lang="Arial" altLang="Arial" sz="1300"/>
          </a:p>
        </p:txBody>
      </p:sp>
      <p:sp>
        <p:nvSpPr>
          <p:cNvPr id="1018" name="textbox 1018"/>
          <p:cNvSpPr/>
          <p:nvPr/>
        </p:nvSpPr>
        <p:spPr>
          <a:xfrm>
            <a:off x="9140718" y="4951107"/>
            <a:ext cx="112395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69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300" b="1" kern="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6</a:t>
            </a:r>
            <a:endParaRPr lang="Arial" altLang="Arial" sz="1300"/>
          </a:p>
        </p:txBody>
      </p:sp>
      <p:sp>
        <p:nvSpPr>
          <p:cNvPr id="1020" name="textbox 1020"/>
          <p:cNvSpPr/>
          <p:nvPr/>
        </p:nvSpPr>
        <p:spPr>
          <a:xfrm>
            <a:off x="9003101" y="3963512"/>
            <a:ext cx="114300" cy="156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77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1300" b="1" kern="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e</a:t>
            </a:r>
            <a:endParaRPr lang="Arial" altLang="Arial" sz="1300"/>
          </a:p>
        </p:txBody>
      </p:sp>
      <p:sp>
        <p:nvSpPr>
          <p:cNvPr id="1022" name="textbox 1022"/>
          <p:cNvSpPr/>
          <p:nvPr/>
        </p:nvSpPr>
        <p:spPr>
          <a:xfrm>
            <a:off x="9028627" y="4517584"/>
            <a:ext cx="85089" cy="180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64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300" b="1" kern="0" spc="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f</a:t>
            </a:r>
            <a:endParaRPr lang="Arial" altLang="Arial" sz="13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4" name="group 94"/>
          <p:cNvGrpSpPr/>
          <p:nvPr/>
        </p:nvGrpSpPr>
        <p:grpSpPr>
          <a:xfrm rot="21600000">
            <a:off x="6439522" y="1673021"/>
            <a:ext cx="2901594" cy="4146956"/>
            <a:chExt cx="2901594" cy="4146956"/>
          </a:xfrm>
        </p:grpSpPr>
        <p:sp>
          <p:nvSpPr>
            <p:cNvPr id="1024" name="rect"/>
            <p:cNvSpPr/>
            <p:nvPr/>
          </p:nvSpPr>
          <p:spPr>
            <a:xfrm>
              <a:off x="0" y="0"/>
              <a:ext cx="2901594" cy="3990631"/>
            </a:xfrm>
            <a:prstGeom prst="rect">
              <a:avLst/>
            </a:prstGeom>
            <a:solidFill>
              <a:srgbClr val="DDDDDD">
                <a:alpha val="62745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6" name="textbox 1026"/>
            <p:cNvSpPr/>
            <p:nvPr/>
          </p:nvSpPr>
          <p:spPr>
            <a:xfrm>
              <a:off x="73201" y="73642"/>
              <a:ext cx="2815589" cy="37103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987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3000"/>
                </a:lnSpc>
              </a:pPr>
              <a:r>
                <a:rPr sz="1300" kern="0" spc="10">
                  <a:ln w="483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bevel/>
                  </a:ln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执行与监控</a:t>
              </a:r>
              <a:endParaRPr lang="STKaiti" altLang="STKaiti" sz="1300"/>
            </a:p>
            <a:p>
              <a:pPr algn="l" rtl="0" eaLnBrk="0">
                <a:lnSpc>
                  <a:spcPct val="174000"/>
                </a:lnSpc>
              </a:pPr>
              <a:endParaRPr lang="Arial" altLang="Arial" sz="1000"/>
            </a:p>
            <a:p>
              <a:pPr marL="135889" indent="1270" algn="l" rtl="0" eaLnBrk="0">
                <a:lnSpc>
                  <a:spcPct val="93000"/>
                </a:lnSpc>
                <a:spcBef>
                  <a:spcPts val="397"/>
                </a:spcBef>
              </a:pPr>
              <a:r>
                <a:rPr sz="1300" kern="0" spc="1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如：产品生命周期管理</a:t>
              </a:r>
              <a:r>
                <a:rPr sz="1300" kern="0" spc="-19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1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、科技</a:t>
              </a:r>
              <a:r>
                <a:rPr sz="1300" kern="0" spc="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研发、 </a:t>
              </a:r>
              <a:r>
                <a:rPr sz="1300" kern="0" spc="1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研发管理</a:t>
              </a:r>
              <a:endParaRPr lang="STKaiti" altLang="STKaiti" sz="13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marL="144779" indent="-6985" algn="l" rtl="0" eaLnBrk="0">
                <a:lnSpc>
                  <a:spcPct val="93000"/>
                </a:lnSpc>
                <a:spcBef>
                  <a:spcPts val="391"/>
                </a:spcBef>
              </a:pPr>
              <a:r>
                <a:rPr sz="1300" kern="0" spc="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如：</a:t>
              </a:r>
              <a:r>
                <a:rPr sz="1300" kern="0" spc="-14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市场推广执行</a:t>
              </a:r>
              <a:r>
                <a:rPr sz="1300" kern="0" spc="-19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、</a:t>
              </a:r>
              <a:r>
                <a:rPr sz="1300" kern="0" spc="-1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客户维护</a:t>
              </a:r>
              <a:r>
                <a:rPr sz="1300" kern="0" spc="-18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-1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、销    售执行</a:t>
              </a:r>
              <a:endParaRPr lang="STKaiti" altLang="STKaiti" sz="13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marL="147320" indent="-8254" algn="l" rtl="0" eaLnBrk="0">
                <a:lnSpc>
                  <a:spcPct val="93000"/>
                </a:lnSpc>
                <a:spcBef>
                  <a:spcPts val="393"/>
                </a:spcBef>
              </a:pPr>
              <a:r>
                <a:rPr sz="1300" kern="0" spc="-3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如：</a:t>
              </a:r>
              <a:r>
                <a:rPr sz="1300" kern="0" spc="-11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-3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计划</a:t>
              </a:r>
              <a:r>
                <a:rPr sz="1300" kern="0" spc="-19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-3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、寻源采购</a:t>
              </a:r>
              <a:r>
                <a:rPr sz="1300" kern="0" spc="-19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-3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、</a:t>
              </a:r>
              <a:r>
                <a:rPr sz="1300" kern="0" spc="-13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-3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生产制造</a:t>
              </a:r>
              <a:r>
                <a:rPr sz="1300" kern="0" spc="-19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-3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、</a:t>
              </a:r>
              <a:r>
                <a:rPr sz="1300" kern="0" spc="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   </a:t>
              </a:r>
              <a:r>
                <a:rPr sz="1300" kern="0" spc="-2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仓储物流</a:t>
              </a:r>
              <a:r>
                <a:rPr sz="1300" kern="0" spc="-15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-2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、</a:t>
              </a:r>
              <a:r>
                <a:rPr sz="1300" kern="0" spc="-19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-2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退货管理</a:t>
              </a:r>
              <a:endParaRPr lang="STKaiti" altLang="STKaiti" sz="13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r" rtl="0" eaLnBrk="0">
                <a:lnSpc>
                  <a:spcPct val="76000"/>
                </a:lnSpc>
                <a:spcBef>
                  <a:spcPts val="391"/>
                </a:spcBef>
              </a:pPr>
              <a:r>
                <a:rPr sz="1300" kern="0" spc="-5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如：</a:t>
              </a:r>
              <a:r>
                <a:rPr sz="1300" kern="0" spc="-15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-5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售后渠道管理</a:t>
              </a:r>
              <a:r>
                <a:rPr sz="1300" kern="0" spc="-19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-5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、售后服务管理、</a:t>
              </a:r>
              <a:endParaRPr lang="STKaiti" altLang="STKaiti" sz="1300"/>
            </a:p>
            <a:p>
              <a:pPr algn="l" rtl="0" eaLnBrk="0">
                <a:lnSpc>
                  <a:spcPct val="132000"/>
                </a:lnSpc>
              </a:pPr>
              <a:endParaRPr lang="Arial" altLang="Arial" sz="300"/>
            </a:p>
            <a:p>
              <a:pPr marL="139700" algn="l" rtl="0" eaLnBrk="0">
                <a:lnSpc>
                  <a:spcPct val="78000"/>
                </a:lnSpc>
              </a:pPr>
              <a:r>
                <a:rPr sz="1300" kern="0" spc="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零部件管理                            </a:t>
              </a:r>
              <a:r>
                <a:rPr sz="1300" kern="0" spc="-1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endParaRPr lang="STKaiti" altLang="STKaiti" sz="1300"/>
            </a:p>
          </p:txBody>
        </p:sp>
        <p:pic>
          <p:nvPicPr>
            <p:cNvPr id="1028" name="picture 102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2213862" y="3457497"/>
              <a:ext cx="510692" cy="313500"/>
            </a:xfrm>
            <a:prstGeom prst="rect">
              <a:avLst/>
            </a:prstGeom>
          </p:spPr>
        </p:pic>
        <p:pic>
          <p:nvPicPr>
            <p:cNvPr id="1030" name="picture 103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1622247" y="3705072"/>
              <a:ext cx="513002" cy="268096"/>
            </a:xfrm>
            <a:prstGeom prst="rect">
              <a:avLst/>
            </a:prstGeom>
          </p:spPr>
        </p:pic>
        <p:pic>
          <p:nvPicPr>
            <p:cNvPr id="1032" name="picture 103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1491145" y="3333140"/>
              <a:ext cx="1348892" cy="813816"/>
            </a:xfrm>
            <a:prstGeom prst="rect">
              <a:avLst/>
            </a:prstGeom>
          </p:spPr>
        </p:pic>
        <p:pic>
          <p:nvPicPr>
            <p:cNvPr id="1034" name="picture 103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49758" y="280123"/>
              <a:ext cx="2530564" cy="76200"/>
            </a:xfrm>
            <a:prstGeom prst="rect">
              <a:avLst/>
            </a:prstGeom>
          </p:spPr>
        </p:pic>
      </p:grpSp>
      <p:grpSp>
        <p:nvGrpSpPr>
          <p:cNvPr id="96" name="group 96"/>
          <p:cNvGrpSpPr/>
          <p:nvPr/>
        </p:nvGrpSpPr>
        <p:grpSpPr>
          <a:xfrm rot="21600000">
            <a:off x="3589439" y="1676031"/>
            <a:ext cx="2763596" cy="3989120"/>
            <a:chExt cx="2763596" cy="3989120"/>
          </a:xfrm>
        </p:grpSpPr>
        <p:sp>
          <p:nvSpPr>
            <p:cNvPr id="1036" name="rect"/>
            <p:cNvSpPr/>
            <p:nvPr/>
          </p:nvSpPr>
          <p:spPr>
            <a:xfrm>
              <a:off x="4152" y="4940"/>
              <a:ext cx="2755391" cy="3979164"/>
            </a:xfrm>
            <a:prstGeom prst="rect">
              <a:avLst/>
            </a:prstGeom>
            <a:solidFill>
              <a:srgbClr val="DDDDDD">
                <a:alpha val="62745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8" name="textbox 1038"/>
            <p:cNvSpPr/>
            <p:nvPr/>
          </p:nvSpPr>
          <p:spPr>
            <a:xfrm>
              <a:off x="81404" y="64551"/>
              <a:ext cx="2563495" cy="33153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5890"/>
                </a:lnSpc>
              </a:pPr>
              <a:endParaRPr lang="Arial" altLang="Arial" sz="100"/>
            </a:p>
            <a:p>
              <a:pPr marL="13970" algn="l" rtl="0" eaLnBrk="0">
                <a:lnSpc>
                  <a:spcPct val="86000"/>
                </a:lnSpc>
              </a:pPr>
              <a:r>
                <a:rPr sz="1300" kern="0" spc="10">
                  <a:ln w="483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bevel/>
                  </a:ln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规划与建设</a:t>
              </a:r>
              <a:endParaRPr lang="STKaiti" altLang="STKaiti" sz="1300"/>
            </a:p>
            <a:p>
              <a:pPr algn="l" rtl="0" eaLnBrk="0">
                <a:lnSpc>
                  <a:spcPct val="127000"/>
                </a:lnSpc>
              </a:pPr>
              <a:endParaRPr lang="Arial" altLang="Arial" sz="1000"/>
            </a:p>
            <a:p>
              <a:pPr marL="21590" algn="l" rtl="0" eaLnBrk="0">
                <a:lnSpc>
                  <a:spcPct val="84000"/>
                </a:lnSpc>
                <a:spcBef>
                  <a:spcPts val="391"/>
                </a:spcBef>
              </a:pPr>
              <a:r>
                <a:rPr sz="1300" kern="0" spc="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如：</a:t>
              </a:r>
              <a:r>
                <a:rPr sz="1300" kern="0" spc="-8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市场导向产品企划</a:t>
              </a:r>
              <a:r>
                <a:rPr sz="1300" kern="0" spc="-19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、科技规划</a:t>
              </a:r>
              <a:endParaRPr lang="STKaiti" altLang="STKaiti" sz="13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marL="35559" indent="-13970" algn="l" rtl="0" eaLnBrk="0">
                <a:lnSpc>
                  <a:spcPct val="93000"/>
                </a:lnSpc>
                <a:spcBef>
                  <a:spcPts val="402"/>
                </a:spcBef>
              </a:pPr>
              <a:r>
                <a:rPr sz="1300" kern="0" spc="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如：</a:t>
              </a:r>
              <a:r>
                <a:rPr sz="1300" kern="0" spc="-14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市场规划</a:t>
              </a:r>
              <a:r>
                <a:rPr sz="1300" kern="0" spc="-19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、客户</a:t>
              </a:r>
              <a:r>
                <a:rPr sz="1300" kern="0" spc="-1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规划</a:t>
              </a:r>
              <a:r>
                <a:rPr sz="1300" kern="0" spc="-19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-1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、销售规</a:t>
              </a:r>
              <a:r>
                <a:rPr sz="1300" kern="0" spc="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-1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划</a:t>
              </a:r>
              <a:endParaRPr lang="STKaiti" altLang="STKaiti" sz="13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22859" algn="l" rtl="0" eaLnBrk="0">
                <a:lnSpc>
                  <a:spcPct val="82000"/>
                </a:lnSpc>
                <a:spcBef>
                  <a:spcPts val="400"/>
                </a:spcBef>
              </a:pPr>
              <a:r>
                <a:rPr sz="1300" kern="0" spc="2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如：供应链规划</a:t>
              </a:r>
              <a:endParaRPr lang="STKaiti" altLang="STKaiti" sz="13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1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84000"/>
                </a:lnSpc>
                <a:spcBef>
                  <a:spcPts val="1"/>
                </a:spcBef>
              </a:pPr>
              <a:r>
                <a:rPr sz="1300" kern="0" spc="1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如：</a:t>
              </a:r>
              <a:r>
                <a:rPr sz="1300" kern="0" spc="-19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 </a:t>
              </a:r>
              <a:r>
                <a:rPr sz="1300" kern="0" spc="10"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售后支持渠道管理</a:t>
              </a:r>
              <a:endParaRPr lang="STKaiti" altLang="STKaiti" sz="1300"/>
            </a:p>
          </p:txBody>
        </p:sp>
        <p:pic>
          <p:nvPicPr>
            <p:cNvPr id="1040" name="picture 1040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63271" y="277114"/>
              <a:ext cx="2488564" cy="76200"/>
            </a:xfrm>
            <a:prstGeom prst="rect">
              <a:avLst/>
            </a:prstGeom>
          </p:spPr>
        </p:pic>
        <p:pic>
          <p:nvPicPr>
            <p:cNvPr id="1042" name="picture 1042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2754071" y="5245"/>
              <a:ext cx="9525" cy="3971925"/>
            </a:xfrm>
            <a:prstGeom prst="rect">
              <a:avLst/>
            </a:prstGeom>
          </p:spPr>
        </p:pic>
        <p:pic>
          <p:nvPicPr>
            <p:cNvPr id="1044" name="picture 1044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12433"/>
              <a:ext cx="9524" cy="3971925"/>
            </a:xfrm>
            <a:prstGeom prst="rect">
              <a:avLst/>
            </a:prstGeom>
          </p:spPr>
        </p:pic>
        <p:pic>
          <p:nvPicPr>
            <p:cNvPr id="1046" name="picture 1046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 rot="21600000">
              <a:off x="32359" y="3979595"/>
              <a:ext cx="2705100" cy="9525"/>
            </a:xfrm>
            <a:prstGeom prst="rect">
              <a:avLst/>
            </a:prstGeom>
          </p:spPr>
        </p:pic>
        <p:pic>
          <p:nvPicPr>
            <p:cNvPr id="1048" name="picture 1048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 rot="21600000">
              <a:off x="25653" y="0"/>
              <a:ext cx="2705100" cy="9525"/>
            </a:xfrm>
            <a:prstGeom prst="rect">
              <a:avLst/>
            </a:prstGeom>
          </p:spPr>
        </p:pic>
      </p:grpSp>
      <p:sp>
        <p:nvSpPr>
          <p:cNvPr id="1050" name="textbox 1050"/>
          <p:cNvSpPr/>
          <p:nvPr/>
        </p:nvSpPr>
        <p:spPr>
          <a:xfrm>
            <a:off x="430446" y="268997"/>
            <a:ext cx="10607675" cy="494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686"/>
              </a:lnSpc>
            </a:pPr>
            <a:r>
              <a:rPr sz="2700" b="1" kern="0" spc="10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从业务价值链与管理层次链 甄</a:t>
            </a:r>
            <a:r>
              <a:rPr sz="2700" b="1" kern="0" spc="9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别与结构化各环节核心业务能力/流程</a:t>
            </a:r>
            <a:endParaRPr lang="Microsoft YaHei" altLang="Microsoft YaHei" sz="2700"/>
          </a:p>
        </p:txBody>
      </p:sp>
      <p:grpSp>
        <p:nvGrpSpPr>
          <p:cNvPr id="98" name="group 98"/>
          <p:cNvGrpSpPr/>
          <p:nvPr/>
        </p:nvGrpSpPr>
        <p:grpSpPr>
          <a:xfrm rot="21600000">
            <a:off x="2584475" y="2030933"/>
            <a:ext cx="938517" cy="3619258"/>
            <a:chExt cx="938517" cy="3619258"/>
          </a:xfrm>
        </p:grpSpPr>
        <p:pic>
          <p:nvPicPr>
            <p:cNvPr id="1052" name="picture 1052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600000">
              <a:off x="0" y="0"/>
              <a:ext cx="938517" cy="3619258"/>
            </a:xfrm>
            <a:prstGeom prst="rect">
              <a:avLst/>
            </a:prstGeom>
          </p:spPr>
        </p:pic>
        <p:sp>
          <p:nvSpPr>
            <p:cNvPr id="1054" name="textbox 1054"/>
            <p:cNvSpPr/>
            <p:nvPr/>
          </p:nvSpPr>
          <p:spPr>
            <a:xfrm>
              <a:off x="-12700" y="-12700"/>
              <a:ext cx="963930" cy="36556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marL="182879" algn="l" rtl="0" eaLnBrk="0">
                <a:lnSpc>
                  <a:spcPct val="84000"/>
                </a:lnSpc>
                <a:spcBef>
                  <a:spcPts val="5"/>
                </a:spcBef>
              </a:pPr>
              <a:r>
                <a:rPr sz="1300" kern="0" spc="10">
                  <a:ln w="483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bevel/>
                  </a:ln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产品研发</a:t>
              </a:r>
              <a:endParaRPr lang="STKaiti" altLang="STKaiti" sz="13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marL="192404" algn="l" rtl="0" eaLnBrk="0">
                <a:lnSpc>
                  <a:spcPct val="85000"/>
                </a:lnSpc>
                <a:spcBef>
                  <a:spcPts val="396"/>
                </a:spcBef>
              </a:pPr>
              <a:r>
                <a:rPr sz="1300" kern="0" spc="-10">
                  <a:ln w="483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bevel/>
                  </a:ln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市场营销</a:t>
              </a:r>
              <a:endParaRPr lang="STKaiti" altLang="STKaiti" sz="13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marL="176529" algn="l" rtl="0" eaLnBrk="0">
                <a:lnSpc>
                  <a:spcPct val="81000"/>
                </a:lnSpc>
                <a:spcBef>
                  <a:spcPts val="392"/>
                </a:spcBef>
              </a:pPr>
              <a:r>
                <a:rPr sz="1300" kern="0" spc="20">
                  <a:ln w="483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bevel/>
                  </a:ln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供应链</a:t>
              </a:r>
              <a:endParaRPr lang="STKaiti" altLang="STKaiti" sz="13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1000"/>
                </a:lnSpc>
              </a:pPr>
              <a:endParaRPr lang="Arial" altLang="Arial" sz="300"/>
            </a:p>
            <a:p>
              <a:pPr marL="186054" algn="l" rtl="0" eaLnBrk="0">
                <a:lnSpc>
                  <a:spcPct val="84000"/>
                </a:lnSpc>
                <a:spcBef>
                  <a:spcPts val="1"/>
                </a:spcBef>
              </a:pPr>
              <a:r>
                <a:rPr sz="1300" kern="0" spc="0">
                  <a:ln w="483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bevel/>
                  </a:ln>
                  <a:solidFill>
                    <a:srgbClr val="000000">
                      <a:alpha val="100000"/>
                    </a:srgbClr>
                  </a:solidFill>
                  <a:latin typeface="STKaiti"/>
                  <a:ea typeface="STKaiti"/>
                  <a:cs typeface="STKaiti"/>
                </a:rPr>
                <a:t>售后支持</a:t>
              </a:r>
              <a:endParaRPr lang="STKaiti" altLang="STKaiti" sz="1300"/>
            </a:p>
          </p:txBody>
        </p:sp>
      </p:grpSp>
      <p:pic>
        <p:nvPicPr>
          <p:cNvPr id="1056" name="picture 105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2595181" y="1454060"/>
            <a:ext cx="6634670" cy="171450"/>
          </a:xfrm>
          <a:prstGeom prst="rect">
            <a:avLst/>
          </a:prstGeom>
        </p:spPr>
      </p:pic>
      <p:pic>
        <p:nvPicPr>
          <p:cNvPr id="1058" name="picture 105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839723" y="981455"/>
            <a:ext cx="9315398" cy="100584"/>
          </a:xfrm>
          <a:prstGeom prst="rect">
            <a:avLst/>
          </a:prstGeom>
        </p:spPr>
      </p:pic>
      <p:pic>
        <p:nvPicPr>
          <p:cNvPr id="1060" name="picture 1060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2039581" y="1976234"/>
            <a:ext cx="171450" cy="3598659"/>
          </a:xfrm>
          <a:prstGeom prst="rect">
            <a:avLst/>
          </a:prstGeom>
        </p:spPr>
      </p:pic>
      <p:graphicFrame>
        <p:nvGraphicFramePr>
          <p:cNvPr id="1062" name="table 1062"/>
          <p:cNvGraphicFramePr>
            <a:graphicFrameLocks noGrp="1"/>
          </p:cNvGraphicFramePr>
          <p:nvPr/>
        </p:nvGraphicFramePr>
        <p:xfrm>
          <a:off x="2654058" y="5763640"/>
          <a:ext cx="956310" cy="591184"/>
        </p:xfrm>
        <a:graphic>
          <a:graphicData uri="http://schemas.openxmlformats.org/drawingml/2006/table">
            <a:tbl>
              <a:tblPr/>
              <a:tblGrid>
                <a:gridCol w="956310"/>
              </a:tblGrid>
              <a:tr h="5721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95250" algn="l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1300" kern="0" spc="0">
                          <a:ln w="483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企业管控</a:t>
                      </a:r>
                      <a:endParaRPr lang="STKaiti" altLang="STKaiti" sz="1300"/>
                    </a:p>
                    <a:p>
                      <a:pPr marL="96519" algn="l" rtl="0" eaLnBrk="0">
                        <a:lnSpc>
                          <a:spcPts val="1633"/>
                        </a:lnSpc>
                      </a:pPr>
                      <a:r>
                        <a:rPr sz="1300" kern="0" spc="-10">
                          <a:ln w="483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和支持</a:t>
                      </a:r>
                      <a:endParaRPr lang="STKaiti" altLang="STKaiti" sz="1300"/>
                    </a:p>
                  </a:txBody>
                  <a:tcPr marL="0" marR="0" marT="0" marB="0">
                    <a:lnL w="190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91B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64" name="textbox 1064"/>
          <p:cNvSpPr/>
          <p:nvPr/>
        </p:nvSpPr>
        <p:spPr>
          <a:xfrm>
            <a:off x="3784089" y="5922233"/>
            <a:ext cx="2600325" cy="1955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89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如：</a:t>
            </a:r>
            <a:r>
              <a:rPr sz="1300" kern="0" spc="-19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财务，人力资源， 内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控审计，</a:t>
            </a:r>
            <a:r>
              <a:rPr sz="1300" kern="0" spc="-18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</a:t>
            </a:r>
            <a:endParaRPr lang="Arial" altLang="Arial" sz="1300"/>
          </a:p>
        </p:txBody>
      </p:sp>
      <p:sp>
        <p:nvSpPr>
          <p:cNvPr id="1066" name="textbox 1066"/>
          <p:cNvSpPr/>
          <p:nvPr/>
        </p:nvSpPr>
        <p:spPr>
          <a:xfrm>
            <a:off x="1669667" y="1765587"/>
            <a:ext cx="857885" cy="1955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3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kern="0" spc="0">
                <a:ln w="4830" cap="flat" cmpd="sng">
                  <a:solidFill>
                    <a:srgbClr val="002960">
                      <a:alpha val="100000"/>
                    </a:srgbClr>
                  </a:solidFill>
                  <a:prstDash val="solid"/>
                  <a:bevel/>
                </a:ln>
                <a:solidFill>
                  <a:srgbClr val="00296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业务价值链</a:t>
            </a:r>
            <a:endParaRPr lang="STKaiti" altLang="STKaiti" sz="1300"/>
          </a:p>
        </p:txBody>
      </p:sp>
      <p:sp>
        <p:nvSpPr>
          <p:cNvPr id="1068" name="textbox 1068"/>
          <p:cNvSpPr/>
          <p:nvPr/>
        </p:nvSpPr>
        <p:spPr>
          <a:xfrm>
            <a:off x="8415379" y="1260985"/>
            <a:ext cx="854710" cy="189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67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300" kern="0" spc="0">
                <a:ln w="4830" cap="flat" cmpd="sng">
                  <a:solidFill>
                    <a:srgbClr val="002960">
                      <a:alpha val="100000"/>
                    </a:srgbClr>
                  </a:solidFill>
                  <a:prstDash val="solid"/>
                  <a:bevel/>
                </a:ln>
                <a:solidFill>
                  <a:srgbClr val="00296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管理层次链</a:t>
            </a:r>
            <a:endParaRPr lang="STKaiti" altLang="STKaiti" sz="1300"/>
          </a:p>
        </p:txBody>
      </p:sp>
      <p:sp>
        <p:nvSpPr>
          <p:cNvPr id="1070" name="textbox 1070"/>
          <p:cNvSpPr/>
          <p:nvPr/>
        </p:nvSpPr>
        <p:spPr>
          <a:xfrm>
            <a:off x="6362533" y="5924429"/>
            <a:ext cx="800100" cy="193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29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T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，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战略等</a:t>
            </a:r>
            <a:endParaRPr lang="STKaiti" altLang="STKaiti" sz="13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2" name="rect"/>
          <p:cNvSpPr/>
          <p:nvPr/>
        </p:nvSpPr>
        <p:spPr>
          <a:xfrm>
            <a:off x="1508760" y="2263140"/>
            <a:ext cx="1175004" cy="3604259"/>
          </a:xfrm>
          <a:prstGeom prst="rect">
            <a:avLst/>
          </a:prstGeom>
          <a:solidFill>
            <a:srgbClr val="91B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074" name="table 1074"/>
          <p:cNvGraphicFramePr>
            <a:graphicFrameLocks noGrp="1"/>
          </p:cNvGraphicFramePr>
          <p:nvPr/>
        </p:nvGraphicFramePr>
        <p:xfrm>
          <a:off x="1638973" y="2377440"/>
          <a:ext cx="1673860" cy="2265679"/>
        </p:xfrm>
        <a:graphic>
          <a:graphicData uri="http://schemas.openxmlformats.org/drawingml/2006/table">
            <a:tbl>
              <a:tblPr/>
              <a:tblGrid>
                <a:gridCol w="229870"/>
                <a:gridCol w="1443989"/>
              </a:tblGrid>
              <a:tr h="2265679"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marL="713740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500" kern="0" spc="-100">
                          <a:ln w="5484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绩效评估</a:t>
                      </a:r>
                      <a:endParaRPr lang="STKaiti" altLang="STKaiti" sz="1500"/>
                    </a:p>
                  </a:txBody>
                  <a:tcPr marL="0" marR="0" marT="0" marB="0" vert="eaVert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76" name="textbox 1076"/>
          <p:cNvSpPr/>
          <p:nvPr/>
        </p:nvSpPr>
        <p:spPr>
          <a:xfrm>
            <a:off x="5250027" y="2027939"/>
            <a:ext cx="1189989" cy="3165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74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  <a:tabLst>
                <a:tab pos="74930"/>
                <a:tab pos="1157605"/>
              </a:tabLst>
            </a:pPr>
            <a:r>
              <a:rPr sz="1500" u="sng" kern="0" spc="0">
                <a:solidFill>
                  <a:srgbClr val="000000">
                    <a:alpha val="100000"/>
                  </a:srgbClr>
                </a:solidFill>
                <a:uFill>
                  <a:solidFill>
                    <a:srgbClr val="808080"/>
                  </a:solidFill>
                </a:uFill>
                <a:latin typeface="STKaiti"/>
                <a:ea typeface="STKaiti"/>
                <a:cs typeface="STKaiti"/>
              </a:rPr>
              <a:t>	</a:t>
            </a:r>
            <a:r>
              <a:rPr sz="1500" u="sng" kern="0" spc="-30">
                <a:ln w="5484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uFill>
                  <a:solidFill>
                    <a:srgbClr val="808080"/>
                  </a:solidFill>
                </a:uFill>
                <a:latin typeface="STKaiti"/>
                <a:ea typeface="STKaiti"/>
                <a:cs typeface="STKaiti"/>
              </a:rPr>
              <a:t>考核</a:t>
            </a:r>
            <a:r>
              <a:rPr sz="1500" b="1" u="sng" kern="0" spc="-30">
                <a:solidFill>
                  <a:srgbClr val="000000">
                    <a:alpha val="100000"/>
                  </a:srgbClr>
                </a:solidFill>
                <a:uFill>
                  <a:solidFill>
                    <a:srgbClr val="808080"/>
                  </a:solidFill>
                </a:uFill>
                <a:latin typeface="Arial"/>
                <a:ea typeface="Arial"/>
                <a:cs typeface="Arial"/>
              </a:rPr>
              <a:t>KPI</a:t>
            </a:r>
            <a:r>
              <a:rPr sz="1500" b="1" u="sng" kern="0" spc="0">
                <a:solidFill>
                  <a:srgbClr val="000000">
                    <a:alpha val="100000"/>
                  </a:srgbClr>
                </a:solidFill>
                <a:uFill>
                  <a:solidFill>
                    <a:srgbClr val="808080"/>
                  </a:solidFill>
                </a:uFill>
                <a:latin typeface="Arial"/>
                <a:ea typeface="Arial"/>
                <a:cs typeface="Arial"/>
              </a:rPr>
              <a:t>	</a:t>
            </a:r>
            <a:endParaRPr lang="Arial" altLang="Arial" sz="1500"/>
          </a:p>
          <a:p>
            <a:pPr marL="245745" indent="-179704" algn="l" rtl="0" eaLnBrk="0">
              <a:lnSpc>
                <a:spcPct val="92000"/>
              </a:lnSpc>
              <a:spcBef>
                <a:spcPts val="1421"/>
              </a:spcBef>
            </a:pPr>
            <a:r>
              <a:rPr sz="1500" kern="0" spc="-10">
                <a:solidFill>
                  <a:srgbClr val="00296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绩效计划制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 </a:t>
            </a:r>
            <a:r>
              <a:rPr sz="1500" kern="0" spc="-1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定率</a:t>
            </a:r>
            <a:endParaRPr lang="STKaiti" altLang="STKaiti" sz="1500"/>
          </a:p>
          <a:p>
            <a:pPr marL="236220" indent="-170179" algn="l" rtl="0" eaLnBrk="0">
              <a:lnSpc>
                <a:spcPct val="92000"/>
              </a:lnSpc>
              <a:spcBef>
                <a:spcPts val="308"/>
              </a:spcBef>
            </a:pPr>
            <a:r>
              <a:rPr sz="1500" kern="0" spc="-10">
                <a:solidFill>
                  <a:srgbClr val="00296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绩效协议签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 </a:t>
            </a:r>
            <a:r>
              <a:rPr sz="1500" kern="0" spc="-7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订率</a:t>
            </a:r>
            <a:endParaRPr lang="STKaiti" altLang="STKaiti" sz="1500"/>
          </a:p>
          <a:p>
            <a:pPr marL="242570" indent="-176529" algn="l" rtl="0" eaLnBrk="0">
              <a:lnSpc>
                <a:spcPct val="92000"/>
              </a:lnSpc>
              <a:spcBef>
                <a:spcPts val="308"/>
              </a:spcBef>
            </a:pPr>
            <a:r>
              <a:rPr sz="1500" kern="0" spc="-10">
                <a:solidFill>
                  <a:srgbClr val="00296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绩效评估结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 </a:t>
            </a:r>
            <a:r>
              <a:rPr sz="1500" kern="0" spc="-4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果完整率</a:t>
            </a:r>
            <a:endParaRPr lang="STKaiti" altLang="STKait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235584" indent="-169545" algn="l" rtl="0" eaLnBrk="0">
              <a:lnSpc>
                <a:spcPct val="92000"/>
              </a:lnSpc>
              <a:spcBef>
                <a:spcPts val="460"/>
              </a:spcBef>
            </a:pPr>
            <a:r>
              <a:rPr sz="1500" kern="0" spc="-10">
                <a:solidFill>
                  <a:srgbClr val="00296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绩效面谈覆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 </a:t>
            </a:r>
            <a:r>
              <a:rPr sz="1500" kern="0" spc="-7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盖率</a:t>
            </a:r>
            <a:endParaRPr lang="STKaiti" altLang="STKaiti" sz="1500"/>
          </a:p>
          <a:p>
            <a:pPr marL="241934" indent="-175895" algn="l" rtl="0" eaLnBrk="0">
              <a:lnSpc>
                <a:spcPct val="92000"/>
              </a:lnSpc>
              <a:spcBef>
                <a:spcPts val="308"/>
              </a:spcBef>
            </a:pPr>
            <a:r>
              <a:rPr sz="1500" kern="0" spc="-10">
                <a:solidFill>
                  <a:srgbClr val="00296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绩效面谈满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 </a:t>
            </a:r>
            <a:r>
              <a:rPr sz="1500" kern="0" spc="-9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意度</a:t>
            </a:r>
            <a:endParaRPr lang="STKaiti" altLang="STKaiti" sz="1500"/>
          </a:p>
        </p:txBody>
      </p:sp>
      <p:sp>
        <p:nvSpPr>
          <p:cNvPr id="1078" name="textbox 1078"/>
          <p:cNvSpPr/>
          <p:nvPr/>
        </p:nvSpPr>
        <p:spPr>
          <a:xfrm>
            <a:off x="469222" y="259002"/>
            <a:ext cx="7107555" cy="494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3686"/>
              </a:lnSpc>
            </a:pPr>
            <a:r>
              <a:rPr sz="2700" b="1" kern="0" spc="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L4流程模块描述及考核KPI （人力资源</a:t>
            </a:r>
            <a:r>
              <a:rPr sz="2700" b="1" kern="0" spc="-1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示例）</a:t>
            </a:r>
            <a:endParaRPr lang="Microsoft YaHei" altLang="Microsoft YaHei" sz="2700"/>
          </a:p>
        </p:txBody>
      </p:sp>
      <p:graphicFrame>
        <p:nvGraphicFramePr>
          <p:cNvPr id="1080" name="table 1080"/>
          <p:cNvGraphicFramePr>
            <a:graphicFrameLocks noGrp="1"/>
          </p:cNvGraphicFramePr>
          <p:nvPr/>
        </p:nvGraphicFramePr>
        <p:xfrm>
          <a:off x="6663715" y="2043091"/>
          <a:ext cx="2988944" cy="779779"/>
        </p:xfrm>
        <a:graphic>
          <a:graphicData uri="http://schemas.openxmlformats.org/drawingml/2006/table">
            <a:tbl>
              <a:tblPr/>
              <a:tblGrid>
                <a:gridCol w="962025"/>
                <a:gridCol w="1050925"/>
                <a:gridCol w="975995"/>
              </a:tblGrid>
              <a:tr h="7797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27885"/>
                        </a:lnSpc>
                      </a:pPr>
                      <a:endParaRPr lang="Arial" altLang="Arial" sz="100"/>
                    </a:p>
                    <a:p>
                      <a:pPr marL="15240" algn="l" rtl="0" eaLnBrk="0">
                        <a:lnSpc>
                          <a:spcPct val="80000"/>
                        </a:lnSpc>
                      </a:pPr>
                      <a:r>
                        <a:rPr sz="1500" kern="0" spc="-60">
                          <a:ln w="5484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股份</a:t>
                      </a:r>
                      <a:endParaRPr lang="STKaiti" altLang="STKaiti" sz="1500"/>
                    </a:p>
                    <a:p>
                      <a:pPr marL="10160" algn="l" rtl="0" eaLnBrk="0">
                        <a:lnSpc>
                          <a:spcPct val="74000"/>
                        </a:lnSpc>
                        <a:spcBef>
                          <a:spcPts val="1467"/>
                        </a:spcBef>
                      </a:pPr>
                      <a:r>
                        <a:rPr sz="1500" kern="0" spc="-1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.  </a:t>
                      </a: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人力资</a:t>
                      </a:r>
                      <a:endParaRPr lang="STKaiti" altLang="STKaiti" sz="1500"/>
                    </a:p>
                    <a:p>
                      <a:pPr marL="184785" algn="l" rtl="0" eaLnBrk="0">
                        <a:lnSpc>
                          <a:spcPts val="1818"/>
                        </a:lnSpc>
                      </a:pPr>
                      <a:r>
                        <a:rPr sz="15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源部</a:t>
                      </a:r>
                      <a:endParaRPr lang="STKaiti" altLang="STKait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33903"/>
                        </a:lnSpc>
                      </a:pPr>
                      <a:endParaRPr lang="Arial" altLang="Arial" sz="100"/>
                    </a:p>
                    <a:p>
                      <a:pPr marL="76835" algn="l" rtl="0" eaLnBrk="0">
                        <a:lnSpc>
                          <a:spcPct val="81000"/>
                        </a:lnSpc>
                        <a:tabLst>
                          <a:tab pos="1012189"/>
                        </a:tabLst>
                      </a:pPr>
                      <a:r>
                        <a:rPr sz="1500" b="1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uFill>
                            <a:solidFill>
                              <a:srgbClr val="808080"/>
                            </a:solidFill>
                          </a:uFill>
                          <a:latin typeface="Arial"/>
                          <a:ea typeface="Arial"/>
                          <a:cs typeface="Arial"/>
                        </a:rPr>
                        <a:t>XX</a:t>
                      </a:r>
                      <a:r>
                        <a:rPr sz="1500" u="sng" kern="0" spc="10">
                          <a:ln w="5484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uFill>
                            <a:solidFill>
                              <a:srgbClr val="808080"/>
                            </a:solidFill>
                          </a:uFill>
                          <a:latin typeface="STKaiti"/>
                          <a:ea typeface="STKaiti"/>
                          <a:cs typeface="STKaiti"/>
                        </a:rPr>
                        <a:t>公司</a:t>
                      </a:r>
                      <a:r>
                        <a:rPr sz="15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uFill>
                            <a:solidFill>
                              <a:srgbClr val="808080"/>
                            </a:solidFill>
                          </a:uFill>
                          <a:latin typeface="STKaiti"/>
                          <a:ea typeface="STKaiti"/>
                          <a:cs typeface="STKaiti"/>
                        </a:rPr>
                        <a:t>	</a:t>
                      </a:r>
                      <a:endParaRPr lang="STKaiti" altLang="STKaiti" sz="15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100"/>
                    </a:p>
                    <a:p>
                      <a:pPr algn="l" rtl="0" eaLnBrk="0">
                        <a:lnSpc>
                          <a:spcPct val="9578"/>
                        </a:lnSpc>
                      </a:pPr>
                      <a:endParaRPr lang="Arial" altLang="Arial" sz="100"/>
                    </a:p>
                    <a:p>
                      <a:pPr marL="250190" indent="-163195" algn="l" rtl="0" eaLnBrk="0">
                        <a:lnSpc>
                          <a:spcPct val="88000"/>
                        </a:lnSpc>
                      </a:pPr>
                      <a:r>
                        <a:rPr sz="1500" kern="0" spc="-1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.  </a:t>
                      </a: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人力资源</a:t>
                      </a:r>
                      <a:r>
                        <a:rPr sz="1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 </a:t>
                      </a: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部</a:t>
                      </a:r>
                      <a:endParaRPr lang="STKaiti" altLang="STKait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652"/>
                        </a:lnSpc>
                      </a:pPr>
                      <a:endParaRPr lang="Arial" altLang="Arial" sz="100"/>
                    </a:p>
                    <a:p>
                      <a:pPr marL="38734" algn="l" rtl="0" eaLnBrk="0">
                        <a:lnSpc>
                          <a:spcPct val="80000"/>
                        </a:lnSpc>
                        <a:tabLst>
                          <a:tab pos="127635"/>
                          <a:tab pos="975360"/>
                        </a:tabLst>
                      </a:pPr>
                      <a:r>
                        <a:rPr sz="15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uFill>
                            <a:solidFill>
                              <a:srgbClr val="808080"/>
                            </a:solidFill>
                          </a:u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r>
                        <a:rPr sz="1500" b="1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uFill>
                            <a:solidFill>
                              <a:srgbClr val="808080"/>
                            </a:solidFill>
                          </a:uFill>
                          <a:latin typeface="Arial"/>
                          <a:ea typeface="Arial"/>
                          <a:cs typeface="Arial"/>
                        </a:rPr>
                        <a:t>XX</a:t>
                      </a:r>
                      <a:r>
                        <a:rPr sz="1500" u="sng" kern="0" spc="10">
                          <a:ln w="5484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uFill>
                            <a:solidFill>
                              <a:srgbClr val="808080"/>
                            </a:solidFill>
                          </a:uFill>
                          <a:latin typeface="STKaiti"/>
                          <a:ea typeface="STKaiti"/>
                          <a:cs typeface="STKaiti"/>
                        </a:rPr>
                        <a:t>公司</a:t>
                      </a:r>
                      <a:r>
                        <a:rPr sz="15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uFill>
                            <a:solidFill>
                              <a:srgbClr val="808080"/>
                            </a:solidFill>
                          </a:uFill>
                          <a:latin typeface="STKaiti"/>
                          <a:ea typeface="STKaiti"/>
                          <a:cs typeface="STKaiti"/>
                        </a:rPr>
                        <a:t>	</a:t>
                      </a:r>
                      <a:endParaRPr lang="STKaiti" altLang="STKaiti" sz="15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200"/>
                    </a:p>
                    <a:p>
                      <a:pPr algn="l" rtl="0" eaLnBrk="0">
                        <a:lnSpc>
                          <a:spcPct val="8830"/>
                        </a:lnSpc>
                      </a:pPr>
                      <a:endParaRPr lang="Arial" altLang="Arial" sz="100"/>
                    </a:p>
                    <a:p>
                      <a:pPr marL="213995" indent="-163195" algn="l" rtl="0" eaLnBrk="0">
                        <a:lnSpc>
                          <a:spcPct val="88000"/>
                        </a:lnSpc>
                      </a:pPr>
                      <a:r>
                        <a:rPr sz="1500" kern="0" spc="-1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.  </a:t>
                      </a: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人力资源</a:t>
                      </a:r>
                      <a:r>
                        <a:rPr sz="15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部</a:t>
                      </a:r>
                      <a:endParaRPr lang="STKaiti" altLang="STKait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82" name="textbox 1082"/>
          <p:cNvSpPr/>
          <p:nvPr/>
        </p:nvSpPr>
        <p:spPr>
          <a:xfrm>
            <a:off x="6629133" y="1348232"/>
            <a:ext cx="3028314" cy="563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7000"/>
              </a:lnSpc>
            </a:pPr>
            <a:endParaRPr lang="Arial" altLang="Arial" sz="100"/>
          </a:p>
          <a:p>
            <a:pPr marL="2338070" algn="l" rtl="0" eaLnBrk="0">
              <a:lnSpc>
                <a:spcPct val="83000"/>
              </a:lnSpc>
              <a:spcBef>
                <a:spcPts val="1"/>
              </a:spcBef>
              <a:tabLst>
                <a:tab pos="2432050"/>
              </a:tabLst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L3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流程</a:t>
            </a:r>
            <a:endParaRPr lang="STKaiti" altLang="STKaiti" sz="1100"/>
          </a:p>
          <a:p>
            <a:pPr algn="l" rtl="0" eaLnBrk="0">
              <a:lnSpc>
                <a:spcPct val="107000"/>
              </a:lnSpc>
            </a:pPr>
            <a:endParaRPr lang="Arial" altLang="Arial" sz="1100"/>
          </a:p>
          <a:p>
            <a:pPr marL="12700" algn="l" rtl="0" eaLnBrk="0">
              <a:lnSpc>
                <a:spcPct val="83000"/>
              </a:lnSpc>
              <a:spcBef>
                <a:spcPts val="4"/>
              </a:spcBef>
              <a:tabLst>
                <a:tab pos="326390"/>
                <a:tab pos="3014979"/>
              </a:tabLst>
            </a:pPr>
            <a:r>
              <a:rPr sz="1500" u="sng" kern="0" spc="0">
                <a:solidFill>
                  <a:srgbClr val="000000">
                    <a:alpha val="100000"/>
                  </a:srgbClr>
                </a:solidFill>
                <a:uFill>
                  <a:solidFill>
                    <a:srgbClr val="808080"/>
                  </a:solidFill>
                </a:uFill>
                <a:latin typeface="STKaiti"/>
                <a:ea typeface="STKaiti"/>
                <a:cs typeface="STKaiti"/>
              </a:rPr>
              <a:t>	</a:t>
            </a:r>
            <a:r>
              <a:rPr sz="1500" u="sng" kern="0" spc="-10">
                <a:ln w="5484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uFill>
                  <a:solidFill>
                    <a:srgbClr val="808080"/>
                  </a:solidFill>
                </a:uFill>
                <a:latin typeface="STKaiti"/>
                <a:ea typeface="STKaiti"/>
                <a:cs typeface="STKaiti"/>
              </a:rPr>
              <a:t>对应职能部门</a:t>
            </a:r>
            <a:r>
              <a:rPr sz="1500" u="sng" kern="0" spc="0">
                <a:solidFill>
                  <a:srgbClr val="000000">
                    <a:alpha val="100000"/>
                  </a:srgbClr>
                </a:solidFill>
                <a:uFill>
                  <a:solidFill>
                    <a:srgbClr val="808080"/>
                  </a:solidFill>
                </a:uFill>
                <a:latin typeface="STKaiti"/>
                <a:ea typeface="STKaiti"/>
                <a:cs typeface="STKaiti"/>
              </a:rPr>
              <a:t>	</a:t>
            </a:r>
            <a:endParaRPr lang="STKaiti" altLang="STKaiti" sz="1500"/>
          </a:p>
        </p:txBody>
      </p:sp>
      <p:sp>
        <p:nvSpPr>
          <p:cNvPr id="1084" name="path"/>
          <p:cNvSpPr/>
          <p:nvPr/>
        </p:nvSpPr>
        <p:spPr>
          <a:xfrm>
            <a:off x="8811767" y="1360932"/>
            <a:ext cx="155447" cy="150875"/>
          </a:xfrm>
          <a:custGeom>
            <a:rect l="0" t="0" r="0" b="0"/>
            <a:pathLst>
              <a:path w="244" h="236">
                <a:moveTo>
                  <a:pt x="0" y="0"/>
                </a:moveTo>
                <a:lnTo>
                  <a:pt x="244" y="0"/>
                </a:lnTo>
                <a:lnTo>
                  <a:pt x="244" y="237"/>
                </a:lnTo>
                <a:lnTo>
                  <a:pt x="0" y="237"/>
                </a:lnTo>
                <a:lnTo>
                  <a:pt x="0" y="0"/>
                </a:lnTo>
                <a:close/>
              </a:path>
            </a:pathLst>
          </a:custGeom>
          <a:solidFill>
            <a:srgbClr val="91B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86" name="textbox 1086"/>
          <p:cNvSpPr/>
          <p:nvPr/>
        </p:nvSpPr>
        <p:spPr>
          <a:xfrm>
            <a:off x="3387830" y="2028983"/>
            <a:ext cx="1727835" cy="818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90"/>
              </a:lnSpc>
            </a:pPr>
            <a:endParaRPr lang="Arial" altLang="Arial" sz="100"/>
          </a:p>
          <a:p>
            <a:pPr marL="23495" algn="l" rtl="0" eaLnBrk="0">
              <a:lnSpc>
                <a:spcPct val="82000"/>
              </a:lnSpc>
              <a:tabLst>
                <a:tab pos="1714500"/>
              </a:tabLst>
            </a:pPr>
            <a:r>
              <a:rPr sz="1500" u="sng" kern="0" spc="-20">
                <a:ln w="5484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uFill>
                  <a:solidFill>
                    <a:srgbClr val="808080"/>
                  </a:solidFill>
                </a:uFill>
                <a:latin typeface="STKaiti"/>
                <a:ea typeface="STKaiti"/>
                <a:cs typeface="STKaiti"/>
              </a:rPr>
              <a:t>流程模块描述</a:t>
            </a:r>
            <a:r>
              <a:rPr sz="1500" u="sng" kern="0" spc="0">
                <a:solidFill>
                  <a:srgbClr val="000000">
                    <a:alpha val="100000"/>
                  </a:srgbClr>
                </a:solidFill>
                <a:uFill>
                  <a:solidFill>
                    <a:srgbClr val="808080"/>
                  </a:solidFill>
                </a:uFill>
                <a:latin typeface="STKaiti"/>
                <a:ea typeface="STKaiti"/>
                <a:cs typeface="STKaiti"/>
              </a:rPr>
              <a:t>	</a:t>
            </a:r>
            <a:endParaRPr lang="STKaiti" altLang="STKaiti" sz="15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marL="12700" algn="l" rtl="0" eaLnBrk="0">
              <a:lnSpc>
                <a:spcPct val="92000"/>
              </a:lnSpc>
              <a:spcBef>
                <a:spcPts val="6"/>
              </a:spcBef>
            </a:pPr>
            <a:r>
              <a:rPr sz="1500" kern="0" spc="-30">
                <a:solidFill>
                  <a:srgbClr val="002960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r>
              <a:rPr sz="1500" kern="0" spc="130">
                <a:solidFill>
                  <a:srgbClr val="00296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1500" kern="0" spc="-3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员工绩效考评方案 </a:t>
            </a:r>
            <a:r>
              <a:rPr sz="1500" kern="0" spc="-30">
                <a:solidFill>
                  <a:srgbClr val="002960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r>
              <a:rPr sz="1500" kern="0" spc="140">
                <a:solidFill>
                  <a:srgbClr val="00296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1500" kern="0" spc="-3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员工绩效评估实施</a:t>
            </a:r>
            <a:endParaRPr lang="STKaiti" altLang="STKaiti" sz="1500"/>
          </a:p>
        </p:txBody>
      </p:sp>
      <p:pic>
        <p:nvPicPr>
          <p:cNvPr id="1088" name="picture 10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825778" y="5172455"/>
            <a:ext cx="1348892" cy="813803"/>
          </a:xfrm>
          <a:prstGeom prst="rect">
            <a:avLst/>
          </a:prstGeom>
        </p:spPr>
      </p:pic>
      <p:pic>
        <p:nvPicPr>
          <p:cNvPr id="1090" name="picture 109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39723" y="981455"/>
            <a:ext cx="9315398" cy="100584"/>
          </a:xfrm>
          <a:prstGeom prst="rect">
            <a:avLst/>
          </a:prstGeom>
        </p:spPr>
      </p:pic>
      <p:sp>
        <p:nvSpPr>
          <p:cNvPr id="1092" name="textbox 1092"/>
          <p:cNvSpPr/>
          <p:nvPr/>
        </p:nvSpPr>
        <p:spPr>
          <a:xfrm>
            <a:off x="7700051" y="4286209"/>
            <a:ext cx="1951354" cy="447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000"/>
              </a:lnSpc>
            </a:pPr>
            <a:endParaRPr lang="Arial" altLang="Arial" sz="100"/>
          </a:p>
          <a:p>
            <a:pPr marL="175895" indent="-163195" algn="l" rtl="0" eaLnBrk="0">
              <a:lnSpc>
                <a:spcPct val="92000"/>
              </a:lnSpc>
            </a:pPr>
            <a:r>
              <a:rPr sz="1500" kern="0" spc="-10">
                <a:solidFill>
                  <a:srgbClr val="00296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人力资源</a:t>
            </a:r>
            <a:r>
              <a:rPr sz="1500" kern="0" spc="3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 </a:t>
            </a:r>
            <a:r>
              <a:rPr sz="1500" kern="0" spc="-10">
                <a:solidFill>
                  <a:srgbClr val="002960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r>
              <a:rPr sz="1500" kern="0" spc="40">
                <a:solidFill>
                  <a:srgbClr val="00296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营运与人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 </a:t>
            </a:r>
            <a:r>
              <a:rPr sz="1500" kern="0" spc="-5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部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                 </a:t>
            </a:r>
            <a:r>
              <a:rPr sz="1500" kern="0" spc="-5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力资源部</a:t>
            </a:r>
            <a:endParaRPr lang="STKaiti" altLang="STKaiti" sz="1500"/>
          </a:p>
        </p:txBody>
      </p:sp>
      <p:sp>
        <p:nvSpPr>
          <p:cNvPr id="1094" name="textbox 1094"/>
          <p:cNvSpPr/>
          <p:nvPr/>
        </p:nvSpPr>
        <p:spPr>
          <a:xfrm>
            <a:off x="3387830" y="4288702"/>
            <a:ext cx="1711325" cy="445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53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500" kern="0" spc="-30">
                <a:solidFill>
                  <a:srgbClr val="002960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r>
              <a:rPr sz="1500" kern="0" spc="140">
                <a:solidFill>
                  <a:srgbClr val="00296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1500" kern="0" spc="-3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员工绩效结果应用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 </a:t>
            </a:r>
            <a:r>
              <a:rPr sz="1500" kern="0" spc="-40">
                <a:solidFill>
                  <a:srgbClr val="002960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r>
              <a:rPr sz="1500" kern="0" spc="130">
                <a:solidFill>
                  <a:srgbClr val="00296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1500" kern="0" spc="-4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员工绩效面谈</a:t>
            </a:r>
            <a:endParaRPr lang="STKaiti" altLang="STKaiti" sz="1500"/>
          </a:p>
        </p:txBody>
      </p:sp>
      <p:sp>
        <p:nvSpPr>
          <p:cNvPr id="1096" name="textbox 1096"/>
          <p:cNvSpPr/>
          <p:nvPr/>
        </p:nvSpPr>
        <p:spPr>
          <a:xfrm>
            <a:off x="1915667" y="4274820"/>
            <a:ext cx="1397635" cy="368934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600"/>
          </a:p>
          <a:p>
            <a:pPr marL="133350" algn="l" rtl="0" eaLnBrk="0">
              <a:lnSpc>
                <a:spcPct val="83000"/>
              </a:lnSpc>
              <a:spcBef>
                <a:spcPts val="1"/>
              </a:spcBef>
            </a:pPr>
            <a:r>
              <a:rPr sz="1500" kern="0" spc="-40">
                <a:ln w="5484" cap="flat" cmpd="sng">
                  <a:solidFill>
                    <a:srgbClr val="002960">
                      <a:alpha val="100000"/>
                    </a:srgbClr>
                  </a:solidFill>
                  <a:prstDash val="solid"/>
                  <a:bevel/>
                </a:ln>
                <a:solidFill>
                  <a:srgbClr val="00296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员工激励</a:t>
            </a:r>
            <a:r>
              <a:rPr sz="1500" b="1" kern="0" spc="-40">
                <a:solidFill>
                  <a:srgbClr val="002960">
                    <a:alpha val="100000"/>
                  </a:srgbClr>
                </a:solidFill>
                <a:latin typeface="Arial"/>
                <a:ea typeface="Arial"/>
                <a:cs typeface="Arial"/>
              </a:rPr>
              <a:t>/</a:t>
            </a:r>
            <a:r>
              <a:rPr sz="1500" kern="0" spc="-40">
                <a:ln w="5484" cap="flat" cmpd="sng">
                  <a:solidFill>
                    <a:srgbClr val="002960">
                      <a:alpha val="100000"/>
                    </a:srgbClr>
                  </a:solidFill>
                  <a:prstDash val="solid"/>
                  <a:bevel/>
                </a:ln>
                <a:solidFill>
                  <a:srgbClr val="00296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约束</a:t>
            </a:r>
            <a:endParaRPr lang="STKaiti" altLang="STKaiti" sz="1500"/>
          </a:p>
        </p:txBody>
      </p:sp>
      <p:sp>
        <p:nvSpPr>
          <p:cNvPr id="1098" name="textbox 1098"/>
          <p:cNvSpPr/>
          <p:nvPr/>
        </p:nvSpPr>
        <p:spPr>
          <a:xfrm>
            <a:off x="1915667" y="2377440"/>
            <a:ext cx="1397635" cy="367665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500"/>
          </a:p>
          <a:p>
            <a:pPr marL="352425" algn="l" rtl="0" eaLnBrk="0">
              <a:lnSpc>
                <a:spcPct val="84000"/>
              </a:lnSpc>
              <a:spcBef>
                <a:spcPts val="5"/>
              </a:spcBef>
            </a:pPr>
            <a:r>
              <a:rPr sz="1500" kern="0" spc="-70">
                <a:ln w="5484" cap="flat" cmpd="sng">
                  <a:solidFill>
                    <a:srgbClr val="002960">
                      <a:alpha val="100000"/>
                    </a:srgbClr>
                  </a:solidFill>
                  <a:prstDash val="solid"/>
                  <a:bevel/>
                </a:ln>
                <a:solidFill>
                  <a:srgbClr val="00296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员工考评</a:t>
            </a:r>
            <a:endParaRPr lang="STKaiti" altLang="STKaiti" sz="1500"/>
          </a:p>
        </p:txBody>
      </p:sp>
      <p:sp>
        <p:nvSpPr>
          <p:cNvPr id="1100" name="textbox 1100"/>
          <p:cNvSpPr/>
          <p:nvPr/>
        </p:nvSpPr>
        <p:spPr>
          <a:xfrm>
            <a:off x="6661179" y="4288894"/>
            <a:ext cx="752475" cy="444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382"/>
              </a:lnSpc>
            </a:pPr>
            <a:endParaRPr lang="Arial" altLang="Arial" sz="100"/>
          </a:p>
          <a:p>
            <a:pPr marL="187325" indent="-174625" algn="l" rtl="0" eaLnBrk="0">
              <a:lnSpc>
                <a:spcPct val="92000"/>
              </a:lnSpc>
            </a:pPr>
            <a:r>
              <a:rPr sz="1500" kern="0" spc="-10">
                <a:solidFill>
                  <a:srgbClr val="002960">
                    <a:alpha val="100000"/>
                  </a:srgbClr>
                </a:solidFill>
                <a:latin typeface="Arial"/>
                <a:ea typeface="Arial"/>
                <a:cs typeface="Arial"/>
              </a:rPr>
              <a:t>. 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人力资</a:t>
            </a:r>
            <a:r>
              <a:rPr sz="1500" kern="0" spc="2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 </a:t>
            </a:r>
            <a:r>
              <a:rPr sz="1500" kern="0" spc="-9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源部</a:t>
            </a:r>
            <a:endParaRPr lang="STKaiti" altLang="STKaiti" sz="1500"/>
          </a:p>
        </p:txBody>
      </p:sp>
      <p:sp>
        <p:nvSpPr>
          <p:cNvPr id="1102" name="textbox 1102"/>
          <p:cNvSpPr/>
          <p:nvPr/>
        </p:nvSpPr>
        <p:spPr>
          <a:xfrm>
            <a:off x="8799067" y="1602740"/>
            <a:ext cx="715644" cy="177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6000"/>
              </a:lnSpc>
            </a:pPr>
            <a:endParaRPr lang="Arial" altLang="Arial" sz="100"/>
          </a:p>
          <a:p>
            <a:pPr marL="167639" algn="l" rtl="0" eaLnBrk="0">
              <a:lnSpc>
                <a:spcPct val="75000"/>
              </a:lnSpc>
              <a:spcBef>
                <a:spcPts val="1"/>
              </a:spcBef>
              <a:tabLst>
                <a:tab pos="262254"/>
              </a:tabLst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L4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流程</a:t>
            </a:r>
            <a:endParaRPr lang="STKaiti" altLang="STKaiti" sz="1100"/>
          </a:p>
        </p:txBody>
      </p:sp>
      <p:sp>
        <p:nvSpPr>
          <p:cNvPr id="1104" name="path"/>
          <p:cNvSpPr/>
          <p:nvPr/>
        </p:nvSpPr>
        <p:spPr>
          <a:xfrm>
            <a:off x="8811767" y="1615440"/>
            <a:ext cx="155447" cy="152400"/>
          </a:xfrm>
          <a:custGeom>
            <a:rect l="0" t="0" r="0" b="0"/>
            <a:pathLst>
              <a:path w="244" h="240">
                <a:moveTo>
                  <a:pt x="0" y="0"/>
                </a:moveTo>
                <a:lnTo>
                  <a:pt x="244" y="0"/>
                </a:lnTo>
                <a:lnTo>
                  <a:pt x="244" y="240"/>
                </a:lnTo>
                <a:lnTo>
                  <a:pt x="0" y="240"/>
                </a:lnTo>
                <a:lnTo>
                  <a:pt x="0" y="0"/>
                </a:lnTo>
                <a:close/>
              </a:path>
            </a:pathLst>
          </a:cu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06" name="picture 110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663715" y="2257844"/>
            <a:ext cx="885926" cy="95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08" name="table 1108"/>
          <p:cNvGraphicFramePr>
            <a:graphicFrameLocks noGrp="1"/>
          </p:cNvGraphicFramePr>
          <p:nvPr/>
        </p:nvGraphicFramePr>
        <p:xfrm>
          <a:off x="3674706" y="1576209"/>
          <a:ext cx="5958840" cy="5024754"/>
        </p:xfrm>
        <a:graphic>
          <a:graphicData uri="http://schemas.openxmlformats.org/drawingml/2006/table">
            <a:tbl>
              <a:tblPr/>
              <a:tblGrid>
                <a:gridCol w="5958840"/>
              </a:tblGrid>
              <a:tr h="50184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886"/>
                        </a:lnSpc>
                      </a:pPr>
                      <a:endParaRPr lang="Arial" altLang="Arial" sz="100"/>
                    </a:p>
                    <a:p>
                      <a:pPr marL="1596389" algn="l" rtl="0" eaLnBrk="0">
                        <a:lnSpc>
                          <a:spcPct val="83000"/>
                        </a:lnSpc>
                      </a:pPr>
                      <a:r>
                        <a:rPr sz="1100" kern="0" spc="-1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描述</a:t>
                      </a:r>
                      <a:endParaRPr lang="STKaiti" altLang="STKaiti" sz="11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marL="1593214" algn="l" rtl="0" eaLnBrk="0">
                        <a:lnSpc>
                          <a:spcPct val="87000"/>
                        </a:lnSpc>
                        <a:spcBef>
                          <a:spcPts val="339"/>
                        </a:spcBef>
                      </a:pPr>
                      <a:r>
                        <a:rPr sz="1100" kern="0" spc="1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•</a:t>
                      </a:r>
                      <a:r>
                        <a:rPr sz="1100" kern="0" spc="4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</a:t>
                      </a:r>
                      <a:r>
                        <a:rPr sz="11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绩效考评方案</a:t>
                      </a:r>
                      <a:endParaRPr lang="STKaiti" altLang="STKaiti" sz="1100"/>
                    </a:p>
                    <a:p>
                      <a:pPr marL="1593214" algn="l" rtl="0" eaLnBrk="0">
                        <a:lnSpc>
                          <a:spcPct val="87000"/>
                        </a:lnSpc>
                        <a:spcBef>
                          <a:spcPts val="217"/>
                        </a:spcBef>
                      </a:pPr>
                      <a:r>
                        <a:rPr sz="1100" kern="0" spc="1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•</a:t>
                      </a:r>
                      <a:r>
                        <a:rPr sz="1100" kern="0" spc="5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</a:t>
                      </a:r>
                      <a:r>
                        <a:rPr sz="11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绩效考评结果</a:t>
                      </a:r>
                      <a:endParaRPr lang="STKaiti" altLang="STKaiti" sz="1100"/>
                    </a:p>
                    <a:p>
                      <a:pPr marL="1593214" algn="l" rtl="0" eaLnBrk="0">
                        <a:lnSpc>
                          <a:spcPct val="85000"/>
                        </a:lnSpc>
                        <a:spcBef>
                          <a:spcPts val="241"/>
                        </a:spcBef>
                      </a:pPr>
                      <a:r>
                        <a:rPr sz="1100" kern="0" spc="1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•</a:t>
                      </a:r>
                      <a:r>
                        <a:rPr sz="1100" kern="0" spc="4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</a:t>
                      </a:r>
                      <a:r>
                        <a:rPr sz="11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职业发展计划</a:t>
                      </a:r>
                      <a:endParaRPr lang="STKaiti" altLang="STKaiti" sz="11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marL="1593214" algn="l" rtl="0" eaLnBrk="0">
                        <a:lnSpc>
                          <a:spcPts val="1432"/>
                        </a:lnSpc>
                        <a:spcBef>
                          <a:spcPts val="333"/>
                        </a:spcBef>
                      </a:pPr>
                      <a:r>
                        <a:rPr sz="1100" kern="0" spc="2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•   </a:t>
                      </a:r>
                      <a:r>
                        <a:rPr sz="11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制定绩效管理方案（干部绩效、</a:t>
                      </a:r>
                      <a:r>
                        <a:rPr sz="11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1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其他员工绩效等方案）    </a:t>
                      </a:r>
                      <a:r>
                        <a:rPr sz="11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       </a:t>
                      </a:r>
                      <a:endParaRPr lang="STKaiti" altLang="STKaiti" sz="1100"/>
                    </a:p>
                    <a:p>
                      <a:pPr marL="1593214" algn="l" rtl="0" eaLnBrk="0">
                        <a:lnSpc>
                          <a:spcPts val="1424"/>
                        </a:lnSpc>
                      </a:pPr>
                      <a:r>
                        <a:rPr sz="1100" kern="0" spc="2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•   </a:t>
                      </a:r>
                      <a:r>
                        <a:rPr sz="1100" kern="0" spc="2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实施绩效评估工作（制定绩效计划</a:t>
                      </a:r>
                      <a:r>
                        <a:rPr sz="11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100" kern="0" spc="2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、</a:t>
                      </a:r>
                      <a:r>
                        <a:rPr sz="11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100" kern="0" spc="2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绩效评分</a:t>
                      </a:r>
                      <a:r>
                        <a:rPr sz="11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100" kern="0" spc="2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、</a:t>
                      </a:r>
                      <a:r>
                        <a:rPr sz="11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100" kern="0" spc="2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等级评定</a:t>
                      </a:r>
                      <a:r>
                        <a:rPr sz="1100" kern="0" spc="1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等）</a:t>
                      </a:r>
                      <a:endParaRPr lang="STKaiti" altLang="STKaiti" sz="1100"/>
                    </a:p>
                    <a:p>
                      <a:pPr marL="1593214" algn="l" rtl="0" eaLnBrk="0">
                        <a:lnSpc>
                          <a:spcPct val="84000"/>
                        </a:lnSpc>
                        <a:spcBef>
                          <a:spcPts val="166"/>
                        </a:spcBef>
                      </a:pPr>
                      <a:r>
                        <a:rPr sz="1100" kern="0" spc="-1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•</a:t>
                      </a:r>
                      <a:r>
                        <a:rPr sz="1100" kern="0" spc="6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</a:t>
                      </a:r>
                      <a:r>
                        <a:rPr sz="11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升迁管理</a:t>
                      </a:r>
                      <a:endParaRPr lang="STKaiti" altLang="STKaiti" sz="11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marL="1593214" algn="l" rtl="0" eaLnBrk="0">
                        <a:lnSpc>
                          <a:spcPct val="87000"/>
                        </a:lnSpc>
                        <a:spcBef>
                          <a:spcPts val="332"/>
                        </a:spcBef>
                      </a:pPr>
                      <a:r>
                        <a:rPr sz="1100" kern="0" spc="3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•   </a:t>
                      </a:r>
                      <a:r>
                        <a:rPr sz="11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绩效考评模式针对不同类别员工制定</a:t>
                      </a:r>
                      <a:endParaRPr lang="STKaiti" altLang="STKaiti" sz="1100"/>
                    </a:p>
                    <a:p>
                      <a:pPr marL="1750695" algn="l" rtl="0" eaLnBrk="0">
                        <a:lnSpc>
                          <a:spcPct val="85000"/>
                        </a:lnSpc>
                        <a:spcBef>
                          <a:spcPts val="243"/>
                        </a:spcBef>
                      </a:pPr>
                      <a:r>
                        <a:rPr sz="1100" kern="0" spc="-1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-    </a:t>
                      </a:r>
                      <a:r>
                        <a:rPr sz="11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高层干部</a:t>
                      </a:r>
                      <a:endParaRPr lang="STKaiti" altLang="STKaiti" sz="1100"/>
                    </a:p>
                    <a:p>
                      <a:pPr marL="1750695" algn="l" rtl="0" eaLnBrk="0">
                        <a:lnSpc>
                          <a:spcPct val="84000"/>
                        </a:lnSpc>
                        <a:spcBef>
                          <a:spcPts val="257"/>
                        </a:spcBef>
                      </a:pPr>
                      <a:r>
                        <a:rPr sz="1100" kern="0" spc="-1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-    </a:t>
                      </a:r>
                      <a:r>
                        <a:rPr sz="11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中层干部</a:t>
                      </a:r>
                      <a:endParaRPr lang="STKaiti" altLang="STKaiti" sz="1100"/>
                    </a:p>
                    <a:p>
                      <a:pPr marL="1750695" algn="l" rtl="0" eaLnBrk="0">
                        <a:lnSpc>
                          <a:spcPct val="87000"/>
                        </a:lnSpc>
                        <a:spcBef>
                          <a:spcPts val="240"/>
                        </a:spcBef>
                      </a:pPr>
                      <a:r>
                        <a:rPr sz="1100" kern="0" spc="2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-</a:t>
                      </a:r>
                      <a:r>
                        <a:rPr sz="1100" kern="0" spc="6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  </a:t>
                      </a:r>
                      <a:r>
                        <a:rPr sz="11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基层</a:t>
                      </a:r>
                      <a:r>
                        <a:rPr sz="11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MPA</a:t>
                      </a:r>
                      <a:r>
                        <a:rPr sz="11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类员工</a:t>
                      </a:r>
                      <a:endParaRPr lang="STKaiti" altLang="STKaiti" sz="1100"/>
                    </a:p>
                    <a:p>
                      <a:pPr marL="1388744" algn="l" rtl="0" eaLnBrk="0">
                        <a:lnSpc>
                          <a:spcPts val="1343"/>
                        </a:lnSpc>
                        <a:spcBef>
                          <a:spcPts val="253"/>
                        </a:spcBef>
                      </a:pPr>
                      <a:r>
                        <a:rPr sz="900" kern="0" spc="-16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•</a:t>
                      </a:r>
                      <a:r>
                        <a:rPr sz="900" kern="0" spc="2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 </a:t>
                      </a:r>
                      <a:r>
                        <a:rPr sz="9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绩效</a:t>
                      </a:r>
                      <a:r>
                        <a:rPr sz="1500" kern="0" spc="-160" baseline="22676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-</a:t>
                      </a:r>
                      <a:r>
                        <a:rPr sz="1500" kern="0" spc="-160" baseline="12258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等办级公在室每</a:t>
                      </a:r>
                      <a:r>
                        <a:rPr sz="1500" kern="0" spc="-160" baseline="12258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</a:t>
                      </a:r>
                      <a:r>
                        <a:rPr sz="9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   </a:t>
                      </a:r>
                      <a:r>
                        <a:rPr sz="1500" kern="0" spc="-160" baseline="12258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部员</a:t>
                      </a:r>
                      <a:r>
                        <a:rPr sz="9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      </a:t>
                      </a:r>
                      <a:r>
                        <a:rPr sz="900" kern="0" spc="2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均有固定且有</a:t>
                      </a:r>
                      <a:r>
                        <a:rPr sz="9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900" kern="0" spc="2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一</a:t>
                      </a:r>
                      <a:r>
                        <a:rPr sz="9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900" kern="0" spc="2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致的分配比例</a:t>
                      </a:r>
                      <a:endParaRPr lang="STKaiti" altLang="STKaiti" sz="900"/>
                    </a:p>
                    <a:p>
                      <a:pPr marL="1750695" algn="l" rtl="0" eaLnBrk="0">
                        <a:lnSpc>
                          <a:spcPct val="85000"/>
                        </a:lnSpc>
                        <a:spcBef>
                          <a:spcPts val="12"/>
                        </a:spcBef>
                      </a:pPr>
                      <a:r>
                        <a:rPr sz="1100" kern="0" spc="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-</a:t>
                      </a:r>
                      <a:r>
                        <a:rPr sz="1100" kern="0" spc="90">
                          <a:solidFill>
                            <a:srgbClr val="00296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  </a:t>
                      </a:r>
                      <a:r>
                        <a:rPr sz="11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其他</a:t>
                      </a:r>
                      <a:r>
                        <a:rPr sz="11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</a:t>
                      </a:r>
                      <a:r>
                        <a:rPr sz="11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类员工</a:t>
                      </a:r>
                      <a:endParaRPr lang="STKaiti" altLang="STKaiti" sz="1100"/>
                    </a:p>
                  </a:txBody>
                  <a:tcPr marL="0" marR="0" marT="0" marB="0">
                    <a:lnL w="6350" cap="flat" cmpd="sng" algn="ctr">
                      <a:solidFill>
                        <a:srgbClr val="C7E0F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E0F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E0F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E0F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110" name="picture 11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498676" y="6056536"/>
            <a:ext cx="149509" cy="137703"/>
          </a:xfrm>
          <a:prstGeom prst="rect">
            <a:avLst/>
          </a:prstGeom>
        </p:spPr>
      </p:pic>
      <p:pic>
        <p:nvPicPr>
          <p:cNvPr id="1112" name="picture 11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208943" y="6039162"/>
            <a:ext cx="163552" cy="166804"/>
          </a:xfrm>
          <a:prstGeom prst="rect">
            <a:avLst/>
          </a:prstGeom>
        </p:spPr>
      </p:pic>
      <p:pic>
        <p:nvPicPr>
          <p:cNvPr id="1114" name="picture 11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284099" y="4378947"/>
            <a:ext cx="33121" cy="60013"/>
          </a:xfrm>
          <a:prstGeom prst="rect">
            <a:avLst/>
          </a:prstGeom>
        </p:spPr>
      </p:pic>
      <p:graphicFrame>
        <p:nvGraphicFramePr>
          <p:cNvPr id="1116" name="table 1116"/>
          <p:cNvGraphicFramePr>
            <a:graphicFrameLocks noGrp="1"/>
          </p:cNvGraphicFramePr>
          <p:nvPr/>
        </p:nvGraphicFramePr>
        <p:xfrm>
          <a:off x="5260771" y="1907971"/>
          <a:ext cx="3881755" cy="1674495"/>
        </p:xfrm>
        <a:graphic>
          <a:graphicData uri="http://schemas.openxmlformats.org/drawingml/2006/table">
            <a:tbl>
              <a:tblPr/>
              <a:tblGrid>
                <a:gridCol w="3881754"/>
              </a:tblGrid>
              <a:tr h="8972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900"/>
                    </a:p>
                    <a:p>
                      <a:pPr marL="179070" indent="-17145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100" kern="0" spc="2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•   </a:t>
                      </a:r>
                      <a:r>
                        <a:rPr sz="11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制定符合公司战略的绩效管理方案</a:t>
                      </a:r>
                      <a:r>
                        <a:rPr sz="11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1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，提高生产力，</a:t>
                      </a:r>
                      <a:r>
                        <a:rPr sz="11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1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支持事   </a:t>
                      </a:r>
                      <a:r>
                        <a:rPr sz="11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业部战略目标的达成； 同时重点关注员工个人和组织的未   </a:t>
                      </a:r>
                      <a:r>
                        <a:rPr sz="11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来发展，</a:t>
                      </a:r>
                      <a:r>
                        <a:rPr sz="11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1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通过挖掘和发</a:t>
                      </a:r>
                      <a:r>
                        <a:rPr sz="11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展员工潜能来提升个体绩效，</a:t>
                      </a:r>
                      <a:r>
                        <a:rPr sz="11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1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进而   </a:t>
                      </a:r>
                      <a:r>
                        <a:rPr sz="11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持续提升组织的整体效能。</a:t>
                      </a:r>
                      <a:endParaRPr lang="STKaiti" altLang="STKait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72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7620" algn="l" rtl="0" eaLnBrk="0">
                        <a:lnSpc>
                          <a:spcPct val="87000"/>
                        </a:lnSpc>
                        <a:spcBef>
                          <a:spcPts val="3"/>
                        </a:spcBef>
                      </a:pPr>
                      <a:r>
                        <a:rPr sz="1100" kern="0" spc="3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•   </a:t>
                      </a:r>
                      <a:r>
                        <a:rPr sz="11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部门关键绩</a:t>
                      </a:r>
                      <a:r>
                        <a:rPr sz="11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效考核指标</a:t>
                      </a:r>
                      <a:endParaRPr lang="STKaiti" altLang="STKaiti" sz="1100"/>
                    </a:p>
                    <a:p>
                      <a:pPr marL="7620" algn="l" rtl="0" eaLnBrk="0">
                        <a:lnSpc>
                          <a:spcPct val="84000"/>
                        </a:lnSpc>
                        <a:spcBef>
                          <a:spcPts val="256"/>
                        </a:spcBef>
                      </a:pPr>
                      <a:r>
                        <a:rPr sz="1100" kern="0" spc="-3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•</a:t>
                      </a:r>
                      <a:r>
                        <a:rPr sz="1100" kern="0" spc="90">
                          <a:solidFill>
                            <a:srgbClr val="00296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</a:t>
                      </a:r>
                      <a:r>
                        <a:rPr sz="11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岗位描述</a:t>
                      </a:r>
                      <a:endParaRPr lang="STKaiti" altLang="STKait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18" name="textbox 1118"/>
          <p:cNvSpPr/>
          <p:nvPr/>
        </p:nvSpPr>
        <p:spPr>
          <a:xfrm>
            <a:off x="1458468" y="1386840"/>
            <a:ext cx="1174114" cy="5354320"/>
          </a:xfrm>
          <a:prstGeom prst="rect">
            <a:avLst/>
          </a:prstGeom>
          <a:solidFill>
            <a:srgbClr val="91B0FF"/>
          </a:solidFill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2242185" algn="l" rtl="0" eaLnBrk="0">
              <a:lnSpc>
                <a:spcPct val="86000"/>
              </a:lnSpc>
              <a:spcBef>
                <a:spcPts val="5"/>
              </a:spcBef>
            </a:pPr>
            <a:r>
              <a:rPr sz="1100" kern="0" spc="-50">
                <a:ln w="414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绩效评估</a:t>
            </a:r>
            <a:endParaRPr lang="STKaiti" altLang="STKaiti" sz="1100"/>
          </a:p>
        </p:txBody>
      </p:sp>
      <p:pic>
        <p:nvPicPr>
          <p:cNvPr id="1120" name="picture 112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173780" y="2055825"/>
            <a:ext cx="456971" cy="4550701"/>
          </a:xfrm>
          <a:prstGeom prst="rect">
            <a:avLst/>
          </a:prstGeom>
        </p:spPr>
      </p:pic>
      <p:sp>
        <p:nvSpPr>
          <p:cNvPr id="1122" name="textbox 1122"/>
          <p:cNvSpPr/>
          <p:nvPr/>
        </p:nvSpPr>
        <p:spPr>
          <a:xfrm>
            <a:off x="488882" y="330764"/>
            <a:ext cx="5741670" cy="410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57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700" b="1" kern="0" spc="8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L4级流程模块具体信息员工考评示</a:t>
            </a:r>
            <a:r>
              <a:rPr sz="2700" b="1" kern="0" spc="7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</a:t>
            </a:r>
            <a:endParaRPr lang="Microsoft YaHei" altLang="Microsoft YaHei" sz="2700"/>
          </a:p>
        </p:txBody>
      </p:sp>
      <p:pic>
        <p:nvPicPr>
          <p:cNvPr id="1124" name="picture 11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839723" y="981455"/>
            <a:ext cx="9315398" cy="100584"/>
          </a:xfrm>
          <a:prstGeom prst="rect">
            <a:avLst/>
          </a:prstGeom>
        </p:spPr>
      </p:pic>
      <p:graphicFrame>
        <p:nvGraphicFramePr>
          <p:cNvPr id="1126" name="table 1126"/>
          <p:cNvGraphicFramePr>
            <a:graphicFrameLocks noGrp="1"/>
          </p:cNvGraphicFramePr>
          <p:nvPr/>
        </p:nvGraphicFramePr>
        <p:xfrm>
          <a:off x="3770972" y="2000973"/>
          <a:ext cx="1285875" cy="450215"/>
        </p:xfrm>
        <a:graphic>
          <a:graphicData uri="http://schemas.openxmlformats.org/drawingml/2006/table">
            <a:tbl>
              <a:tblPr>
                <a:solidFill>
                  <a:srgbClr val="C7E0FB"/>
                </a:solidFill>
              </a:tblPr>
              <a:tblGrid>
                <a:gridCol w="1285875"/>
              </a:tblGrid>
              <a:tr h="4406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marL="90805" algn="l" rtl="0" eaLnBrk="0">
                        <a:lnSpc>
                          <a:spcPct val="87000"/>
                        </a:lnSpc>
                        <a:spcBef>
                          <a:spcPts val="6"/>
                        </a:spcBef>
                      </a:pPr>
                      <a:r>
                        <a:rPr sz="1100" kern="0" spc="1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业务目标</a:t>
                      </a:r>
                      <a:endParaRPr lang="STKaiti" altLang="STKaiti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E0FB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28" name="table 1128"/>
          <p:cNvGraphicFramePr>
            <a:graphicFrameLocks noGrp="1"/>
          </p:cNvGraphicFramePr>
          <p:nvPr/>
        </p:nvGraphicFramePr>
        <p:xfrm>
          <a:off x="3770972" y="4434039"/>
          <a:ext cx="1285875" cy="450214"/>
        </p:xfrm>
        <a:graphic>
          <a:graphicData uri="http://schemas.openxmlformats.org/drawingml/2006/table">
            <a:tbl>
              <a:tblPr>
                <a:solidFill>
                  <a:srgbClr val="C7E0FB"/>
                </a:solidFill>
              </a:tblPr>
              <a:tblGrid>
                <a:gridCol w="1285875"/>
              </a:tblGrid>
              <a:tr h="44386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736"/>
                        </a:lnSpc>
                      </a:pPr>
                      <a:endParaRPr lang="Arial" altLang="Arial" sz="100"/>
                    </a:p>
                    <a:p>
                      <a:pPr marL="92075" algn="l" rtl="0" eaLnBrk="0">
                        <a:lnSpc>
                          <a:spcPct val="83000"/>
                        </a:lnSpc>
                      </a:pPr>
                      <a:r>
                        <a:rPr sz="1100" kern="0" spc="1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主要活动</a:t>
                      </a:r>
                      <a:endParaRPr lang="STKaiti" altLang="STKaiti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E0FB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30" name="table 1130"/>
          <p:cNvGraphicFramePr>
            <a:graphicFrameLocks noGrp="1"/>
          </p:cNvGraphicFramePr>
          <p:nvPr/>
        </p:nvGraphicFramePr>
        <p:xfrm>
          <a:off x="3770972" y="3663022"/>
          <a:ext cx="1285875" cy="450214"/>
        </p:xfrm>
        <a:graphic>
          <a:graphicData uri="http://schemas.openxmlformats.org/drawingml/2006/table">
            <a:tbl>
              <a:tblPr>
                <a:solidFill>
                  <a:srgbClr val="C7E0FB"/>
                </a:solidFill>
              </a:tblPr>
              <a:tblGrid>
                <a:gridCol w="1285875"/>
              </a:tblGrid>
              <a:tr h="4406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102"/>
                        </a:lnSpc>
                      </a:pPr>
                      <a:endParaRPr lang="Arial" altLang="Arial" sz="100"/>
                    </a:p>
                    <a:p>
                      <a:pPr marL="88900" algn="l" rtl="0" eaLnBrk="0">
                        <a:lnSpc>
                          <a:spcPct val="85000"/>
                        </a:lnSpc>
                      </a:pPr>
                      <a:r>
                        <a:rPr sz="1100" kern="0" spc="-1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输出</a:t>
                      </a:r>
                      <a:endParaRPr lang="STKaiti" altLang="STKaiti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E0FB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32" name="table 1132"/>
          <p:cNvGraphicFramePr>
            <a:graphicFrameLocks noGrp="1"/>
          </p:cNvGraphicFramePr>
          <p:nvPr/>
        </p:nvGraphicFramePr>
        <p:xfrm>
          <a:off x="3770972" y="5325071"/>
          <a:ext cx="1285875" cy="450214"/>
        </p:xfrm>
        <a:graphic>
          <a:graphicData uri="http://schemas.openxmlformats.org/drawingml/2006/table">
            <a:tbl>
              <a:tblPr>
                <a:solidFill>
                  <a:srgbClr val="C7E0FB"/>
                </a:solidFill>
              </a:tblPr>
              <a:tblGrid>
                <a:gridCol w="1285875"/>
              </a:tblGrid>
              <a:tr h="4406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94614" indent="4444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100" kern="0" spc="1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关键业务逻辑规</a:t>
                      </a:r>
                      <a:r>
                        <a:rPr sz="11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     </a:t>
                      </a:r>
                      <a:r>
                        <a:rPr sz="1100" kern="0" spc="-1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则</a:t>
                      </a:r>
                      <a:endParaRPr lang="STKaiti" altLang="STKaiti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E0FB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34" name="table 1134"/>
          <p:cNvGraphicFramePr>
            <a:graphicFrameLocks noGrp="1"/>
          </p:cNvGraphicFramePr>
          <p:nvPr/>
        </p:nvGraphicFramePr>
        <p:xfrm>
          <a:off x="3770972" y="2870999"/>
          <a:ext cx="1285875" cy="450215"/>
        </p:xfrm>
        <a:graphic>
          <a:graphicData uri="http://schemas.openxmlformats.org/drawingml/2006/table">
            <a:tbl>
              <a:tblPr>
                <a:solidFill>
                  <a:srgbClr val="C7E0FB"/>
                </a:solidFill>
              </a:tblPr>
              <a:tblGrid>
                <a:gridCol w="1285875"/>
              </a:tblGrid>
              <a:tr h="4406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101"/>
                        </a:lnSpc>
                      </a:pPr>
                      <a:endParaRPr lang="Arial" altLang="Arial" sz="100"/>
                    </a:p>
                    <a:p>
                      <a:pPr marL="88900" algn="l" rtl="0" eaLnBrk="0">
                        <a:lnSpc>
                          <a:spcPct val="84000"/>
                        </a:lnSpc>
                      </a:pPr>
                      <a:r>
                        <a:rPr sz="1100" kern="0" spc="-10">
                          <a:ln w="414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输入</a:t>
                      </a:r>
                      <a:endParaRPr lang="STKaiti" altLang="STKaiti" sz="1100"/>
                    </a:p>
                  </a:txBody>
                  <a:tcPr marL="0" marR="0" marT="0" marB="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E0FB"/>
                    </a:solidFill>
                  </a:tcPr>
                </a:tc>
              </a:tr>
            </a:tbl>
          </a:graphicData>
        </a:graphic>
      </p:graphicFrame>
      <p:sp>
        <p:nvSpPr>
          <p:cNvPr id="1136" name="textbox 1136"/>
          <p:cNvSpPr/>
          <p:nvPr/>
        </p:nvSpPr>
        <p:spPr>
          <a:xfrm>
            <a:off x="1943100" y="1688591"/>
            <a:ext cx="1262380" cy="368934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700"/>
          </a:p>
          <a:p>
            <a:pPr marL="368300" algn="l" rtl="0" eaLnBrk="0">
              <a:lnSpc>
                <a:spcPct val="87000"/>
              </a:lnSpc>
              <a:spcBef>
                <a:spcPts val="7"/>
              </a:spcBef>
            </a:pPr>
            <a:r>
              <a:rPr sz="1100" kern="0" spc="-20">
                <a:ln w="4140" cap="flat" cmpd="sng">
                  <a:solidFill>
                    <a:srgbClr val="002960">
                      <a:alpha val="100000"/>
                    </a:srgbClr>
                  </a:solidFill>
                  <a:prstDash val="solid"/>
                  <a:bevel/>
                </a:ln>
                <a:solidFill>
                  <a:srgbClr val="00296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员工考评</a:t>
            </a:r>
            <a:endParaRPr lang="STKaiti" altLang="STKaiti" sz="1100"/>
          </a:p>
        </p:txBody>
      </p:sp>
      <p:sp>
        <p:nvSpPr>
          <p:cNvPr id="1138" name="textbox 1138"/>
          <p:cNvSpPr/>
          <p:nvPr/>
        </p:nvSpPr>
        <p:spPr>
          <a:xfrm>
            <a:off x="1943100" y="2962655"/>
            <a:ext cx="1262380" cy="367665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marL="149860" algn="l" rtl="0" eaLnBrk="0">
              <a:lnSpc>
                <a:spcPct val="85000"/>
              </a:lnSpc>
              <a:spcBef>
                <a:spcPts val="3"/>
              </a:spcBef>
            </a:pPr>
            <a:r>
              <a:rPr sz="1100" kern="0" spc="0">
                <a:ln w="4140" cap="flat" cmpd="sng">
                  <a:solidFill>
                    <a:srgbClr val="002960">
                      <a:alpha val="100000"/>
                    </a:srgbClr>
                  </a:solidFill>
                  <a:prstDash val="solid"/>
                  <a:bevel/>
                </a:ln>
                <a:solidFill>
                  <a:srgbClr val="00296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员工激励与约束</a:t>
            </a:r>
            <a:endParaRPr lang="STKaiti" altLang="STKaiti" sz="1100"/>
          </a:p>
        </p:txBody>
      </p:sp>
      <p:pic>
        <p:nvPicPr>
          <p:cNvPr id="1140" name="picture 114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207660" y="4341037"/>
            <a:ext cx="3935222" cy="88709"/>
          </a:xfrm>
          <a:prstGeom prst="rect">
            <a:avLst/>
          </a:prstGeom>
        </p:spPr>
      </p:pic>
      <p:sp>
        <p:nvSpPr>
          <p:cNvPr id="1142" name="textbox 1142"/>
          <p:cNvSpPr/>
          <p:nvPr/>
        </p:nvSpPr>
        <p:spPr>
          <a:xfrm>
            <a:off x="8593566" y="1337149"/>
            <a:ext cx="824230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6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5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级模块列表</a:t>
            </a:r>
            <a:endParaRPr lang="STKaiti" altLang="STKaiti" sz="1100"/>
          </a:p>
        </p:txBody>
      </p:sp>
      <p:sp>
        <p:nvSpPr>
          <p:cNvPr id="1144" name="textbox 1144"/>
          <p:cNvSpPr/>
          <p:nvPr/>
        </p:nvSpPr>
        <p:spPr>
          <a:xfrm>
            <a:off x="6459578" y="1339910"/>
            <a:ext cx="59372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41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三级流程</a:t>
            </a:r>
            <a:endParaRPr lang="STKaiti" altLang="STKaiti" sz="1100"/>
          </a:p>
        </p:txBody>
      </p:sp>
      <p:sp>
        <p:nvSpPr>
          <p:cNvPr id="1146" name="textbox 1146"/>
          <p:cNvSpPr/>
          <p:nvPr/>
        </p:nvSpPr>
        <p:spPr>
          <a:xfrm>
            <a:off x="7406245" y="1339910"/>
            <a:ext cx="588009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41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四级流程</a:t>
            </a:r>
            <a:endParaRPr lang="STKaiti" altLang="STKaiti" sz="1100"/>
          </a:p>
        </p:txBody>
      </p:sp>
      <p:pic>
        <p:nvPicPr>
          <p:cNvPr id="1148" name="picture 114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202216" y="1576413"/>
            <a:ext cx="484022" cy="122122"/>
          </a:xfrm>
          <a:prstGeom prst="rect">
            <a:avLst/>
          </a:prstGeom>
        </p:spPr>
      </p:pic>
      <p:pic>
        <p:nvPicPr>
          <p:cNvPr id="1150" name="picture 115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8077010" y="1362646"/>
            <a:ext cx="448702" cy="103847"/>
          </a:xfrm>
          <a:prstGeom prst="rect">
            <a:avLst/>
          </a:prstGeom>
        </p:spPr>
      </p:pic>
      <p:pic>
        <p:nvPicPr>
          <p:cNvPr id="1152" name="picture 115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5260771" y="5250065"/>
            <a:ext cx="3882111" cy="9525"/>
          </a:xfrm>
          <a:prstGeom prst="rect">
            <a:avLst/>
          </a:prstGeom>
        </p:spPr>
      </p:pic>
      <p:sp>
        <p:nvSpPr>
          <p:cNvPr id="1154" name="rect"/>
          <p:cNvSpPr/>
          <p:nvPr/>
        </p:nvSpPr>
        <p:spPr>
          <a:xfrm>
            <a:off x="7162800" y="1338071"/>
            <a:ext cx="155447" cy="152400"/>
          </a:xfrm>
          <a:prstGeom prst="rect">
            <a:avLst/>
          </a:pr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6" name="rect"/>
          <p:cNvSpPr/>
          <p:nvPr/>
        </p:nvSpPr>
        <p:spPr>
          <a:xfrm>
            <a:off x="6220967" y="1338071"/>
            <a:ext cx="155447" cy="152400"/>
          </a:xfrm>
          <a:prstGeom prst="rect">
            <a:avLst/>
          </a:prstGeom>
          <a:solidFill>
            <a:srgbClr val="91B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58" name="picture 11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412352" y="1523784"/>
            <a:ext cx="7109218" cy="16319"/>
          </a:xfrm>
          <a:prstGeom prst="rect">
            <a:avLst/>
          </a:prstGeom>
        </p:spPr>
      </p:pic>
      <p:sp>
        <p:nvSpPr>
          <p:cNvPr id="1160" name="textbox 1160"/>
          <p:cNvSpPr/>
          <p:nvPr/>
        </p:nvSpPr>
        <p:spPr>
          <a:xfrm>
            <a:off x="2395727" y="2211323"/>
            <a:ext cx="1833879" cy="570230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62" name="textbox 1162"/>
          <p:cNvSpPr/>
          <p:nvPr/>
        </p:nvSpPr>
        <p:spPr>
          <a:xfrm>
            <a:off x="2395727" y="1580388"/>
            <a:ext cx="1833879" cy="568959"/>
          </a:xfrm>
          <a:prstGeom prst="rect">
            <a:avLst/>
          </a:prstGeom>
          <a:solidFill>
            <a:srgbClr val="C7E0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164" name="picture 116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147278" y="1209001"/>
            <a:ext cx="7918691" cy="5469877"/>
          </a:xfrm>
          <a:prstGeom prst="rect">
            <a:avLst/>
          </a:prstGeom>
        </p:spPr>
      </p:pic>
      <p:graphicFrame>
        <p:nvGraphicFramePr>
          <p:cNvPr id="1166" name="table 1166"/>
          <p:cNvGraphicFramePr>
            <a:graphicFrameLocks noGrp="1"/>
          </p:cNvGraphicFramePr>
          <p:nvPr/>
        </p:nvGraphicFramePr>
        <p:xfrm>
          <a:off x="4325492" y="2168562"/>
          <a:ext cx="5284470" cy="3841114"/>
        </p:xfrm>
        <a:graphic>
          <a:graphicData uri="http://schemas.openxmlformats.org/drawingml/2006/table">
            <a:tbl>
              <a:tblPr/>
              <a:tblGrid>
                <a:gridCol w="5284470"/>
              </a:tblGrid>
              <a:tr h="6496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0"/>
                    </a:p>
                    <a:p>
                      <a:pPr marL="170179" algn="l" rtl="0" eaLnBrk="0">
                        <a:lnSpc>
                          <a:spcPts val="1780"/>
                        </a:lnSpc>
                        <a:spcBef>
                          <a:spcPts val="4"/>
                        </a:spcBef>
                      </a:pPr>
                      <a:r>
                        <a:rPr sz="1400" kern="0" spc="-110">
                          <a:solidFill>
                            <a:srgbClr val="002960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.</a:t>
                      </a:r>
                      <a:r>
                        <a:rPr sz="1400" kern="0" spc="280">
                          <a:solidFill>
                            <a:srgbClr val="002960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 </a:t>
                      </a:r>
                      <a:r>
                        <a:rPr sz="14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流程有且唯</a:t>
                      </a:r>
                      <a:r>
                        <a:rPr sz="1400" kern="0" spc="-1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4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一</a:t>
                      </a:r>
                      <a:r>
                        <a:rPr sz="14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4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的代号</a:t>
                      </a:r>
                      <a:endParaRPr lang="STKaiti" altLang="STKait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80808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72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marL="170179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1500" kern="0" spc="-90">
                          <a:solidFill>
                            <a:srgbClr val="002960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. </a:t>
                      </a:r>
                      <a:r>
                        <a:rPr sz="15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对流程需要完成的业务功能的总结</a:t>
                      </a:r>
                      <a:endParaRPr lang="STKaiti" altLang="STKait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80808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24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546"/>
                        </a:lnSpc>
                      </a:pPr>
                      <a:endParaRPr lang="Arial" altLang="Arial" sz="100"/>
                    </a:p>
                    <a:p>
                      <a:pPr marL="170179" algn="l" rtl="0" eaLnBrk="0">
                        <a:lnSpc>
                          <a:spcPct val="97000"/>
                        </a:lnSpc>
                      </a:pPr>
                      <a:r>
                        <a:rPr sz="1500" kern="0" spc="-110">
                          <a:solidFill>
                            <a:srgbClr val="002960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. </a:t>
                      </a:r>
                      <a:r>
                        <a:rPr sz="15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流程运行所需要的数据</a:t>
                      </a:r>
                      <a:r>
                        <a:rPr sz="1500" kern="0" spc="-2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5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、</a:t>
                      </a:r>
                      <a:r>
                        <a:rPr sz="15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5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文档</a:t>
                      </a:r>
                      <a:r>
                        <a:rPr sz="15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输入</a:t>
                      </a:r>
                      <a:endParaRPr lang="STKaiti" altLang="STKait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80808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24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marL="170179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1500" kern="0" spc="-70">
                          <a:solidFill>
                            <a:srgbClr val="002960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. </a:t>
                      </a:r>
                      <a:r>
                        <a:rPr sz="15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作为流程运行的结果</a:t>
                      </a:r>
                      <a:r>
                        <a:rPr sz="15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，输出的数据或文档</a:t>
                      </a:r>
                      <a:endParaRPr lang="STKaiti" altLang="STKait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80808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24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0179" algn="l" rtl="0" eaLnBrk="0">
                        <a:lnSpc>
                          <a:spcPct val="98000"/>
                        </a:lnSpc>
                        <a:spcBef>
                          <a:spcPts val="7"/>
                        </a:spcBef>
                      </a:pPr>
                      <a:r>
                        <a:rPr sz="1500" kern="0" spc="-100">
                          <a:solidFill>
                            <a:srgbClr val="002960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. </a:t>
                      </a:r>
                      <a:r>
                        <a:rPr sz="15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流程链路上，</a:t>
                      </a:r>
                      <a:r>
                        <a:rPr sz="1500" kern="0" spc="-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5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主要进行的业务操作</a:t>
                      </a:r>
                      <a:endParaRPr lang="STKaiti" altLang="STKait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80808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808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69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775"/>
                        </a:lnSpc>
                      </a:pPr>
                      <a:endParaRPr lang="Arial" altLang="Arial" sz="100"/>
                    </a:p>
                    <a:p>
                      <a:pPr marL="170179" algn="l" rtl="0" eaLnBrk="0">
                        <a:lnSpc>
                          <a:spcPct val="97000"/>
                        </a:lnSpc>
                      </a:pPr>
                      <a:r>
                        <a:rPr sz="1500" kern="0" spc="-60">
                          <a:solidFill>
                            <a:srgbClr val="002960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. </a:t>
                      </a:r>
                      <a:r>
                        <a:rPr sz="15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流程执行过程中，</a:t>
                      </a:r>
                      <a:r>
                        <a:rPr sz="15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 </a:t>
                      </a:r>
                      <a:r>
                        <a:rPr sz="15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关键节点进</a:t>
                      </a:r>
                      <a:r>
                        <a:rPr sz="15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行逻辑判断所依赖的规则</a:t>
                      </a:r>
                      <a:endParaRPr lang="STKaiti" altLang="STKait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80808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68" name="path"/>
          <p:cNvSpPr/>
          <p:nvPr/>
        </p:nvSpPr>
        <p:spPr>
          <a:xfrm>
            <a:off x="2395727" y="2843783"/>
            <a:ext cx="1833372" cy="3747516"/>
          </a:xfrm>
          <a:custGeom>
            <a:rect l="0" t="0" r="0" b="0"/>
            <a:pathLst>
              <a:path w="2887" h="5901">
                <a:moveTo>
                  <a:pt x="0" y="0"/>
                </a:moveTo>
                <a:lnTo>
                  <a:pt x="2887" y="0"/>
                </a:lnTo>
                <a:lnTo>
                  <a:pt x="2887" y="897"/>
                </a:lnTo>
                <a:lnTo>
                  <a:pt x="0" y="897"/>
                </a:lnTo>
                <a:lnTo>
                  <a:pt x="0" y="0"/>
                </a:lnTo>
                <a:close/>
              </a:path>
              <a:path w="2887" h="5901">
                <a:moveTo>
                  <a:pt x="0" y="1010"/>
                </a:moveTo>
                <a:lnTo>
                  <a:pt x="2887" y="1010"/>
                </a:lnTo>
                <a:lnTo>
                  <a:pt x="2887" y="1908"/>
                </a:lnTo>
                <a:lnTo>
                  <a:pt x="0" y="1908"/>
                </a:lnTo>
                <a:lnTo>
                  <a:pt x="0" y="1010"/>
                </a:lnTo>
                <a:close/>
              </a:path>
              <a:path w="2887" h="5901">
                <a:moveTo>
                  <a:pt x="0" y="2004"/>
                </a:moveTo>
                <a:lnTo>
                  <a:pt x="2887" y="2004"/>
                </a:lnTo>
                <a:lnTo>
                  <a:pt x="2887" y="2901"/>
                </a:lnTo>
                <a:lnTo>
                  <a:pt x="0" y="2901"/>
                </a:lnTo>
                <a:lnTo>
                  <a:pt x="0" y="2004"/>
                </a:lnTo>
                <a:close/>
              </a:path>
              <a:path w="2887" h="5901">
                <a:moveTo>
                  <a:pt x="0" y="2997"/>
                </a:moveTo>
                <a:lnTo>
                  <a:pt x="2887" y="2997"/>
                </a:lnTo>
                <a:lnTo>
                  <a:pt x="2887" y="3895"/>
                </a:lnTo>
                <a:lnTo>
                  <a:pt x="0" y="3895"/>
                </a:lnTo>
                <a:lnTo>
                  <a:pt x="0" y="2997"/>
                </a:lnTo>
                <a:close/>
              </a:path>
              <a:path w="2887" h="5901">
                <a:moveTo>
                  <a:pt x="0" y="3996"/>
                </a:moveTo>
                <a:lnTo>
                  <a:pt x="2887" y="3996"/>
                </a:lnTo>
                <a:lnTo>
                  <a:pt x="2887" y="4891"/>
                </a:lnTo>
                <a:lnTo>
                  <a:pt x="0" y="4891"/>
                </a:lnTo>
                <a:lnTo>
                  <a:pt x="0" y="3996"/>
                </a:lnTo>
                <a:close/>
              </a:path>
              <a:path w="2887" h="5901">
                <a:moveTo>
                  <a:pt x="0" y="5006"/>
                </a:moveTo>
                <a:lnTo>
                  <a:pt x="2887" y="5006"/>
                </a:lnTo>
                <a:lnTo>
                  <a:pt x="2887" y="5901"/>
                </a:lnTo>
                <a:lnTo>
                  <a:pt x="0" y="5901"/>
                </a:lnTo>
                <a:lnTo>
                  <a:pt x="0" y="5006"/>
                </a:lnTo>
                <a:close/>
              </a:path>
            </a:pathLst>
          </a:custGeom>
          <a:solidFill>
            <a:srgbClr val="C7E0F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170" name="table 1170"/>
          <p:cNvGraphicFramePr>
            <a:graphicFrameLocks noGrp="1"/>
          </p:cNvGraphicFramePr>
          <p:nvPr/>
        </p:nvGraphicFramePr>
        <p:xfrm>
          <a:off x="2390990" y="2839351"/>
          <a:ext cx="1842770" cy="1851025"/>
        </p:xfrm>
        <a:graphic>
          <a:graphicData uri="http://schemas.openxmlformats.org/drawingml/2006/table">
            <a:tbl>
              <a:tblPr/>
              <a:tblGrid>
                <a:gridCol w="1842770"/>
              </a:tblGrid>
              <a:tr h="593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512"/>
                        </a:lnSpc>
                      </a:pPr>
                      <a:endParaRPr lang="Arial" altLang="Arial" sz="100"/>
                    </a:p>
                    <a:p>
                      <a:pPr marL="95250" algn="l" rtl="0" eaLnBrk="0">
                        <a:lnSpc>
                          <a:spcPct val="84000"/>
                        </a:lnSpc>
                      </a:pPr>
                      <a:r>
                        <a:rPr sz="1500" kern="0" spc="-30">
                          <a:ln w="5484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业务目标</a:t>
                      </a:r>
                      <a:endParaRPr lang="STKaiti" altLang="STKaiti" sz="1500"/>
                    </a:p>
                  </a:txBody>
                  <a:tcPr marL="0" marR="0" marT="0" marB="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3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4000"/>
                        </a:lnSpc>
                      </a:pPr>
                      <a:endParaRPr lang="Arial" altLang="Arial" sz="1000"/>
                    </a:p>
                    <a:p>
                      <a:pPr marL="92710" algn="l" rtl="0" eaLnBrk="0">
                        <a:lnSpc>
                          <a:spcPct val="82000"/>
                        </a:lnSpc>
                      </a:pPr>
                      <a:r>
                        <a:rPr sz="1500" kern="0" spc="-60">
                          <a:ln w="5484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输入</a:t>
                      </a:r>
                      <a:endParaRPr lang="STKaiti" altLang="STKaiti" sz="1500"/>
                    </a:p>
                  </a:txBody>
                  <a:tcPr marL="0" marR="0" marT="0" marB="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3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marL="92710" algn="l" rtl="0" eaLnBrk="0">
                        <a:lnSpc>
                          <a:spcPct val="83000"/>
                        </a:lnSpc>
                        <a:spcBef>
                          <a:spcPts val="1"/>
                        </a:spcBef>
                      </a:pPr>
                      <a:r>
                        <a:rPr sz="1500" kern="0" spc="-60">
                          <a:ln w="5484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TKaiti"/>
                          <a:ea typeface="STKaiti"/>
                          <a:cs typeface="STKaiti"/>
                        </a:rPr>
                        <a:t>输出</a:t>
                      </a:r>
                      <a:endParaRPr lang="STKaiti" altLang="STKaiti" sz="1500"/>
                    </a:p>
                  </a:txBody>
                  <a:tcPr marL="0" marR="0" marT="0" marB="0">
                    <a:lnL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72" name="textbox 1172"/>
          <p:cNvSpPr/>
          <p:nvPr/>
        </p:nvSpPr>
        <p:spPr>
          <a:xfrm>
            <a:off x="2469118" y="4935584"/>
            <a:ext cx="1551305" cy="14878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94"/>
              </a:lnSpc>
            </a:pPr>
            <a:endParaRPr lang="Arial" altLang="Arial" sz="100"/>
          </a:p>
          <a:p>
            <a:pPr marL="19050" algn="l" rtl="0" eaLnBrk="0">
              <a:lnSpc>
                <a:spcPct val="81000"/>
              </a:lnSpc>
            </a:pPr>
            <a:r>
              <a:rPr sz="1500" kern="0" spc="-30">
                <a:ln w="5484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主要活动</a:t>
            </a:r>
            <a:endParaRPr lang="STKaiti" altLang="STKaiti" sz="15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27940" algn="l" rtl="0" eaLnBrk="0">
              <a:lnSpc>
                <a:spcPct val="84000"/>
              </a:lnSpc>
              <a:spcBef>
                <a:spcPts val="460"/>
              </a:spcBef>
            </a:pPr>
            <a:r>
              <a:rPr sz="1500" kern="0" spc="-20">
                <a:ln w="5484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关键业务逻辑规则</a:t>
            </a:r>
            <a:endParaRPr lang="STKaiti" altLang="STKaiti" sz="15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81000"/>
              </a:lnSpc>
              <a:spcBef>
                <a:spcPts val="1"/>
              </a:spcBef>
            </a:pPr>
            <a:r>
              <a:rPr sz="1500" b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IT</a:t>
            </a:r>
            <a:r>
              <a:rPr sz="1500" kern="0" spc="-20">
                <a:ln w="5484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系统</a:t>
            </a:r>
            <a:endParaRPr lang="STKaiti" altLang="STKaiti" sz="1500"/>
          </a:p>
        </p:txBody>
      </p:sp>
      <p:pic>
        <p:nvPicPr>
          <p:cNvPr id="1174" name="picture 117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39723" y="981455"/>
            <a:ext cx="9315398" cy="100584"/>
          </a:xfrm>
          <a:prstGeom prst="rect">
            <a:avLst/>
          </a:prstGeom>
        </p:spPr>
      </p:pic>
      <p:sp>
        <p:nvSpPr>
          <p:cNvPr id="1176" name="textbox 1176"/>
          <p:cNvSpPr/>
          <p:nvPr/>
        </p:nvSpPr>
        <p:spPr>
          <a:xfrm>
            <a:off x="444978" y="314267"/>
            <a:ext cx="1830070" cy="410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04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700" b="1" kern="0" spc="4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L4流程要素</a:t>
            </a:r>
            <a:endParaRPr lang="Microsoft YaHei" altLang="Microsoft YaHei" sz="2700"/>
          </a:p>
        </p:txBody>
      </p:sp>
      <p:sp>
        <p:nvSpPr>
          <p:cNvPr id="1178" name="textbox 1178"/>
          <p:cNvSpPr/>
          <p:nvPr/>
        </p:nvSpPr>
        <p:spPr>
          <a:xfrm>
            <a:off x="4483194" y="1688048"/>
            <a:ext cx="2580639" cy="249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8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500" kern="0" spc="-130">
                <a:solidFill>
                  <a:srgbClr val="00296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.</a:t>
            </a:r>
            <a:r>
              <a:rPr sz="1500" kern="0" spc="130">
                <a:solidFill>
                  <a:srgbClr val="00296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 </a:t>
            </a:r>
            <a:r>
              <a:rPr sz="1500" kern="0" spc="-13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流程在企业内部的标准命名</a:t>
            </a:r>
            <a:endParaRPr lang="STKaiti" altLang="STKaiti" sz="1500"/>
          </a:p>
        </p:txBody>
      </p:sp>
      <p:sp>
        <p:nvSpPr>
          <p:cNvPr id="1180" name="textbox 1180"/>
          <p:cNvSpPr/>
          <p:nvPr/>
        </p:nvSpPr>
        <p:spPr>
          <a:xfrm>
            <a:off x="4483194" y="6166233"/>
            <a:ext cx="2559050" cy="255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09"/>
              </a:lnSpc>
            </a:pPr>
            <a:r>
              <a:rPr sz="1500" kern="0" spc="-100">
                <a:solidFill>
                  <a:srgbClr val="00296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. </a:t>
            </a:r>
            <a:r>
              <a:rPr sz="1500" kern="0" spc="-10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承载流程运行的</a:t>
            </a:r>
            <a:r>
              <a:rPr sz="1500" kern="0" spc="-1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后台</a:t>
            </a:r>
            <a:r>
              <a:rPr sz="1500" kern="0" spc="-1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IT</a:t>
            </a:r>
            <a:r>
              <a:rPr sz="1500" kern="0" spc="-110"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系统</a:t>
            </a:r>
            <a:endParaRPr lang="STKaiti" altLang="STKaiti" sz="1500"/>
          </a:p>
        </p:txBody>
      </p:sp>
      <p:sp>
        <p:nvSpPr>
          <p:cNvPr id="1182" name="textbox 1182"/>
          <p:cNvSpPr/>
          <p:nvPr/>
        </p:nvSpPr>
        <p:spPr>
          <a:xfrm>
            <a:off x="2477556" y="1764832"/>
            <a:ext cx="773430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79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500" kern="0" spc="-40">
                <a:ln w="5484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流程名称</a:t>
            </a:r>
            <a:endParaRPr lang="STKaiti" altLang="STKaiti" sz="1500"/>
          </a:p>
        </p:txBody>
      </p:sp>
      <p:sp>
        <p:nvSpPr>
          <p:cNvPr id="1184" name="textbox 1184"/>
          <p:cNvSpPr/>
          <p:nvPr/>
        </p:nvSpPr>
        <p:spPr>
          <a:xfrm>
            <a:off x="2477556" y="2400944"/>
            <a:ext cx="7734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18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500" kern="0" spc="-40">
                <a:ln w="5484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流程编号</a:t>
            </a:r>
            <a:endParaRPr lang="STKaiti" altLang="STKaiti" sz="1500"/>
          </a:p>
        </p:txBody>
      </p:sp>
      <p:sp>
        <p:nvSpPr>
          <p:cNvPr id="1186" name="textbox 1186"/>
          <p:cNvSpPr/>
          <p:nvPr/>
        </p:nvSpPr>
        <p:spPr>
          <a:xfrm>
            <a:off x="2411350" y="1295913"/>
            <a:ext cx="398145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09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500" kern="0" spc="-40">
                <a:ln w="5484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要素</a:t>
            </a:r>
            <a:endParaRPr lang="STKaiti" altLang="STKaiti" sz="1500"/>
          </a:p>
        </p:txBody>
      </p:sp>
      <p:sp>
        <p:nvSpPr>
          <p:cNvPr id="1188" name="textbox 1188"/>
          <p:cNvSpPr/>
          <p:nvPr/>
        </p:nvSpPr>
        <p:spPr>
          <a:xfrm>
            <a:off x="4326983" y="1297992"/>
            <a:ext cx="395604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54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500" kern="0" spc="-50">
                <a:ln w="5484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TKaiti"/>
                <a:ea typeface="STKaiti"/>
                <a:cs typeface="STKaiti"/>
              </a:rPr>
              <a:t>描述</a:t>
            </a:r>
            <a:endParaRPr lang="STKaiti" altLang="STKaiti" sz="15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https://d.book118.com/375023003102011043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Microsoft YaHei</vt:lpstr>
      <vt:lpstr>Wingdings</vt:lpstr>
      <vt:lpstr>KaiTi</vt:lpstr>
      <vt:lpstr>STKaiti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2024-09-04T22:36:07.495</cp:lastPrinted>
  <dcterms:created xsi:type="dcterms:W3CDTF">2024-09-04T14:36:07Z</dcterms:created>
  <dcterms:modified xsi:type="dcterms:W3CDTF">2024-09-04T14:36:09Z</dcterms:modified>
</cp:coreProperties>
</file>