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90.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17A090-9DF8-4231-B3AB-E79A5B87CF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A005F9-829D-4AAA-BCD9-8F18BA0ADA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1040B2-2B91-4E30-BF14-8256ED0776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D79C85-A491-46A7-BE32-7573700F2B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59EFE4-3522-4B77-B911-E127CCB3B0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6E577E-76AF-4F98-B1C5-8D1BBE8FC1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848E45-E068-49AC-AB6E-094553931E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B96B54-202A-45A7-A08F-BB8A1E8AEC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ABA5B3-FEE0-4524-86C0-C8A961AEF3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351BBC-502A-45B2-878F-5B6818910E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069527-65DD-41F7-AD73-DBCA2B5310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tags" Target="../tags/tag60.xml" /><Relationship Id="rId16" Type="http://schemas.openxmlformats.org/officeDocument/2006/relationships/tags" Target="../tags/tag61.xml" /><Relationship Id="rId17" Type="http://schemas.openxmlformats.org/officeDocument/2006/relationships/image" Target="file:///D:\qq&#25991;&#20214;\712321467\Image\C2C\Image2\%7b75232B38-A165-1FB7-499C-2E1C792CACB5%7d.png" TargetMode="External" /><Relationship Id="rId18" Type="http://schemas.openxmlformats.org/officeDocument/2006/relationships/image" Target="../media/image1.png" /><Relationship Id="rId19" Type="http://schemas.openxmlformats.org/officeDocument/2006/relationships/tags" Target="../tags/tag62.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p:cNvPicPr>
            <a:picLocks noChangeAspect="1"/>
          </p:cNvPicPr>
          <p:nvPr/>
        </p:nvPicPr>
        <p:blipFill>
          <a:blip r:embed="rId18" r:link="rId17"/>
          <a:stretch>
            <a:fillRect/>
          </a:stretch>
        </p:blipFill>
        <p:spPr>
          <a:xfrm>
            <a:off x="838200" y="365125"/>
            <a:ext cx="9525" cy="9525"/>
          </a:xfrm>
          <a:prstGeom prst="rect">
            <a:avLst/>
          </a:prstGeom>
          <a:noFill/>
          <a:ln>
            <a:noFill/>
            <a:miter lim="800000"/>
          </a:ln>
        </p:spPr>
      </p:pic>
    </p:spTree>
    <p:custDataLst>
      <p:tags r:id="rId19"/>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66.xml" /><Relationship Id="rId4" Type="http://schemas.openxmlformats.org/officeDocument/2006/relationships/tags" Target="../tags/tag6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68.xml" /><Relationship Id="rId4" Type="http://schemas.openxmlformats.org/officeDocument/2006/relationships/tags" Target="../tags/tag6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70.xml" /><Relationship Id="rId4" Type="http://schemas.openxmlformats.org/officeDocument/2006/relationships/tags" Target="../tags/tag7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72.xml" /><Relationship Id="rId4" Type="http://schemas.openxmlformats.org/officeDocument/2006/relationships/tags" Target="../tags/tag7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74.xml" /><Relationship Id="rId4" Type="http://schemas.openxmlformats.org/officeDocument/2006/relationships/image" Target="../media/image4.png" /><Relationship Id="rId5" Type="http://schemas.openxmlformats.org/officeDocument/2006/relationships/tags" Target="../tags/tag7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76.xml" /><Relationship Id="rId4" Type="http://schemas.openxmlformats.org/officeDocument/2006/relationships/tags" Target="../tags/tag7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78.xml" /><Relationship Id="rId4" Type="http://schemas.openxmlformats.org/officeDocument/2006/relationships/tags" Target="../tags/tag7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80.xml" /><Relationship Id="rId4" Type="http://schemas.openxmlformats.org/officeDocument/2006/relationships/tags" Target="../tags/tag8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82.xml" /><Relationship Id="rId4" Type="http://schemas.openxmlformats.org/officeDocument/2006/relationships/tags" Target="../tags/tag8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84.xml" /><Relationship Id="rId4" Type="http://schemas.openxmlformats.org/officeDocument/2006/relationships/tags" Target="../tags/tag8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86.xml" /><Relationship Id="rId4" Type="http://schemas.openxmlformats.org/officeDocument/2006/relationships/tags" Target="../tags/tag8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88.xml" /><Relationship Id="rId4" Type="http://schemas.openxmlformats.org/officeDocument/2006/relationships/tags" Target="../tags/tag8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5104011202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1" name="图片 100"/>
          <p:cNvPicPr/>
          <p:nvPr>
            <p:custDataLst>
              <p:tags r:id="rId3"/>
            </p:custDataLst>
          </p:nvPr>
        </p:nvPicPr>
        <p:blipFill>
          <a:blip r:embed="rId2"/>
          <a:stretch>
            <a:fillRect/>
          </a:stretch>
        </p:blipFill>
        <p:spPr>
          <a:xfrm>
            <a:off x="0" y="-635"/>
            <a:ext cx="12192635" cy="6788785"/>
          </a:xfrm>
          <a:prstGeom prst="rect">
            <a:avLst/>
          </a:prstGeom>
          <a:noFill/>
          <a:ln w="9525">
            <a:noFill/>
          </a:ln>
        </p:spPr>
      </p:pic>
      <p:sp>
        <p:nvSpPr>
          <p:cNvPr id="2" name="标题 1"/>
          <p:cNvSpPr>
            <a:spLocks noGrp="1"/>
          </p:cNvSpPr>
          <p:nvPr>
            <p:ph type="ctrTitle"/>
            <p:custDataLst>
              <p:tags r:id="rId4"/>
            </p:custDataLst>
          </p:nvPr>
        </p:nvSpPr>
        <p:spPr/>
        <p:txBody>
          <a:bodyPr>
            <a:normAutofit fontScale="90000"/>
          </a:bodyPr>
          <a:lstStyle/>
          <a:p>
            <a:pPr marL="0" indent="0">
              <a:lnSpc>
                <a:spcPct val="150000"/>
              </a:lnSpc>
            </a:pPr>
            <a:r>
              <a:rPr lang="en-US" altLang="zh-CN"/>
              <a:t> </a:t>
            </a:r>
            <a:r>
              <a:rPr lang="zh-CN" altLang="en-US"/>
              <a:t>高考作文预测：</a:t>
            </a:r>
            <a:br>
              <a:rPr lang="zh-CN" altLang="en-US"/>
            </a:br>
            <a:r>
              <a:rPr lang="zh-CN" altLang="en-US"/>
              <a:t>等待与希望</a:t>
            </a:r>
            <a:endParaRPr lang="zh-CN" altLang="en-US"/>
          </a:p>
        </p:txBody>
      </p:sp>
      <p:sp>
        <p:nvSpPr>
          <p:cNvPr id="4" name="副标题 3"/>
          <p:cNvSpPr/>
          <p:nvPr>
            <p:ph type="subTitle" idx="1"/>
          </p:nvPr>
        </p:nvSpPr>
        <p:spPr/>
        <p:txBody>
          <a:bodyPr/>
          <a:lstStyle/>
          <a:p>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0" name="图片 99"/>
          <p:cNvPicPr/>
          <p:nvPr>
            <p:custDataLst>
              <p:tags r:id="rId3"/>
            </p:custDataLst>
          </p:nvPr>
        </p:nvPicPr>
        <p:blipFill>
          <a:blip r:embed="rId2"/>
          <a:stretch>
            <a:fillRect/>
          </a:stretch>
        </p:blipFill>
        <p:spPr>
          <a:xfrm>
            <a:off x="635" y="0"/>
            <a:ext cx="12059920" cy="6624955"/>
          </a:xfrm>
          <a:prstGeom prst="rect">
            <a:avLst/>
          </a:prstGeom>
          <a:noFill/>
          <a:ln w="9525">
            <a:noFill/>
          </a:ln>
        </p:spPr>
      </p:pic>
      <p:sp>
        <p:nvSpPr>
          <p:cNvPr id="3" name="内容占位符 2"/>
          <p:cNvSpPr>
            <a:spLocks noGrp="1"/>
          </p:cNvSpPr>
          <p:nvPr>
            <p:ph idx="1"/>
          </p:nvPr>
        </p:nvSpPr>
        <p:spPr>
          <a:xfrm>
            <a:off x="102870" y="-635"/>
            <a:ext cx="11957050" cy="6250305"/>
          </a:xfrm>
        </p:spPr>
        <p:txBody>
          <a:bodyPr>
            <a:noAutofit/>
          </a:bodyPr>
          <a:lstStyle/>
          <a:p>
            <a:pPr>
              <a:lnSpc>
                <a:spcPct val="110000"/>
              </a:lnSpc>
            </a:pPr>
            <a:r>
              <a:rPr lang="zh-CN" altLang="en-US" sz="2400" b="1">
                <a:solidFill>
                  <a:schemeClr val="tx1"/>
                </a:solidFill>
              </a:rPr>
              <a:t>阅读下面的材料，根据要求写作。(60分)</a:t>
            </a:r>
            <a:endParaRPr lang="zh-CN" altLang="en-US" sz="2400" b="1">
              <a:solidFill>
                <a:schemeClr val="tx1"/>
              </a:solidFill>
            </a:endParaRPr>
          </a:p>
          <a:p>
            <a:pPr>
              <a:lnSpc>
                <a:spcPct val="110000"/>
              </a:lnSpc>
            </a:pPr>
            <a:r>
              <a:rPr lang="zh-CN" altLang="en-US" sz="2400" b="1">
                <a:solidFill>
                  <a:schemeClr val="tx1"/>
                </a:solidFill>
              </a:rPr>
              <a:t>材料一：这一年，我们似乎有很多等待。等待回乡探望家人，等待返校走进课堂，等待解封后去各地追逛，等待和朋友再次欢聚……等待，或许破坏了心情、磨蚀了心性，但也成就了许多守得云开见月明。等待，是等了24年10个月的邓清明，终于圆梦太空；等待，是16年艰苦训练的徐梦桃在家门口登上领奖台；等待，是小个子梅西五次征战世界杯终于率队夺冠；等待，是平凡如你我，在磕磕绊绊中走过又一个清白之年，始终坚守，等待着那将要盛装出场的未来。  </a:t>
            </a:r>
            <a:endParaRPr lang="zh-CN" altLang="en-US" sz="2400" b="1">
              <a:solidFill>
                <a:schemeClr val="tx1"/>
              </a:solidFill>
            </a:endParaRPr>
          </a:p>
          <a:p>
            <a:pPr>
              <a:lnSpc>
                <a:spcPct val="110000"/>
              </a:lnSpc>
            </a:pPr>
            <a:r>
              <a:rPr lang="zh-CN" altLang="en-US" sz="2400" b="1">
                <a:solidFill>
                  <a:schemeClr val="tx1"/>
                </a:solidFill>
              </a:rPr>
              <a:t>——《大众日报》2023 新年献词  </a:t>
            </a:r>
            <a:endParaRPr lang="zh-CN" altLang="en-US" sz="2400" b="1">
              <a:solidFill>
                <a:schemeClr val="tx1"/>
              </a:solidFill>
            </a:endParaRPr>
          </a:p>
          <a:p>
            <a:pPr>
              <a:lnSpc>
                <a:spcPct val="110000"/>
              </a:lnSpc>
            </a:pPr>
            <a:r>
              <a:rPr lang="zh-CN" altLang="en-US" sz="2400" b="1">
                <a:solidFill>
                  <a:schemeClr val="tx1"/>
                </a:solidFill>
              </a:rPr>
              <a:t>材料二：人生的一切智慧，都包含在两个词里面：等待和希望。——大仲马《基督山伯爵》  </a:t>
            </a:r>
            <a:endParaRPr lang="zh-CN" altLang="en-US" sz="2400" b="1">
              <a:solidFill>
                <a:schemeClr val="tx1"/>
              </a:solidFill>
            </a:endParaRPr>
          </a:p>
          <a:p>
            <a:pPr>
              <a:lnSpc>
                <a:spcPct val="110000"/>
              </a:lnSpc>
            </a:pPr>
            <a:r>
              <a:rPr lang="zh-CN" altLang="en-US" sz="2400" b="1">
                <a:solidFill>
                  <a:schemeClr val="tx1"/>
                </a:solidFill>
              </a:rPr>
              <a:t>材料三：宋人有耕者。田中有株。兔走触株，折颈而死。因释其耒而守株，冀复得兔。兔不可复得，而身为宋国笑。   ——《韩非子·五蠹》  </a:t>
            </a:r>
            <a:endParaRPr lang="zh-CN" altLang="en-US" sz="2400" b="1">
              <a:solidFill>
                <a:schemeClr val="tx1"/>
              </a:solidFill>
            </a:endParaRPr>
          </a:p>
          <a:p>
            <a:pPr>
              <a:lnSpc>
                <a:spcPct val="110000"/>
              </a:lnSpc>
            </a:pPr>
            <a:r>
              <a:rPr lang="zh-CN" altLang="en-US" sz="2400" b="1">
                <a:solidFill>
                  <a:schemeClr val="tx1"/>
                </a:solidFill>
              </a:rPr>
              <a:t>以上材料对我们颇具启示意义。请结合材料写一篇文章，体现你的感悟与思考。  </a:t>
            </a:r>
            <a:endParaRPr lang="zh-CN" altLang="en-US" sz="2400" b="1">
              <a:solidFill>
                <a:schemeClr val="tx1"/>
              </a:solidFill>
            </a:endParaRPr>
          </a:p>
          <a:p>
            <a:pPr>
              <a:lnSpc>
                <a:spcPct val="110000"/>
              </a:lnSpc>
            </a:pPr>
            <a:r>
              <a:rPr lang="zh-CN" altLang="en-US" sz="2400" b="1">
                <a:solidFill>
                  <a:schemeClr val="tx1"/>
                </a:solidFill>
              </a:rPr>
              <a:t>要求：选准角度，确定立意，明确角文体，自拟标题；不要套作，不得抄袭；不得泄露个人信息；不少于 800 字。</a:t>
            </a:r>
            <a:endParaRPr lang="zh-CN" altLang="en-US" sz="2400" b="1">
              <a:solidFill>
                <a:schemeClr val="tx1"/>
              </a:solidFill>
            </a:endParaRPr>
          </a:p>
        </p:txBody>
      </p:sp>
    </p:spTree>
    <p:custDataLst>
      <p:tags r:id="rId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0" name="图片 99"/>
          <p:cNvPicPr/>
          <p:nvPr>
            <p:custDataLst>
              <p:tags r:id="rId3"/>
            </p:custDataLst>
          </p:nvPr>
        </p:nvPicPr>
        <p:blipFill>
          <a:blip r:embed="rId2"/>
          <a:stretch>
            <a:fillRect/>
          </a:stretch>
        </p:blipFill>
        <p:spPr>
          <a:xfrm>
            <a:off x="635" y="0"/>
            <a:ext cx="12059920" cy="6624955"/>
          </a:xfrm>
          <a:prstGeom prst="rect">
            <a:avLst/>
          </a:prstGeom>
          <a:noFill/>
          <a:ln w="9525">
            <a:noFill/>
          </a:ln>
        </p:spPr>
      </p:pic>
      <p:sp>
        <p:nvSpPr>
          <p:cNvPr id="3" name="内容占位符 2"/>
          <p:cNvSpPr>
            <a:spLocks noGrp="1"/>
          </p:cNvSpPr>
          <p:nvPr>
            <p:ph idx="1"/>
          </p:nvPr>
        </p:nvSpPr>
        <p:spPr>
          <a:xfrm>
            <a:off x="635" y="220980"/>
            <a:ext cx="11758930" cy="6028690"/>
          </a:xfrm>
        </p:spPr>
        <p:txBody>
          <a:bodyPr>
            <a:noAutofit/>
          </a:bodyPr>
          <a:lstStyle/>
          <a:p>
            <a:r>
              <a:rPr lang="zh-CN" altLang="en-US" sz="2400" b="1">
                <a:solidFill>
                  <a:schemeClr val="tx1"/>
                </a:solidFill>
              </a:rPr>
              <a:t>这是一道新材料作文题,具有思辨色彩。</a:t>
            </a:r>
            <a:r>
              <a:rPr lang="zh-CN" altLang="en-US" sz="2400" b="1">
                <a:solidFill>
                  <a:schemeClr val="tx1"/>
                </a:solidFill>
                <a:highlight>
                  <a:srgbClr val="FFFF00"/>
                </a:highlight>
              </a:rPr>
              <a:t>材料一</a:t>
            </a:r>
            <a:r>
              <a:rPr lang="zh-CN" altLang="en-US" sz="2400" b="1">
                <a:solidFill>
                  <a:schemeClr val="tx1"/>
                </a:solidFill>
              </a:rPr>
              <a:t>虽指出等待“或许破坏了心情、磨蚀了心性”，但接着一句“也成就了许多守得云开见月明”是关键句，强调了积极等待的意义，接下来列举的邓清明、徐梦桃、梅西等事例，印证了积极等待，在等待中进取的重要性。</a:t>
            </a:r>
            <a:r>
              <a:rPr lang="zh-CN" altLang="en-US" sz="2400" b="1">
                <a:solidFill>
                  <a:srgbClr val="FF0000"/>
                </a:solidFill>
              </a:rPr>
              <a:t>这里的“等待”是一种坚守，是为“盛装出场”积蓄力量</a:t>
            </a:r>
            <a:r>
              <a:rPr lang="zh-CN" altLang="en-US" sz="2400" b="1">
                <a:solidFill>
                  <a:schemeClr val="tx1"/>
                </a:solidFill>
              </a:rPr>
              <a:t>。</a:t>
            </a:r>
            <a:r>
              <a:rPr lang="zh-CN" altLang="en-US" sz="2400" b="1">
                <a:solidFill>
                  <a:schemeClr val="tx1"/>
                </a:solidFill>
                <a:highlight>
                  <a:srgbClr val="FFFF00"/>
                </a:highlight>
              </a:rPr>
              <a:t>材料二</a:t>
            </a:r>
            <a:r>
              <a:rPr lang="zh-CN" altLang="en-US" sz="2400" b="1">
                <a:solidFill>
                  <a:schemeClr val="tx1"/>
                </a:solidFill>
              </a:rPr>
              <a:t>是大仲马的名言，他把“等待”看成人生的智慧，认为只要有等待就有希望。这告诉人们：</a:t>
            </a:r>
            <a:r>
              <a:rPr lang="zh-CN" altLang="en-US" sz="2400" b="1">
                <a:solidFill>
                  <a:srgbClr val="FF0000"/>
                </a:solidFill>
              </a:rPr>
              <a:t>要善于等待，不忘初心，做好自己该做的事，有耐心，有对梦想的真挚追求，就终有云开月明时</a:t>
            </a:r>
            <a:r>
              <a:rPr lang="zh-CN" altLang="en-US" sz="2400" b="1">
                <a:solidFill>
                  <a:schemeClr val="tx1"/>
                </a:solidFill>
              </a:rPr>
              <a:t>。</a:t>
            </a:r>
            <a:r>
              <a:rPr lang="zh-CN" altLang="en-US" sz="2400" b="1">
                <a:solidFill>
                  <a:schemeClr val="tx1"/>
                </a:solidFill>
                <a:highlight>
                  <a:srgbClr val="FFFF00"/>
                </a:highlight>
              </a:rPr>
              <a:t>材料三</a:t>
            </a:r>
            <a:r>
              <a:rPr lang="zh-CN" altLang="en-US" sz="2400" b="1">
                <a:solidFill>
                  <a:schemeClr val="tx1"/>
                </a:solidFill>
              </a:rPr>
              <a:t>阐述人们熟知的寓言守株待兔，</a:t>
            </a:r>
            <a:r>
              <a:rPr lang="zh-CN" altLang="en-US" sz="2400" b="1">
                <a:solidFill>
                  <a:srgbClr val="FF0000"/>
                </a:solidFill>
              </a:rPr>
              <a:t>告诫我们不要存侥幸心理，不要死守教条规矩，应积极主动地创造成果。</a:t>
            </a:r>
            <a:endParaRPr lang="zh-CN" altLang="en-US" sz="2400" b="1">
              <a:solidFill>
                <a:srgbClr val="FF0000"/>
              </a:solidFill>
            </a:endParaRPr>
          </a:p>
          <a:p>
            <a:r>
              <a:rPr lang="zh-CN" altLang="en-US" sz="2400" b="1">
                <a:solidFill>
                  <a:schemeClr val="tx1"/>
                </a:solidFill>
              </a:rPr>
              <a:t>需要注意的是，本次作文的核心概念是“等待”。要对“等待”有理性分析，等待意味着沉着冷静、不急不躁，意味着独处、与生命相守，也意味着延迟与耽搁，甚至是浪费时间和精力。在理性层面上，要分清主动等待和被动等待：主动等待是个体成长的必经之路，是生命质感的堆叠与累积，是心灵的充实与升华；被动等待则是孱弱的处事能力与情感表达的体现。</a:t>
            </a:r>
            <a:endParaRPr lang="zh-CN" altLang="en-US" sz="2400" b="1">
              <a:solidFill>
                <a:schemeClr val="tx1"/>
              </a:solidFill>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0" name="图片 99"/>
          <p:cNvPicPr/>
          <p:nvPr>
            <p:custDataLst>
              <p:tags r:id="rId3"/>
            </p:custDataLst>
          </p:nvPr>
        </p:nvPicPr>
        <p:blipFill>
          <a:blip r:embed="rId2"/>
          <a:stretch>
            <a:fillRect/>
          </a:stretch>
        </p:blipFill>
        <p:spPr>
          <a:xfrm>
            <a:off x="635" y="0"/>
            <a:ext cx="12059920" cy="6624955"/>
          </a:xfrm>
          <a:prstGeom prst="rect">
            <a:avLst/>
          </a:prstGeom>
          <a:noFill/>
          <a:ln w="9525">
            <a:noFill/>
          </a:ln>
        </p:spPr>
      </p:pic>
      <p:sp>
        <p:nvSpPr>
          <p:cNvPr id="3" name="内容占位符 2"/>
          <p:cNvSpPr>
            <a:spLocks noGrp="1"/>
          </p:cNvSpPr>
          <p:nvPr>
            <p:ph idx="1"/>
          </p:nvPr>
        </p:nvSpPr>
        <p:spPr>
          <a:xfrm>
            <a:off x="845185" y="220980"/>
            <a:ext cx="10914380" cy="6028690"/>
          </a:xfrm>
        </p:spPr>
        <p:txBody>
          <a:bodyPr>
            <a:noAutofit/>
          </a:bodyPr>
          <a:lstStyle/>
          <a:p>
            <a:r>
              <a:rPr lang="zh-CN" altLang="en-US" sz="2800" b="1">
                <a:solidFill>
                  <a:schemeClr val="tx1"/>
                </a:solidFill>
                <a:highlight>
                  <a:srgbClr val="FFFF00"/>
                </a:highlight>
              </a:rPr>
              <a:t>【参考立意】</a:t>
            </a:r>
            <a:endParaRPr lang="zh-CN" altLang="en-US" sz="2800" b="1">
              <a:solidFill>
                <a:schemeClr val="tx1"/>
              </a:solidFill>
              <a:highlight>
                <a:srgbClr val="FFFF00"/>
              </a:highlight>
            </a:endParaRPr>
          </a:p>
          <a:p>
            <a:r>
              <a:rPr lang="zh-CN" altLang="en-US" sz="2800" b="1">
                <a:solidFill>
                  <a:schemeClr val="tx1"/>
                </a:solidFill>
              </a:rPr>
              <a:t>①善于等待，终见花开。</a:t>
            </a:r>
            <a:endParaRPr lang="zh-CN" altLang="en-US" sz="2800" b="1">
              <a:solidFill>
                <a:schemeClr val="tx1"/>
              </a:solidFill>
            </a:endParaRPr>
          </a:p>
          <a:p>
            <a:r>
              <a:rPr lang="zh-CN" altLang="en-US" sz="2800" b="1">
                <a:solidFill>
                  <a:schemeClr val="tx1"/>
                </a:solidFill>
              </a:rPr>
              <a:t>②请以积极、乐观、进取的姿态等待。</a:t>
            </a:r>
            <a:endParaRPr lang="zh-CN" altLang="en-US" sz="2800" b="1">
              <a:solidFill>
                <a:schemeClr val="tx1"/>
              </a:solidFill>
            </a:endParaRPr>
          </a:p>
          <a:p>
            <a:r>
              <a:rPr lang="zh-CN" altLang="en-US" sz="2800" b="1">
                <a:solidFill>
                  <a:schemeClr val="tx1"/>
                </a:solidFill>
              </a:rPr>
              <a:t>③请勿消极被动等待。</a:t>
            </a:r>
            <a:endParaRPr lang="zh-CN" altLang="en-US" sz="2800" b="1">
              <a:solidFill>
                <a:schemeClr val="tx1"/>
              </a:solidFill>
            </a:endParaRPr>
          </a:p>
          <a:p>
            <a:r>
              <a:rPr lang="zh-CN" altLang="en-US" sz="2800" b="1">
                <a:solidFill>
                  <a:schemeClr val="tx1"/>
                </a:solidFill>
              </a:rPr>
              <a:t>④时间见证价值,努力值得等待。</a:t>
            </a:r>
            <a:endParaRPr lang="zh-CN" altLang="en-US" sz="2800" b="1">
              <a:solidFill>
                <a:schemeClr val="tx1"/>
              </a:solidFill>
            </a:endParaRPr>
          </a:p>
          <a:p>
            <a:r>
              <a:rPr lang="zh-CN" altLang="en-US" sz="2800" b="1">
                <a:solidFill>
                  <a:schemeClr val="tx1"/>
                </a:solidFill>
              </a:rPr>
              <a:t>⑤在等待中坚守,在坚守中等待。</a:t>
            </a:r>
            <a:endParaRPr lang="zh-CN" altLang="en-US" sz="2800" b="1">
              <a:solidFill>
                <a:schemeClr val="tx1"/>
              </a:solidFill>
            </a:endParaRPr>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0" name="图片 99"/>
          <p:cNvPicPr/>
          <p:nvPr>
            <p:custDataLst>
              <p:tags r:id="rId3"/>
            </p:custDataLst>
          </p:nvPr>
        </p:nvPicPr>
        <p:blipFill>
          <a:blip r:embed="rId2"/>
          <a:stretch>
            <a:fillRect/>
          </a:stretch>
        </p:blipFill>
        <p:spPr>
          <a:xfrm>
            <a:off x="635" y="0"/>
            <a:ext cx="12059920" cy="6624955"/>
          </a:xfrm>
          <a:prstGeom prst="rect">
            <a:avLst/>
          </a:prstGeom>
          <a:noFill/>
          <a:ln w="9525">
            <a:noFill/>
          </a:ln>
        </p:spPr>
      </p:pic>
      <p:sp>
        <p:nvSpPr>
          <p:cNvPr id="3" name="内容占位符 2"/>
          <p:cNvSpPr>
            <a:spLocks noGrp="1"/>
          </p:cNvSpPr>
          <p:nvPr>
            <p:ph idx="1"/>
          </p:nvPr>
        </p:nvSpPr>
        <p:spPr>
          <a:xfrm>
            <a:off x="845185" y="220980"/>
            <a:ext cx="10914380" cy="6028690"/>
          </a:xfrm>
        </p:spPr>
        <p:txBody>
          <a:bodyPr>
            <a:noAutofit/>
          </a:bodyPr>
          <a:lstStyle/>
          <a:p>
            <a:r>
              <a:rPr lang="zh-CN" altLang="en-US" sz="2400" b="1">
                <a:solidFill>
                  <a:schemeClr val="tx1"/>
                </a:solidFill>
                <a:highlight>
                  <a:srgbClr val="FFFF00"/>
                </a:highlight>
              </a:rPr>
              <a:t>朗读者第二季第五期主题词【等待】</a:t>
            </a:r>
            <a:endParaRPr lang="zh-CN" altLang="en-US" sz="2400" b="1">
              <a:solidFill>
                <a:schemeClr val="tx1"/>
              </a:solidFill>
              <a:highlight>
                <a:srgbClr val="FFFF00"/>
              </a:highlight>
            </a:endParaRPr>
          </a:p>
          <a:p>
            <a:r>
              <a:rPr lang="zh-CN" altLang="en-US" sz="2400" b="1">
                <a:solidFill>
                  <a:schemeClr val="tx1"/>
                </a:solidFill>
              </a:rPr>
              <a:t> | 卷首语 |</a:t>
            </a:r>
            <a:endParaRPr lang="zh-CN" altLang="en-US" sz="2400" b="1">
              <a:solidFill>
                <a:schemeClr val="tx1"/>
              </a:solidFill>
            </a:endParaRPr>
          </a:p>
          <a:p>
            <a:r>
              <a:rPr lang="zh-CN" altLang="en-US" sz="2400" b="1">
                <a:solidFill>
                  <a:schemeClr val="tx1"/>
                </a:solidFill>
              </a:rPr>
              <a:t>等待，是我们和时间的一场博弈。我们凭借着智慧和耐力，与未来做一个交换。等待的不可知性，是一份考验，一天一天，一步一步走向希望，或者失望。</a:t>
            </a:r>
            <a:endParaRPr lang="zh-CN" altLang="en-US" sz="2400" b="1">
              <a:solidFill>
                <a:schemeClr val="tx1"/>
              </a:solidFill>
            </a:endParaRPr>
          </a:p>
          <a:p>
            <a:r>
              <a:rPr lang="zh-CN" altLang="en-US" sz="2400" b="1">
                <a:solidFill>
                  <a:schemeClr val="tx1"/>
                </a:solidFill>
              </a:rPr>
              <a:t>安娜•卡列尼娜呼喊着，我是人，我要生活，我要爱情；于是，她在等待当中燃烧了自己。长亭外，古道边，问君此去几时还，这是英子和她的同学们在伤感的歌声中等待成长。</a:t>
            </a:r>
            <a:endParaRPr lang="zh-CN" altLang="en-US" sz="2400" b="1">
              <a:solidFill>
                <a:schemeClr val="tx1"/>
              </a:solidFill>
            </a:endParaRPr>
          </a:p>
          <a:p>
            <a:r>
              <a:rPr lang="zh-CN" altLang="en-US" sz="2400" b="1">
                <a:solidFill>
                  <a:schemeClr val="tx1"/>
                </a:solidFill>
              </a:rPr>
              <a:t>“慈母手中线，游子身上衣”，这是五十岁的孟郊写下的诗句，也恰恰在那一年，颠沛流离居无定所的游子，等来了和她母亲的团圆。</a:t>
            </a:r>
            <a:endParaRPr lang="zh-CN" altLang="en-US" sz="2400" b="1">
              <a:solidFill>
                <a:schemeClr val="tx1"/>
              </a:solidFill>
            </a:endParaRPr>
          </a:p>
          <a:p>
            <a:r>
              <a:rPr lang="zh-CN" altLang="en-US" sz="2400" b="1">
                <a:solidFill>
                  <a:schemeClr val="tx1"/>
                </a:solidFill>
              </a:rPr>
              <a:t>除非到达终点，没有人能够评价等待的价值。人生的意义在于因为希望，所以等待；更在于因为选择了等待，所以，看到了希望。</a:t>
            </a:r>
            <a:endParaRPr lang="zh-CN" altLang="en-US" sz="2400" b="1">
              <a:solidFill>
                <a:schemeClr val="tx1"/>
              </a:solidFill>
            </a:endParaRPr>
          </a:p>
        </p:txBody>
      </p:sp>
    </p:spTree>
    <p:custDataLst>
      <p:tags r:id="rId4"/>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0" name="图片 99"/>
          <p:cNvPicPr/>
          <p:nvPr>
            <p:custDataLst>
              <p:tags r:id="rId3"/>
            </p:custDataLst>
          </p:nvPr>
        </p:nvPicPr>
        <p:blipFill>
          <a:blip r:embed="rId2"/>
          <a:stretch>
            <a:fillRect/>
          </a:stretch>
        </p:blipFill>
        <p:spPr>
          <a:xfrm>
            <a:off x="635" y="0"/>
            <a:ext cx="12059920" cy="6624955"/>
          </a:xfrm>
          <a:prstGeom prst="rect">
            <a:avLst/>
          </a:prstGeom>
          <a:noFill/>
          <a:ln w="9525">
            <a:noFill/>
          </a:ln>
        </p:spPr>
      </p:pic>
      <p:sp>
        <p:nvSpPr>
          <p:cNvPr id="3" name="内容占位符 2"/>
          <p:cNvSpPr>
            <a:spLocks noGrp="1"/>
          </p:cNvSpPr>
          <p:nvPr>
            <p:ph idx="1"/>
          </p:nvPr>
        </p:nvSpPr>
        <p:spPr>
          <a:xfrm>
            <a:off x="6922770" y="220980"/>
            <a:ext cx="5138420" cy="6028690"/>
          </a:xfrm>
        </p:spPr>
        <p:txBody>
          <a:bodyPr>
            <a:noAutofit/>
          </a:bodyPr>
          <a:lstStyle/>
          <a:p>
            <a:r>
              <a:rPr lang="zh-CN" altLang="en-US" sz="2400" b="1">
                <a:solidFill>
                  <a:schemeClr val="tx1"/>
                </a:solidFill>
                <a:highlight>
                  <a:srgbClr val="FFFF00"/>
                </a:highlight>
              </a:rPr>
              <a:t> | 开场白 |</a:t>
            </a:r>
            <a:endParaRPr lang="zh-CN" altLang="en-US" sz="2400" b="1">
              <a:solidFill>
                <a:schemeClr val="tx1"/>
              </a:solidFill>
              <a:highlight>
                <a:srgbClr val="FFFF00"/>
              </a:highlight>
            </a:endParaRPr>
          </a:p>
          <a:p>
            <a:r>
              <a:rPr lang="zh-CN" altLang="en-US" sz="2400" b="1">
                <a:solidFill>
                  <a:schemeClr val="tx1"/>
                </a:solidFill>
              </a:rPr>
              <a:t>我们今天这期节目的主题词是：等待。等待仿佛是生命当中的一个常态，我们经常会等一个电话，等一趟地铁，等着新年的愿望能够实现，等着跟相爱的人久别重逢。</a:t>
            </a:r>
            <a:endParaRPr lang="zh-CN" altLang="en-US" sz="2400" b="1">
              <a:solidFill>
                <a:schemeClr val="tx1"/>
              </a:solidFill>
            </a:endParaRPr>
          </a:p>
          <a:p>
            <a:r>
              <a:rPr lang="zh-CN" altLang="en-US" sz="2400" b="1">
                <a:solidFill>
                  <a:schemeClr val="tx1"/>
                </a:solidFill>
              </a:rPr>
              <a:t>时间很多美好的事物，并非是触手可及的，经过了时间的酝酿和打磨，等待的结果才会显得更加珍贵。当然也会有一些等待是在和幻灭苦苦做着抗争，经过漫长的等待，用时间等来光明。</a:t>
            </a:r>
            <a:endParaRPr lang="zh-CN" altLang="en-US" sz="2400" b="1">
              <a:solidFill>
                <a:schemeClr val="tx1"/>
              </a:solidFill>
            </a:endParaRPr>
          </a:p>
        </p:txBody>
      </p:sp>
      <p:pic>
        <p:nvPicPr>
          <p:cNvPr id="2" name="图片 1"/>
          <p:cNvPicPr>
            <a:picLocks noChangeAspect="1"/>
          </p:cNvPicPr>
          <p:nvPr/>
        </p:nvPicPr>
        <p:blipFill>
          <a:blip r:embed="rId4"/>
          <a:stretch>
            <a:fillRect/>
          </a:stretch>
        </p:blipFill>
        <p:spPr>
          <a:xfrm>
            <a:off x="64770" y="110490"/>
            <a:ext cx="6858000" cy="6276340"/>
          </a:xfrm>
          <a:prstGeom prst="rect">
            <a:avLst/>
          </a:prstGeom>
        </p:spPr>
      </p:pic>
    </p:spTree>
    <p:custDataLst>
      <p:tags r:id="rId5"/>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0" name="图片 99"/>
          <p:cNvPicPr/>
          <p:nvPr>
            <p:custDataLst>
              <p:tags r:id="rId3"/>
            </p:custDataLst>
          </p:nvPr>
        </p:nvPicPr>
        <p:blipFill>
          <a:blip r:embed="rId2"/>
          <a:stretch>
            <a:fillRect/>
          </a:stretch>
        </p:blipFill>
        <p:spPr>
          <a:xfrm>
            <a:off x="635" y="0"/>
            <a:ext cx="12059920" cy="6624955"/>
          </a:xfrm>
          <a:prstGeom prst="rect">
            <a:avLst/>
          </a:prstGeom>
          <a:noFill/>
          <a:ln w="9525">
            <a:noFill/>
          </a:ln>
        </p:spPr>
      </p:pic>
      <p:sp>
        <p:nvSpPr>
          <p:cNvPr id="3" name="内容占位符 2"/>
          <p:cNvSpPr>
            <a:spLocks noGrp="1"/>
          </p:cNvSpPr>
          <p:nvPr>
            <p:ph idx="1"/>
          </p:nvPr>
        </p:nvSpPr>
        <p:spPr>
          <a:xfrm>
            <a:off x="845185" y="220980"/>
            <a:ext cx="10914380" cy="6028690"/>
          </a:xfrm>
        </p:spPr>
        <p:txBody>
          <a:bodyPr>
            <a:noAutofit/>
          </a:bodyPr>
          <a:lstStyle/>
          <a:p>
            <a:r>
              <a:rPr lang="zh-CN" altLang="en-US" sz="2400" b="1">
                <a:solidFill>
                  <a:schemeClr val="tx1"/>
                </a:solidFill>
                <a:highlight>
                  <a:srgbClr val="FFFF00"/>
                </a:highlight>
              </a:rPr>
              <a:t>| 结束语 |</a:t>
            </a:r>
            <a:endParaRPr lang="zh-CN" altLang="en-US" sz="2400" b="1">
              <a:solidFill>
                <a:schemeClr val="tx1"/>
              </a:solidFill>
              <a:highlight>
                <a:srgbClr val="FFFF00"/>
              </a:highlight>
            </a:endParaRPr>
          </a:p>
          <a:p>
            <a:r>
              <a:rPr lang="zh-CN" altLang="en-US" sz="2400" b="1">
                <a:solidFill>
                  <a:schemeClr val="tx1"/>
                </a:solidFill>
              </a:rPr>
              <a:t>从1970年到1980年，我们国家自主研发的第一架喷气式民用客机运-10，用了10年的时间试飞成功。</a:t>
            </a:r>
            <a:endParaRPr lang="zh-CN" altLang="en-US" sz="2400" b="1">
              <a:solidFill>
                <a:schemeClr val="tx1"/>
              </a:solidFill>
            </a:endParaRPr>
          </a:p>
          <a:p>
            <a:r>
              <a:rPr lang="zh-CN" altLang="en-US" sz="2400" b="1">
                <a:solidFill>
                  <a:schemeClr val="tx1"/>
                </a:solidFill>
              </a:rPr>
              <a:t>从2007年到2017年，C919同样十年磨一剑，这其中有几代中国航空人刻苦奉献的精神在传承。</a:t>
            </a:r>
            <a:endParaRPr lang="zh-CN" altLang="en-US" sz="2400" b="1">
              <a:solidFill>
                <a:schemeClr val="tx1"/>
              </a:solidFill>
            </a:endParaRPr>
          </a:p>
          <a:p>
            <a:r>
              <a:rPr lang="zh-CN" altLang="en-US" sz="2400" b="1">
                <a:solidFill>
                  <a:schemeClr val="tx1"/>
                </a:solidFill>
              </a:rPr>
              <a:t>当然，有所不同的是随着国力的强大，国运的昌盛，新时代赋予了建设者更多的机遇和挑战，就让我们一起等待，遇见更多的奇迹！</a:t>
            </a:r>
            <a:endParaRPr lang="zh-CN" altLang="en-US" sz="2400" b="1">
              <a:solidFill>
                <a:schemeClr val="tx1"/>
              </a:solidFill>
            </a:endParaRPr>
          </a:p>
          <a:p>
            <a:endParaRPr lang="zh-CN" altLang="en-US" sz="2400" b="1">
              <a:solidFill>
                <a:schemeClr val="tx1"/>
              </a:solidFill>
            </a:endParaRPr>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0" name="图片 99"/>
          <p:cNvPicPr/>
          <p:nvPr>
            <p:custDataLst>
              <p:tags r:id="rId3"/>
            </p:custDataLst>
          </p:nvPr>
        </p:nvPicPr>
        <p:blipFill>
          <a:blip r:embed="rId2"/>
          <a:stretch>
            <a:fillRect/>
          </a:stretch>
        </p:blipFill>
        <p:spPr>
          <a:xfrm>
            <a:off x="635" y="0"/>
            <a:ext cx="12059920" cy="6624955"/>
          </a:xfrm>
          <a:prstGeom prst="rect">
            <a:avLst/>
          </a:prstGeom>
          <a:noFill/>
          <a:ln w="9525">
            <a:noFill/>
          </a:ln>
        </p:spPr>
      </p:pic>
      <p:sp>
        <p:nvSpPr>
          <p:cNvPr id="3" name="内容占位符 2"/>
          <p:cNvSpPr>
            <a:spLocks noGrp="1"/>
          </p:cNvSpPr>
          <p:nvPr>
            <p:ph idx="1"/>
          </p:nvPr>
        </p:nvSpPr>
        <p:spPr>
          <a:xfrm>
            <a:off x="845185" y="220980"/>
            <a:ext cx="10914380" cy="6028690"/>
          </a:xfrm>
        </p:spPr>
        <p:txBody>
          <a:bodyPr>
            <a:noAutofit/>
          </a:bodyPr>
          <a:lstStyle/>
          <a:p>
            <a:r>
              <a:rPr lang="zh-CN" altLang="en-US" sz="2800" b="1">
                <a:solidFill>
                  <a:schemeClr val="tx1"/>
                </a:solidFill>
                <a:highlight>
                  <a:srgbClr val="FFFF00"/>
                </a:highlight>
              </a:rPr>
              <a:t>名人名言</a:t>
            </a:r>
            <a:endParaRPr lang="zh-CN" altLang="en-US" sz="2800" b="1">
              <a:solidFill>
                <a:schemeClr val="tx1"/>
              </a:solidFill>
              <a:highlight>
                <a:srgbClr val="FFFF00"/>
              </a:highlight>
            </a:endParaRPr>
          </a:p>
          <a:p>
            <a:r>
              <a:rPr lang="zh-CN" altLang="en-US" sz="2800" b="1">
                <a:solidFill>
                  <a:schemeClr val="tx1"/>
                </a:solidFill>
              </a:rPr>
              <a:t>1.一星陨落，黯淡不了星空灿烂。一花凋落，荒芜不了整个春天。——巴尔扎克</a:t>
            </a:r>
            <a:endParaRPr lang="zh-CN" altLang="en-US" sz="2800" b="1">
              <a:solidFill>
                <a:schemeClr val="tx1"/>
              </a:solidFill>
            </a:endParaRPr>
          </a:p>
          <a:p>
            <a:r>
              <a:rPr lang="zh-CN" altLang="en-US" sz="2800" b="1">
                <a:solidFill>
                  <a:schemeClr val="tx1"/>
                </a:solidFill>
              </a:rPr>
              <a:t>2.海啸虽然来过，但樱花还是开了。——《海啸与樱花》</a:t>
            </a:r>
            <a:endParaRPr lang="zh-CN" altLang="en-US" sz="2800" b="1">
              <a:solidFill>
                <a:schemeClr val="tx1"/>
              </a:solidFill>
            </a:endParaRPr>
          </a:p>
          <a:p>
            <a:r>
              <a:rPr lang="zh-CN" altLang="en-US" sz="2800" b="1">
                <a:solidFill>
                  <a:schemeClr val="tx1"/>
                </a:solidFill>
              </a:rPr>
              <a:t>3.冬天从这里夺走的，春天都会交还给你。——海涅</a:t>
            </a:r>
            <a:endParaRPr lang="zh-CN" altLang="en-US" sz="2800" b="1">
              <a:solidFill>
                <a:schemeClr val="tx1"/>
              </a:solidFill>
            </a:endParaRPr>
          </a:p>
          <a:p>
            <a:r>
              <a:rPr lang="zh-CN" altLang="en-US" sz="2800" b="1">
                <a:solidFill>
                  <a:schemeClr val="tx1"/>
                </a:solidFill>
              </a:rPr>
              <a:t>4.没有一个冬天不能逾越，没有一个春天不会到来。——《南方周末》</a:t>
            </a:r>
            <a:endParaRPr lang="zh-CN" altLang="en-US" sz="2800" b="1">
              <a:solidFill>
                <a:schemeClr val="tx1"/>
              </a:solidFill>
            </a:endParaRPr>
          </a:p>
          <a:p>
            <a:r>
              <a:rPr lang="zh-CN" altLang="en-US" sz="2800" b="1">
                <a:solidFill>
                  <a:schemeClr val="tx1"/>
                </a:solidFill>
              </a:rPr>
              <a:t>5.每朵乌云背后都有阳光。 ——吉伯特</a:t>
            </a:r>
            <a:endParaRPr lang="zh-CN" altLang="en-US" sz="2800" b="1">
              <a:solidFill>
                <a:schemeClr val="tx1"/>
              </a:solidFill>
            </a:endParaRPr>
          </a:p>
          <a:p>
            <a:r>
              <a:rPr lang="zh-CN" altLang="en-US" sz="2800" b="1">
                <a:solidFill>
                  <a:schemeClr val="tx1"/>
                </a:solidFill>
              </a:rPr>
              <a:t>6.黑夜无论怎样悠长，白昼总会到来。——莎士比亚</a:t>
            </a:r>
            <a:endParaRPr lang="zh-CN" altLang="en-US" sz="2800" b="1">
              <a:solidFill>
                <a:schemeClr val="tx1"/>
              </a:solidFill>
            </a:endParaRPr>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0" name="图片 99"/>
          <p:cNvPicPr/>
          <p:nvPr>
            <p:custDataLst>
              <p:tags r:id="rId3"/>
            </p:custDataLst>
          </p:nvPr>
        </p:nvPicPr>
        <p:blipFill>
          <a:blip r:embed="rId2"/>
          <a:stretch>
            <a:fillRect/>
          </a:stretch>
        </p:blipFill>
        <p:spPr>
          <a:xfrm>
            <a:off x="635" y="0"/>
            <a:ext cx="12059920" cy="6624955"/>
          </a:xfrm>
          <a:prstGeom prst="rect">
            <a:avLst/>
          </a:prstGeom>
          <a:noFill/>
          <a:ln w="9525">
            <a:noFill/>
          </a:ln>
        </p:spPr>
      </p:pic>
      <p:sp>
        <p:nvSpPr>
          <p:cNvPr id="3" name="内容占位符 2"/>
          <p:cNvSpPr>
            <a:spLocks noGrp="1"/>
          </p:cNvSpPr>
          <p:nvPr>
            <p:ph idx="1"/>
          </p:nvPr>
        </p:nvSpPr>
        <p:spPr>
          <a:xfrm>
            <a:off x="845185" y="220980"/>
            <a:ext cx="10914380" cy="6028690"/>
          </a:xfrm>
        </p:spPr>
        <p:txBody>
          <a:bodyPr>
            <a:noAutofit/>
          </a:bodyPr>
          <a:lstStyle/>
          <a:p>
            <a:r>
              <a:rPr lang="zh-CN" altLang="en-US" sz="2800" b="1">
                <a:solidFill>
                  <a:schemeClr val="tx1"/>
                </a:solidFill>
                <a:highlight>
                  <a:srgbClr val="FFFF00"/>
                </a:highlight>
              </a:rPr>
              <a:t>名人名言</a:t>
            </a:r>
            <a:endParaRPr lang="zh-CN" altLang="en-US" sz="2800" b="1">
              <a:solidFill>
                <a:schemeClr val="tx1"/>
              </a:solidFill>
              <a:highlight>
                <a:srgbClr val="FFFF00"/>
              </a:highlight>
            </a:endParaRPr>
          </a:p>
          <a:p>
            <a:r>
              <a:rPr lang="zh-CN" altLang="en-US" sz="2800" b="1">
                <a:solidFill>
                  <a:schemeClr val="tx1"/>
                </a:solidFill>
              </a:rPr>
              <a:t>7.我有点疲倦了，但我总要还有勇气，在狗一样的生活上做出神仙一样的事。——汪曾祺</a:t>
            </a:r>
            <a:endParaRPr lang="zh-CN" altLang="en-US" sz="2800" b="1">
              <a:solidFill>
                <a:schemeClr val="tx1"/>
              </a:solidFill>
            </a:endParaRPr>
          </a:p>
          <a:p>
            <a:r>
              <a:rPr lang="zh-CN" altLang="en-US" sz="2800" b="1">
                <a:solidFill>
                  <a:schemeClr val="tx1"/>
                </a:solidFill>
              </a:rPr>
              <a:t>8.希望的灯一旦熄灭，生活刹那间变成了一片黑暗。 ——普列姆昌德</a:t>
            </a:r>
            <a:endParaRPr lang="zh-CN" altLang="en-US" sz="2800" b="1">
              <a:solidFill>
                <a:schemeClr val="tx1"/>
              </a:solidFill>
            </a:endParaRPr>
          </a:p>
          <a:p>
            <a:r>
              <a:rPr lang="zh-CN" altLang="en-US" sz="2800" b="1">
                <a:solidFill>
                  <a:schemeClr val="tx1"/>
                </a:solidFill>
              </a:rPr>
              <a:t>9.所谓无底深渊，下去也是前程万里。——木心</a:t>
            </a:r>
            <a:endParaRPr lang="zh-CN" altLang="en-US" sz="2800" b="1">
              <a:solidFill>
                <a:schemeClr val="tx1"/>
              </a:solidFill>
            </a:endParaRPr>
          </a:p>
          <a:p>
            <a:r>
              <a:rPr lang="zh-CN" altLang="en-US" sz="2800" b="1">
                <a:solidFill>
                  <a:schemeClr val="tx1"/>
                </a:solidFill>
              </a:rPr>
              <a:t>10.没有谁的生活一直完美，但无论什么时候，都要看着前方，满怀希望就会所向披靡。</a:t>
            </a:r>
            <a:endParaRPr lang="zh-CN" altLang="en-US" sz="2800" b="1">
              <a:solidFill>
                <a:schemeClr val="tx1"/>
              </a:solidFill>
            </a:endParaRPr>
          </a:p>
          <a:p>
            <a:r>
              <a:rPr lang="zh-CN" altLang="en-US" sz="2800" b="1">
                <a:solidFill>
                  <a:schemeClr val="tx1"/>
                </a:solidFill>
              </a:rPr>
              <a:t>11. 旧希望欺骗了我们的地方，就存在着新希望。 ——莫里兹</a:t>
            </a:r>
            <a:endParaRPr lang="zh-CN" altLang="en-US" sz="2800" b="1">
              <a:solidFill>
                <a:schemeClr val="tx1"/>
              </a:solidFill>
            </a:endParaRPr>
          </a:p>
          <a:p>
            <a:r>
              <a:rPr lang="zh-CN" altLang="en-US" sz="2800" b="1">
                <a:solidFill>
                  <a:schemeClr val="tx1"/>
                </a:solidFill>
              </a:rPr>
              <a:t>12.不要垂头丧气，即使失去一切，至少还有一个希望等待着你。</a:t>
            </a:r>
            <a:endParaRPr lang="zh-CN" altLang="en-US" sz="2800" b="1">
              <a:solidFill>
                <a:schemeClr val="tx1"/>
              </a:solidFill>
            </a:endParaRPr>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0" name="图片 99"/>
          <p:cNvPicPr/>
          <p:nvPr>
            <p:custDataLst>
              <p:tags r:id="rId3"/>
            </p:custDataLst>
          </p:nvPr>
        </p:nvPicPr>
        <p:blipFill>
          <a:blip r:embed="rId2"/>
          <a:stretch>
            <a:fillRect/>
          </a:stretch>
        </p:blipFill>
        <p:spPr>
          <a:xfrm>
            <a:off x="635" y="0"/>
            <a:ext cx="12059920" cy="6624955"/>
          </a:xfrm>
          <a:prstGeom prst="rect">
            <a:avLst/>
          </a:prstGeom>
          <a:noFill/>
          <a:ln w="9525">
            <a:noFill/>
          </a:ln>
        </p:spPr>
      </p:pic>
      <p:sp>
        <p:nvSpPr>
          <p:cNvPr id="3" name="内容占位符 2"/>
          <p:cNvSpPr>
            <a:spLocks noGrp="1"/>
          </p:cNvSpPr>
          <p:nvPr>
            <p:ph idx="1"/>
          </p:nvPr>
        </p:nvSpPr>
        <p:spPr>
          <a:xfrm>
            <a:off x="845185" y="220980"/>
            <a:ext cx="10914380" cy="6028690"/>
          </a:xfrm>
        </p:spPr>
        <p:txBody>
          <a:bodyPr>
            <a:noAutofit/>
          </a:bodyPr>
          <a:lstStyle/>
          <a:p>
            <a:r>
              <a:rPr lang="zh-CN" altLang="en-US" sz="2400" b="1">
                <a:solidFill>
                  <a:schemeClr val="tx1"/>
                </a:solidFill>
                <a:highlight>
                  <a:srgbClr val="FFFF00"/>
                </a:highlight>
              </a:rPr>
              <a:t>精彩语段</a:t>
            </a:r>
            <a:endParaRPr lang="zh-CN" altLang="en-US" sz="2400" b="1">
              <a:solidFill>
                <a:schemeClr val="tx1"/>
              </a:solidFill>
              <a:highlight>
                <a:srgbClr val="FFFF00"/>
              </a:highlight>
            </a:endParaRPr>
          </a:p>
          <a:p>
            <a:r>
              <a:rPr lang="zh-CN" altLang="en-US" sz="2400" b="1">
                <a:solidFill>
                  <a:schemeClr val="tx1"/>
                </a:solidFill>
              </a:rPr>
              <a:t>01</a:t>
            </a:r>
            <a:endParaRPr lang="zh-CN" altLang="en-US" sz="2400" b="1">
              <a:solidFill>
                <a:schemeClr val="tx1"/>
              </a:solidFill>
            </a:endParaRPr>
          </a:p>
          <a:p>
            <a:r>
              <a:rPr lang="zh-CN" altLang="en-US" sz="2400" b="1">
                <a:solidFill>
                  <a:schemeClr val="tx1"/>
                </a:solidFill>
              </a:rPr>
              <a:t>生命中的打击与磨难难以避免，但一切束缚都不是沉沦的借口。纵有疾风起，人生不言弃。命运的枝头上，总有一朵明媚，等待涉水而来的你，在艰难泅渡后将它轻轻摘取。</a:t>
            </a:r>
            <a:endParaRPr lang="zh-CN" altLang="en-US" sz="2400" b="1">
              <a:solidFill>
                <a:schemeClr val="tx1"/>
              </a:solidFill>
            </a:endParaRPr>
          </a:p>
          <a:p>
            <a:r>
              <a:rPr lang="zh-CN" altLang="en-US" sz="2400" b="1">
                <a:solidFill>
                  <a:schemeClr val="tx1"/>
                </a:solidFill>
              </a:rPr>
              <a:t>  没有人生来就应沉沦于困厄，即便身处深山巨谷也要与命运作斗争，拼劲全力飞向希望的青空。回首古时，愚公不畏人言，带领众人移山开路，以扭转被大山困囚的命运；至于当下，毛相林七年如一日，承当巨大压力于山岩上修路，换来下庄村崭新的未来，打破了大山与贫穷的桎梏。当困顿的阴翳将生活笼罩，当挫折似重山将希望阻隔，唯有不惧险难、坚守所望，才能具开山之力为未来搏出一个日月新天。</a:t>
            </a:r>
            <a:endParaRPr lang="zh-CN" altLang="en-US" sz="2400" b="1">
              <a:solidFill>
                <a:schemeClr val="tx1"/>
              </a:solidFill>
            </a:endParaRPr>
          </a:p>
          <a:p>
            <a:endParaRPr lang="zh-CN" altLang="en-US" sz="2400" b="1">
              <a:solidFill>
                <a:schemeClr val="tx1"/>
              </a:solidFill>
            </a:endParaRPr>
          </a:p>
        </p:txBody>
      </p:sp>
    </p:spTree>
    <p:custDataLst>
      <p:tags r:id="rId4"/>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0" name="图片 99"/>
          <p:cNvPicPr/>
          <p:nvPr>
            <p:custDataLst>
              <p:tags r:id="rId3"/>
            </p:custDataLst>
          </p:nvPr>
        </p:nvPicPr>
        <p:blipFill>
          <a:blip r:embed="rId2"/>
          <a:stretch>
            <a:fillRect/>
          </a:stretch>
        </p:blipFill>
        <p:spPr>
          <a:xfrm>
            <a:off x="635" y="0"/>
            <a:ext cx="12059920" cy="6624955"/>
          </a:xfrm>
          <a:prstGeom prst="rect">
            <a:avLst/>
          </a:prstGeom>
          <a:noFill/>
          <a:ln w="9525">
            <a:noFill/>
          </a:ln>
        </p:spPr>
      </p:pic>
      <p:sp>
        <p:nvSpPr>
          <p:cNvPr id="3" name="内容占位符 2"/>
          <p:cNvSpPr>
            <a:spLocks noGrp="1"/>
          </p:cNvSpPr>
          <p:nvPr>
            <p:ph idx="1"/>
          </p:nvPr>
        </p:nvSpPr>
        <p:spPr>
          <a:xfrm>
            <a:off x="845185" y="220980"/>
            <a:ext cx="10914380" cy="6028690"/>
          </a:xfrm>
        </p:spPr>
        <p:txBody>
          <a:bodyPr>
            <a:noAutofit/>
          </a:bodyPr>
          <a:lstStyle/>
          <a:p>
            <a:r>
              <a:rPr lang="zh-CN" altLang="en-US" sz="2400" b="1">
                <a:solidFill>
                  <a:schemeClr val="tx1"/>
                </a:solidFill>
                <a:highlight>
                  <a:srgbClr val="FFFF00"/>
                </a:highlight>
              </a:rPr>
              <a:t>精彩语段</a:t>
            </a:r>
            <a:endParaRPr lang="zh-CN" altLang="en-US" sz="2400" b="1">
              <a:solidFill>
                <a:schemeClr val="tx1"/>
              </a:solidFill>
              <a:highlight>
                <a:srgbClr val="FFFF00"/>
              </a:highlight>
            </a:endParaRPr>
          </a:p>
          <a:p>
            <a:r>
              <a:rPr lang="zh-CN" altLang="en-US" sz="2400" b="1">
                <a:solidFill>
                  <a:schemeClr val="tx1"/>
                </a:solidFill>
              </a:rPr>
              <a:t>02</a:t>
            </a:r>
            <a:endParaRPr lang="zh-CN" altLang="en-US" sz="2400" b="1">
              <a:solidFill>
                <a:schemeClr val="tx1"/>
              </a:solidFill>
            </a:endParaRPr>
          </a:p>
          <a:p>
            <a:r>
              <a:rPr lang="zh-CN" altLang="en-US" sz="2400" b="1">
                <a:solidFill>
                  <a:schemeClr val="tx1"/>
                </a:solidFill>
              </a:rPr>
              <a:t>人的选择、人的利益、人的发展、人的价值、人的尊严，体现在这段历史中的每一个细节之中。从“总也走不到头”的绿皮火车，到一日千里、朝发夕至的高铁列车，“流动中国”更有效率；从“晴天一身灰、雨天满身泥”的泥土路、机耕道，到“总被叮嘱慢点开”的砂石路、水泥路，“乡土中国”更有魅力；从村里人“不管春夏秋冬”挤在一起看露天电视，到如今“看电视在咱热炕上坐”，“文化中国”更加多彩。发生在每个人身边的小事，汇聚起来就是改革开放的中国故事；一天更比一天好的生活页码，装订起来就是波澜壮阔的历史鸿篇。</a:t>
            </a:r>
            <a:endParaRPr lang="zh-CN" altLang="en-US" sz="2400" b="1">
              <a:solidFill>
                <a:schemeClr val="tx1"/>
              </a:solidFill>
            </a:endParaRPr>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0" name="图片 99"/>
          <p:cNvPicPr/>
          <p:nvPr>
            <p:custDataLst>
              <p:tags r:id="rId3"/>
            </p:custDataLst>
          </p:nvPr>
        </p:nvPicPr>
        <p:blipFill>
          <a:blip r:embed="rId2"/>
          <a:stretch>
            <a:fillRect/>
          </a:stretch>
        </p:blipFill>
        <p:spPr>
          <a:xfrm>
            <a:off x="635" y="0"/>
            <a:ext cx="12059920" cy="6624955"/>
          </a:xfrm>
          <a:prstGeom prst="rect">
            <a:avLst/>
          </a:prstGeom>
          <a:noFill/>
          <a:ln w="9525">
            <a:noFill/>
          </a:ln>
        </p:spPr>
      </p:pic>
      <p:sp>
        <p:nvSpPr>
          <p:cNvPr id="3" name="内容占位符 2"/>
          <p:cNvSpPr>
            <a:spLocks noGrp="1"/>
          </p:cNvSpPr>
          <p:nvPr>
            <p:ph idx="1"/>
          </p:nvPr>
        </p:nvSpPr>
        <p:spPr>
          <a:xfrm>
            <a:off x="845185" y="220980"/>
            <a:ext cx="10914380" cy="6028690"/>
          </a:xfrm>
        </p:spPr>
        <p:txBody>
          <a:bodyPr>
            <a:noAutofit/>
          </a:bodyPr>
          <a:lstStyle/>
          <a:p>
            <a:r>
              <a:rPr lang="zh-CN" altLang="en-US" sz="2400" b="1">
                <a:solidFill>
                  <a:schemeClr val="tx1"/>
                </a:solidFill>
                <a:highlight>
                  <a:srgbClr val="FFFF00"/>
                </a:highlight>
              </a:rPr>
              <a:t>精彩语段</a:t>
            </a:r>
            <a:endParaRPr lang="zh-CN" altLang="en-US" sz="2400" b="1">
              <a:solidFill>
                <a:schemeClr val="tx1"/>
              </a:solidFill>
              <a:highlight>
                <a:srgbClr val="FFFF00"/>
              </a:highlight>
            </a:endParaRPr>
          </a:p>
          <a:p>
            <a:r>
              <a:rPr lang="zh-CN" altLang="en-US" sz="2400" b="1">
                <a:solidFill>
                  <a:schemeClr val="tx1"/>
                </a:solidFill>
              </a:rPr>
              <a:t>03</a:t>
            </a:r>
            <a:endParaRPr lang="zh-CN" altLang="en-US" sz="2400" b="1">
              <a:solidFill>
                <a:schemeClr val="tx1"/>
              </a:solidFill>
            </a:endParaRPr>
          </a:p>
          <a:p>
            <a:r>
              <a:rPr lang="zh-CN" altLang="en-US" sz="2400" b="1">
                <a:solidFill>
                  <a:schemeClr val="tx1"/>
                </a:solidFill>
              </a:rPr>
              <a:t>岁月流转，留下无数拔节的回响，正是成长的迷人之处：既能惦念曾经的美好，也能享受当下的时光，更能心怀未来的希望。专注并深入、探索与发现、执着更热爱，成长“破圈”突围，青春未完待续。</a:t>
            </a:r>
            <a:endParaRPr lang="zh-CN" altLang="en-US" sz="2400" b="1">
              <a:solidFill>
                <a:schemeClr val="tx1"/>
              </a:solidFill>
            </a:endParaRPr>
          </a:p>
          <a:p>
            <a:r>
              <a:rPr lang="zh-CN" altLang="en-US" sz="2400" b="1">
                <a:solidFill>
                  <a:schemeClr val="tx1"/>
                </a:solidFill>
              </a:rPr>
              <a:t>04</a:t>
            </a:r>
            <a:endParaRPr lang="zh-CN" altLang="en-US" sz="2400" b="1">
              <a:solidFill>
                <a:schemeClr val="tx1"/>
              </a:solidFill>
            </a:endParaRPr>
          </a:p>
          <a:p>
            <a:r>
              <a:rPr lang="zh-CN" altLang="en-US" sz="2400" b="1">
                <a:solidFill>
                  <a:schemeClr val="tx1"/>
                </a:solidFill>
              </a:rPr>
              <a:t>我们已经能够眺望到胜利航船的桅杆尖头，只要再进一步，就能够迎来梦想成真的时刻。葆有“咬定青山不放松”的定力，坚定不获全胜决不收兵的信心，焕发“越是艰险越向前”的干劲。</a:t>
            </a:r>
            <a:endParaRPr lang="zh-CN" altLang="en-US" sz="2400" b="1">
              <a:solidFill>
                <a:schemeClr val="tx1"/>
              </a:solidFill>
            </a:endParaRPr>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0" name="图片 99"/>
          <p:cNvPicPr/>
          <p:nvPr>
            <p:custDataLst>
              <p:tags r:id="rId3"/>
            </p:custDataLst>
          </p:nvPr>
        </p:nvPicPr>
        <p:blipFill>
          <a:blip r:embed="rId2"/>
          <a:stretch>
            <a:fillRect/>
          </a:stretch>
        </p:blipFill>
        <p:spPr>
          <a:xfrm>
            <a:off x="635" y="0"/>
            <a:ext cx="12059920" cy="6624955"/>
          </a:xfrm>
          <a:prstGeom prst="rect">
            <a:avLst/>
          </a:prstGeom>
          <a:noFill/>
          <a:ln w="9525">
            <a:noFill/>
          </a:ln>
        </p:spPr>
      </p:pic>
      <p:sp>
        <p:nvSpPr>
          <p:cNvPr id="3" name="内容占位符 2"/>
          <p:cNvSpPr>
            <a:spLocks noGrp="1"/>
          </p:cNvSpPr>
          <p:nvPr>
            <p:ph idx="1"/>
          </p:nvPr>
        </p:nvSpPr>
        <p:spPr>
          <a:xfrm>
            <a:off x="164465" y="220980"/>
            <a:ext cx="12027535" cy="6028690"/>
          </a:xfrm>
        </p:spPr>
        <p:txBody>
          <a:bodyPr>
            <a:noAutofit/>
          </a:bodyPr>
          <a:lstStyle/>
          <a:p>
            <a:pPr>
              <a:lnSpc>
                <a:spcPct val="100000"/>
              </a:lnSpc>
            </a:pPr>
            <a:r>
              <a:rPr lang="zh-CN" altLang="en-US" sz="2400" b="1">
                <a:solidFill>
                  <a:schemeClr val="tx1"/>
                </a:solidFill>
                <a:highlight>
                  <a:srgbClr val="FFFF00"/>
                </a:highlight>
              </a:rPr>
              <a:t>经典素材</a:t>
            </a:r>
            <a:endParaRPr lang="zh-CN" altLang="en-US" sz="2400" b="1">
              <a:solidFill>
                <a:schemeClr val="tx1"/>
              </a:solidFill>
              <a:highlight>
                <a:srgbClr val="FFFF00"/>
              </a:highlight>
            </a:endParaRPr>
          </a:p>
          <a:p>
            <a:pPr>
              <a:lnSpc>
                <a:spcPct val="100000"/>
              </a:lnSpc>
            </a:pPr>
            <a:r>
              <a:rPr lang="zh-CN" altLang="en-US" sz="2400" b="1">
                <a:solidFill>
                  <a:srgbClr val="FF0000"/>
                </a:solidFill>
              </a:rPr>
              <a:t>林德曼博士的挑战（希望可以战胜死亡）</a:t>
            </a:r>
            <a:endParaRPr lang="zh-CN" altLang="en-US" sz="2400" b="1">
              <a:solidFill>
                <a:srgbClr val="FF0000"/>
              </a:solidFill>
            </a:endParaRPr>
          </a:p>
          <a:p>
            <a:pPr>
              <a:lnSpc>
                <a:spcPct val="100000"/>
              </a:lnSpc>
            </a:pPr>
            <a:r>
              <a:rPr lang="zh-CN" altLang="en-US" sz="2400" b="1">
                <a:solidFill>
                  <a:schemeClr val="tx1"/>
                </a:solidFill>
              </a:rPr>
              <a:t>1900年7月，一位叫林德曼的精神病学专家独自一人架着一叶小舟驶进了波涛汹涌的大西洋，他在进行一项历史上从未有过的心理学试验。</a:t>
            </a:r>
            <a:endParaRPr lang="zh-CN" altLang="en-US" sz="2400" b="1">
              <a:solidFill>
                <a:schemeClr val="tx1"/>
              </a:solidFill>
            </a:endParaRPr>
          </a:p>
          <a:p>
            <a:pPr>
              <a:lnSpc>
                <a:spcPct val="100000"/>
              </a:lnSpc>
            </a:pPr>
            <a:r>
              <a:rPr lang="zh-CN" altLang="en-US" sz="2400" b="1">
                <a:solidFill>
                  <a:schemeClr val="tx1"/>
                </a:solidFill>
              </a:rPr>
              <a:t>林德曼博士认为，一个人只要对自己抱有信心，就能保持精神和机体的健康。在此之前，已经先后有100多位勇士相继驾舟横渡大西洋，结果均遭失败，无人生还。</a:t>
            </a:r>
            <a:endParaRPr lang="zh-CN" altLang="en-US" sz="2400" b="1">
              <a:solidFill>
                <a:schemeClr val="tx1"/>
              </a:solidFill>
            </a:endParaRPr>
          </a:p>
          <a:p>
            <a:pPr>
              <a:lnSpc>
                <a:spcPct val="100000"/>
              </a:lnSpc>
            </a:pPr>
            <a:r>
              <a:rPr lang="zh-CN" altLang="en-US" sz="2400" b="1">
                <a:solidFill>
                  <a:schemeClr val="tx1"/>
                </a:solidFill>
              </a:rPr>
              <a:t>林德曼博士认为，这些死难者首先不是从肉体上败下阵来的，主要是死于精神上的崩溃，死于恐怖和绝望。</a:t>
            </a:r>
            <a:endParaRPr lang="zh-CN" altLang="en-US" sz="2400" b="1">
              <a:solidFill>
                <a:schemeClr val="tx1"/>
              </a:solidFill>
            </a:endParaRPr>
          </a:p>
          <a:p>
            <a:pPr>
              <a:lnSpc>
                <a:spcPct val="100000"/>
              </a:lnSpc>
            </a:pPr>
            <a:r>
              <a:rPr lang="zh-CN" altLang="en-US" sz="2400" b="1">
                <a:solidFill>
                  <a:schemeClr val="tx1"/>
                </a:solidFill>
              </a:rPr>
              <a:t>为了验证自己的观点，他不顾亲友们的反对，亲自进行了试验。</a:t>
            </a:r>
            <a:endParaRPr lang="zh-CN" altLang="en-US" sz="2400" b="1">
              <a:solidFill>
                <a:schemeClr val="tx1"/>
              </a:solidFill>
            </a:endParaRPr>
          </a:p>
          <a:p>
            <a:pPr>
              <a:lnSpc>
                <a:spcPct val="100000"/>
              </a:lnSpc>
            </a:pPr>
            <a:r>
              <a:rPr lang="zh-CN" altLang="en-US" sz="2400" b="1">
                <a:solidFill>
                  <a:schemeClr val="tx1"/>
                </a:solidFill>
              </a:rPr>
              <a:t>在航行中，林德曼博士遇到了难以想像的困难，多次濒临死亡，有时真有绝望之感。但生的希望支持着林德曼，最后他终于成功了。他在回顾成功的体会时说:“我从内心深处相信一定会成功，这个信念在艰难中与我自身融为一体，它充满了周围的每一个细胞。”</a:t>
            </a:r>
            <a:endParaRPr lang="zh-CN" altLang="en-US" sz="2400" b="1">
              <a:solidFill>
                <a:schemeClr val="tx1"/>
              </a:solidFill>
            </a:endParaRPr>
          </a:p>
          <a:p>
            <a:pPr>
              <a:lnSpc>
                <a:spcPct val="100000"/>
              </a:lnSpc>
            </a:pPr>
            <a:r>
              <a:rPr lang="zh-CN" altLang="en-US" sz="2400" b="1">
                <a:solidFill>
                  <a:schemeClr val="tx1"/>
                </a:solidFill>
              </a:rPr>
              <a:t>他的试验表明，人只要对自己不失望，对自己充满希望，精神就不会崩溃，就可能战胜困难而存活下来，并取得成功。</a:t>
            </a:r>
            <a:endParaRPr lang="zh-CN" altLang="en-US" sz="2400" b="1">
              <a:solidFill>
                <a:schemeClr val="tx1"/>
              </a:solidFill>
            </a:endParaRPr>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https://d.book118.com/375104011202011040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a*1"/>
  <p:tag name="KSO_WM_UNIT_INDEX" val="1"/>
  <p:tag name="KSO_WM_UNIT_ISCONTENTSTITLE" val="0"/>
  <p:tag name="KSO_WM_UNIT_ISNUMDGMTITLE" val="0"/>
  <p:tag name="KSO_WM_UNIT_LAYERLEVEL" val="1"/>
  <p:tag name="KSO_WM_UNIT_NOCLEAR" val="0"/>
  <p:tag name="KSO_WM_UNIT_SHOW_EDIT_AREA_INDICATION" val="1"/>
  <p:tag name="KSO_WM_UNIT_TYPE" val="a"/>
  <p:tag name="KSO_WM_UNIT_VALUE" val="28"/>
</p:tagLst>
</file>

<file path=ppt/tags/tag65.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wm#"/>
  <p:tag name="KSO_WM_TEMPLATE_CATEGORY" val="custom"/>
  <p:tag name="KSO_WM_TEMPLATE_INDEX" val="20205081"/>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wm#"/>
  <p:tag name="KSO_WM_TEMPLATE_CATEGORY" val="custom"/>
  <p:tag name="KSO_WM_TEMPLATE_INDEX" val="20205081"/>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wm#"/>
  <p:tag name="KSO_WM_TEMPLATE_CATEGORY" val="custom"/>
  <p:tag name="KSO_WM_TEMPLATE_INDEX" val="20205081"/>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wm#"/>
  <p:tag name="KSO_WM_TEMPLATE_CATEGORY" val="custom"/>
  <p:tag name="KSO_WM_TEMPLATE_INDEX" val="20205081"/>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BEAUTIFY_FLAG" val="#wm#"/>
  <p:tag name="KSO_WM_TEMPLATE_CATEGORY" val="custom"/>
  <p:tag name="KSO_WM_TEMPLATE_INDEX" val="20205081"/>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wm#"/>
  <p:tag name="KSO_WM_TEMPLATE_CATEGORY" val="custom"/>
  <p:tag name="KSO_WM_TEMPLATE_INDEX" val="20205081"/>
</p:tagLst>
</file>

<file path=ppt/tags/tag78.xml><?xml version="1.0" encoding="utf-8"?>
<p:tagLst xmlns:p="http://schemas.openxmlformats.org/presentationml/2006/main">
  <p:tag name="KSO_WM_BEAUTIFY_FLAG" val=""/>
</p:tagLst>
</file>

<file path=ppt/tags/tag79.xml><?xml version="1.0" encoding="utf-8"?>
<p:tagLst xmlns:p="http://schemas.openxmlformats.org/presentationml/2006/main">
  <p:tag name="KSO_WM_BEAUTIFY_FLAG" val="#wm#"/>
  <p:tag name="KSO_WM_TEMPLATE_CATEGORY" val="custom"/>
  <p:tag name="KSO_WM_TEMPLATE_INDEX" val="20205081"/>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wm#"/>
  <p:tag name="KSO_WM_TEMPLATE_CATEGORY" val="custom"/>
  <p:tag name="KSO_WM_TEMPLATE_INDEX" val="20205081"/>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wm#"/>
  <p:tag name="KSO_WM_TEMPLATE_CATEGORY" val="custom"/>
  <p:tag name="KSO_WM_TEMPLATE_INDEX" val="20205081"/>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wm#"/>
  <p:tag name="KSO_WM_TEMPLATE_CATEGORY" val="custom"/>
  <p:tag name="KSO_WM_TEMPLATE_INDEX" val="20205081"/>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wm#"/>
  <p:tag name="KSO_WM_TEMPLATE_CATEGORY" val="custom"/>
  <p:tag name="KSO_WM_TEMPLATE_INDEX" val="20205081"/>
</p:tagLst>
</file>

<file path=ppt/tags/tag88.xml><?xml version="1.0" encoding="utf-8"?>
<p:tagLst xmlns:p="http://schemas.openxmlformats.org/presentationml/2006/main">
  <p:tag name="KSO_WM_BEAUTIFY_FLAG" val=""/>
</p:tagLst>
</file>

<file path=ppt/tags/tag89.xml><?xml version="1.0" encoding="utf-8"?>
<p:tagLst xmlns:p="http://schemas.openxmlformats.org/presentationml/2006/main">
  <p:tag name="KSO_WM_BEAUTIFY_FLAG" val="#wm#"/>
  <p:tag name="KSO_WM_TEMPLATE_CATEGORY" val="custom"/>
  <p:tag name="KSO_WM_TEMPLATE_INDEX" val="20205081"/>
</p:tagLst>
</file>

<file path=ppt/tags/tag9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0F1423"/>
      </a:dk2>
      <a:lt2>
        <a:srgbClr val="FFFFFF"/>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Wingdings</vt:lpstr>
      <vt:lpstr>Office Theme</vt:lpstr>
      <vt:lpstr> 高考作文预测：等待与希望</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2024-08-31T15:07:12.694</cp:lastPrinted>
  <dcterms:created xsi:type="dcterms:W3CDTF">2024-08-31T07:07:12Z</dcterms:created>
  <dcterms:modified xsi:type="dcterms:W3CDTF">2024-08-31T07:07:14Z</dcterms:modified>
</cp:coreProperties>
</file>