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063A6-D19C-4590-9183-1000E25B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3E50B-1E41-4C1A-A369-9476058A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C553B-B36F-4444-98CE-AD361407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CAD0D-DB19-4C3D-8FF3-0DBB9F60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BADE5-A33F-4A80-9C2F-1662D7B7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0AF09-7E2F-4757-A1F8-3056C05A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0CD05-1A0C-4F89-BA3C-92B82B60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868B0-2E3E-4246-ABEA-565A5454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4F414-36E5-45EA-8CFC-6E6B71E8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E27BB-BCDE-459A-8DFA-65D5752E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D3111-2407-48B0-8231-F8982294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85629" y="484178"/>
            <a:ext cx="2211704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9982" y="-29279"/>
            <a:ext cx="8784034" cy="156820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0907" y="1686314"/>
            <a:ext cx="7322185" cy="4015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mailto:zymbaclass@hotmail.com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zymbaclass@hotmail.com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110400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F5BF69"/>
                </a:solidFill>
              </a:rPr>
              <a:t>Chapter</a:t>
            </a:r>
            <a:r>
              <a:rPr sz="4000" spc="-45">
                <a:solidFill>
                  <a:srgbClr val="F5BF69"/>
                </a:solidFill>
              </a:rPr>
              <a:t> </a:t>
            </a:r>
            <a:r>
              <a:rPr sz="4000" spc="-50">
                <a:solidFill>
                  <a:srgbClr val="F5BF69"/>
                </a:solidFill>
              </a:rPr>
              <a:t>6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55470" y="2373858"/>
            <a:ext cx="6428105" cy="726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600" b="1" spc="-10">
                <a:solidFill>
                  <a:srgbClr val="FFFFFF"/>
                </a:solidFill>
                <a:latin typeface="Times New Roman"/>
                <a:cs typeface="Times New Roman"/>
              </a:rPr>
              <a:t>Corporate-</a:t>
            </a:r>
            <a:r>
              <a:rPr sz="4600" b="1">
                <a:solidFill>
                  <a:srgbClr val="FFFFFF"/>
                </a:solidFill>
                <a:latin typeface="Times New Roman"/>
                <a:cs typeface="Times New Roman"/>
              </a:rPr>
              <a:t>Level</a:t>
            </a:r>
            <a:r>
              <a:rPr sz="4600" b="1" spc="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600" b="1" spc="-10">
                <a:solidFill>
                  <a:srgbClr val="FFFFFF"/>
                </a:solidFill>
                <a:latin typeface="Times New Roman"/>
                <a:cs typeface="Times New Roman"/>
              </a:rPr>
              <a:t>Strategy</a:t>
            </a:r>
            <a:endParaRPr sz="4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5987" y="6056782"/>
            <a:ext cx="721740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How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create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value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corporation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whole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8787" y="5386698"/>
            <a:ext cx="488632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5BF69"/>
                </a:solidFill>
                <a:latin typeface="Times New Roman"/>
                <a:cs typeface="Times New Roman"/>
              </a:rPr>
              <a:t>2.</a:t>
            </a:r>
            <a:r>
              <a:rPr sz="3200" b="1" spc="2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5BF69"/>
                </a:solidFill>
                <a:latin typeface="Times New Roman"/>
                <a:cs typeface="Times New Roman"/>
              </a:rPr>
              <a:t>Corporate-</a:t>
            </a:r>
            <a:r>
              <a:rPr sz="3200" b="1">
                <a:solidFill>
                  <a:srgbClr val="F5BF69"/>
                </a:solidFill>
                <a:latin typeface="Times New Roman"/>
                <a:cs typeface="Times New Roman"/>
              </a:rPr>
              <a:t>Level</a:t>
            </a:r>
            <a:r>
              <a:rPr sz="3200" b="1" spc="2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5BF69"/>
                </a:solidFill>
                <a:latin typeface="Times New Roman"/>
                <a:cs typeface="Times New Roman"/>
              </a:rPr>
              <a:t>Strategy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29089" y="5488298"/>
            <a:ext cx="32835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(Companywide</a:t>
            </a:r>
            <a:r>
              <a:rPr sz="24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Strategy)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0925" y="3334380"/>
            <a:ext cx="434594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865" indent="-177800">
              <a:lnSpc>
                <a:spcPct val="100000"/>
              </a:lnSpc>
              <a:spcBef>
                <a:spcPts val="100"/>
              </a:spcBef>
              <a:buChar char="-"/>
              <a:tabLst>
                <a:tab pos="190500"/>
              </a:tabLst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low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cost</a:t>
            </a:r>
            <a:endParaRPr sz="2400">
              <a:latin typeface="Times New Roman"/>
              <a:cs typeface="Times New Roman"/>
            </a:endParaRPr>
          </a:p>
          <a:p>
            <a:pPr marL="189865" indent="-177800">
              <a:lnSpc>
                <a:spcPct val="100000"/>
              </a:lnSpc>
              <a:buChar char="-"/>
              <a:tabLst>
                <a:tab pos="190500"/>
              </a:tabLst>
            </a:pP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differentiation</a:t>
            </a:r>
            <a:endParaRPr sz="2400">
              <a:latin typeface="Times New Roman"/>
              <a:cs typeface="Times New Roman"/>
            </a:endParaRPr>
          </a:p>
          <a:p>
            <a:pPr marL="189865" indent="-177800">
              <a:lnSpc>
                <a:spcPct val="100000"/>
              </a:lnSpc>
              <a:buChar char="-"/>
              <a:tabLst>
                <a:tab pos="190500"/>
              </a:tabLst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integrated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low</a:t>
            </a:r>
            <a:r>
              <a:rPr sz="24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cost/differentiation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68937" y="3334380"/>
            <a:ext cx="29679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865" indent="-177800">
              <a:lnSpc>
                <a:spcPct val="100000"/>
              </a:lnSpc>
              <a:spcBef>
                <a:spcPts val="100"/>
              </a:spcBef>
              <a:buChar char="-"/>
              <a:tabLst>
                <a:tab pos="190500"/>
              </a:tabLst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focused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low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cost</a:t>
            </a:r>
            <a:endParaRPr sz="2400">
              <a:latin typeface="Times New Roman"/>
              <a:cs typeface="Times New Roman"/>
            </a:endParaRPr>
          </a:p>
          <a:p>
            <a:pPr marL="189865" indent="-177800">
              <a:lnSpc>
                <a:spcPct val="100000"/>
              </a:lnSpc>
              <a:buChar char="-"/>
              <a:tabLst>
                <a:tab pos="190500"/>
              </a:tabLst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focused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differentiation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1700" y="2307108"/>
            <a:ext cx="641604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How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create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competitive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advantage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each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which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company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competes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8787" y="1649723"/>
            <a:ext cx="45713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5BF69"/>
                </a:solidFill>
                <a:latin typeface="Times New Roman"/>
                <a:cs typeface="Times New Roman"/>
              </a:rPr>
              <a:t>1.</a:t>
            </a:r>
            <a:r>
              <a:rPr sz="3200" b="1" spc="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5BF69"/>
                </a:solidFill>
                <a:latin typeface="Times New Roman"/>
                <a:cs typeface="Times New Roman"/>
              </a:rPr>
              <a:t>Business-</a:t>
            </a:r>
            <a:r>
              <a:rPr sz="3200" b="1">
                <a:solidFill>
                  <a:srgbClr val="F5BF69"/>
                </a:solidFill>
                <a:latin typeface="Times New Roman"/>
                <a:cs typeface="Times New Roman"/>
              </a:rPr>
              <a:t>Level</a:t>
            </a:r>
            <a:r>
              <a:rPr sz="3200" b="1" spc="1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5BF69"/>
                </a:solidFill>
                <a:latin typeface="Times New Roman"/>
                <a:cs typeface="Times New Roman"/>
              </a:rPr>
              <a:t>Strategy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14367" y="1751323"/>
            <a:ext cx="29946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(Competitive</a:t>
            </a:r>
            <a:r>
              <a:rPr sz="24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Strategy)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645741" y="14278"/>
            <a:ext cx="58483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59410">
              <a:lnSpc>
                <a:spcPct val="100000"/>
              </a:lnSpc>
              <a:spcBef>
                <a:spcPts val="100"/>
              </a:spcBef>
            </a:pPr>
            <a:r>
              <a:rPr sz="4000"/>
              <a:t>A</a:t>
            </a:r>
            <a:r>
              <a:rPr sz="4000" spc="-25"/>
              <a:t> </a:t>
            </a:r>
            <a:r>
              <a:rPr sz="4000"/>
              <a:t>Diversified</a:t>
            </a:r>
            <a:r>
              <a:rPr sz="4000" spc="-25"/>
              <a:t> </a:t>
            </a:r>
            <a:r>
              <a:rPr sz="4000" spc="-10"/>
              <a:t>Company </a:t>
            </a:r>
            <a:r>
              <a:rPr sz="4000"/>
              <a:t>Has</a:t>
            </a:r>
            <a:r>
              <a:rPr sz="4000" spc="-20"/>
              <a:t> </a:t>
            </a:r>
            <a:r>
              <a:rPr sz="4000"/>
              <a:t>Two</a:t>
            </a:r>
            <a:r>
              <a:rPr sz="4000" spc="-15"/>
              <a:t> </a:t>
            </a:r>
            <a:r>
              <a:rPr sz="4000"/>
              <a:t>Levelsof</a:t>
            </a:r>
            <a:r>
              <a:rPr sz="4000" spc="-20"/>
              <a:t> </a:t>
            </a:r>
            <a:r>
              <a:rPr sz="4000" spc="-10"/>
              <a:t>Strategy</a:t>
            </a:r>
            <a:endParaRPr sz="4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9787" y="1622735"/>
            <a:ext cx="7242175" cy="2317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215" marR="178435" indent="-306070">
              <a:lnSpc>
                <a:spcPct val="100000"/>
              </a:lnSpc>
              <a:spcBef>
                <a:spcPts val="100"/>
              </a:spcBef>
              <a:buSzPct val="96875"/>
              <a:buAutoNum type="arabicPeriod"/>
              <a:tabLst>
                <a:tab pos="417195"/>
              </a:tabLst>
            </a:pP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Whatbusinessesshould</a:t>
            </a:r>
            <a:r>
              <a:rPr sz="32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32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corporation</a:t>
            </a:r>
            <a:r>
              <a:rPr sz="32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25">
                <a:solidFill>
                  <a:srgbClr val="FFFFFF"/>
                </a:solidFill>
                <a:latin typeface="Times New Roman"/>
                <a:cs typeface="Times New Roman"/>
              </a:rPr>
              <a:t>be 	in?</a:t>
            </a:r>
            <a:endParaRPr sz="3200">
              <a:latin typeface="Times New Roman"/>
              <a:cs typeface="Times New Roman"/>
            </a:endParaRPr>
          </a:p>
          <a:p>
            <a:pPr marL="318135" marR="5080" indent="-305435">
              <a:lnSpc>
                <a:spcPct val="100000"/>
              </a:lnSpc>
              <a:spcBef>
                <a:spcPts val="2680"/>
              </a:spcBef>
              <a:buSzPct val="96875"/>
              <a:buAutoNum type="arabicPeriod"/>
              <a:tabLst>
                <a:tab pos="412750"/>
              </a:tabLst>
            </a:pP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How</a:t>
            </a:r>
            <a:r>
              <a:rPr sz="32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shouldthecorporateoffice</a:t>
            </a:r>
            <a:r>
              <a:rPr sz="32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manage</a:t>
            </a:r>
            <a:r>
              <a:rPr sz="32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25">
                <a:solidFill>
                  <a:srgbClr val="FFFFFF"/>
                </a:solidFill>
                <a:latin typeface="Times New Roman"/>
                <a:cs typeface="Times New Roman"/>
              </a:rPr>
              <a:t>the 	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array</a:t>
            </a:r>
            <a:r>
              <a:rPr sz="32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solidFill>
                  <a:srgbClr val="FFFFFF"/>
                </a:solidFill>
                <a:latin typeface="Times New Roman"/>
                <a:cs typeface="Times New Roman"/>
              </a:rPr>
              <a:t>businessunits?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41362" y="5048720"/>
            <a:ext cx="823722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CorporateStrategy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what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makes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corporate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whole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add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upto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more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than</a:t>
            </a:r>
            <a:r>
              <a:rPr sz="28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sum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ofits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unit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parts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97510"/>
              </a:tabLst>
            </a:pPr>
            <a:r>
              <a:rPr sz="2800" spc="-5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	2+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2=&gt;</a:t>
            </a:r>
            <a:r>
              <a:rPr sz="28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5)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30650" y="4425950"/>
            <a:ext cx="1511300" cy="596900"/>
          </a:xfrm>
          <a:custGeom>
            <a:rect l="l" t="t" r="r" b="b"/>
            <a:pathLst>
              <a:path w="1511300" h="596900">
                <a:moveTo>
                  <a:pt x="1511300" y="298312"/>
                </a:moveTo>
                <a:lnTo>
                  <a:pt x="1322387" y="298312"/>
                </a:lnTo>
                <a:lnTo>
                  <a:pt x="1322387" y="0"/>
                </a:lnTo>
                <a:lnTo>
                  <a:pt x="188912" y="0"/>
                </a:lnTo>
                <a:lnTo>
                  <a:pt x="188912" y="298312"/>
                </a:lnTo>
                <a:lnTo>
                  <a:pt x="0" y="298312"/>
                </a:lnTo>
                <a:lnTo>
                  <a:pt x="755650" y="596900"/>
                </a:lnTo>
                <a:lnTo>
                  <a:pt x="1511300" y="298312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6921" rIns="0" bIns="0" rtlCol="0">
            <a:spAutoFit/>
          </a:bodyPr>
          <a:lstStyle/>
          <a:p>
            <a:pPr marL="370840">
              <a:lnSpc>
                <a:spcPct val="100000"/>
              </a:lnSpc>
              <a:spcBef>
                <a:spcPts val="100"/>
              </a:spcBef>
            </a:pPr>
            <a:r>
              <a:rPr sz="4000"/>
              <a:t>Key</a:t>
            </a:r>
            <a:r>
              <a:rPr sz="4000" spc="-30"/>
              <a:t> </a:t>
            </a:r>
            <a:r>
              <a:rPr sz="4000"/>
              <a:t>Questions</a:t>
            </a:r>
            <a:r>
              <a:rPr sz="4000" spc="-15"/>
              <a:t> </a:t>
            </a:r>
            <a:r>
              <a:rPr sz="4000"/>
              <a:t>of</a:t>
            </a:r>
            <a:r>
              <a:rPr sz="4000" spc="-20"/>
              <a:t> </a:t>
            </a:r>
            <a:r>
              <a:rPr sz="4000"/>
              <a:t>Corporate</a:t>
            </a:r>
            <a:r>
              <a:rPr sz="4000" spc="-20"/>
              <a:t> </a:t>
            </a:r>
            <a:r>
              <a:rPr sz="4000" spc="-10"/>
              <a:t>Strategy</a:t>
            </a:r>
            <a:endParaRPr sz="4000"/>
          </a:p>
        </p:txBody>
      </p:sp>
      <p:sp>
        <p:nvSpPr>
          <p:cNvPr id="6" name="object 6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76424" y="90478"/>
            <a:ext cx="738505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/>
              <a:t>Levels</a:t>
            </a:r>
            <a:r>
              <a:rPr sz="4000" spc="-30"/>
              <a:t> </a:t>
            </a:r>
            <a:r>
              <a:rPr sz="4000"/>
              <a:t>andTypes</a:t>
            </a:r>
            <a:r>
              <a:rPr sz="4000" spc="-20"/>
              <a:t> </a:t>
            </a:r>
            <a:r>
              <a:rPr sz="4000" spc="-10"/>
              <a:t>ofDiversification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4988" y="933920"/>
            <a:ext cx="445643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Low</a:t>
            </a:r>
            <a:r>
              <a:rPr sz="2800" b="1" spc="-20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Levels</a:t>
            </a:r>
            <a:r>
              <a:rPr sz="2800" b="1" spc="-1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of</a:t>
            </a:r>
            <a:r>
              <a:rPr sz="2800" b="1" spc="-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Diversification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2399" y="1066800"/>
            <a:ext cx="228599" cy="2286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34987" y="3113558"/>
            <a:ext cx="64890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Moderate</a:t>
            </a:r>
            <a:r>
              <a:rPr sz="2800" b="1" spc="-2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to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High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Levels</a:t>
            </a:r>
            <a:r>
              <a:rPr sz="2800" b="1" spc="-1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of</a:t>
            </a:r>
            <a:r>
              <a:rPr sz="2800" b="1" spc="-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Diversification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152399" y="3276600"/>
            <a:ext cx="228599" cy="2286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34988" y="5717058"/>
            <a:ext cx="53733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Very</a:t>
            </a:r>
            <a:r>
              <a:rPr sz="2800" b="1" spc="-1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High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Levels</a:t>
            </a:r>
            <a:r>
              <a:rPr sz="2800" b="1" spc="-15">
                <a:solidFill>
                  <a:srgbClr val="F5BF69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F5BF69"/>
                </a:solidFill>
                <a:latin typeface="Times New Roman"/>
                <a:cs typeface="Times New Roman"/>
              </a:rPr>
              <a:t>of</a:t>
            </a:r>
            <a:r>
              <a:rPr sz="2800" b="1" spc="-10">
                <a:solidFill>
                  <a:srgbClr val="F5BF69"/>
                </a:solidFill>
                <a:latin typeface="Times New Roman"/>
                <a:cs typeface="Times New Roman"/>
              </a:rPr>
              <a:t> Diversification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52399" y="5867400"/>
            <a:ext cx="228599" cy="2286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611187" y="4698915"/>
            <a:ext cx="263017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i="1">
                <a:solidFill>
                  <a:srgbClr val="FFFFFF"/>
                </a:solidFill>
                <a:latin typeface="Times New Roman"/>
                <a:cs typeface="Times New Roman"/>
              </a:rPr>
              <a:t>Related</a:t>
            </a:r>
            <a:r>
              <a:rPr sz="2200" b="1" i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200" b="1" i="1">
                <a:solidFill>
                  <a:srgbClr val="FFFFFF"/>
                </a:solidFill>
                <a:latin typeface="Times New Roman"/>
                <a:cs typeface="Times New Roman"/>
              </a:rPr>
              <a:t>linked</a:t>
            </a:r>
            <a:r>
              <a:rPr sz="2200" b="1" i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200" b="1" i="1" spc="-10">
                <a:solidFill>
                  <a:srgbClr val="FFFFFF"/>
                </a:solidFill>
                <a:latin typeface="Times New Roman"/>
                <a:cs typeface="Times New Roman"/>
              </a:rPr>
              <a:t>(mixed)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06787" y="4733572"/>
            <a:ext cx="3775710" cy="60452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0"/>
              </a:spcBef>
            </a:pP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&lt;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70%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of revenues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dominant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business,</a:t>
            </a:r>
            <a:r>
              <a:rPr sz="20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only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limited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links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exist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677149" y="4648199"/>
            <a:ext cx="558800" cy="781050"/>
            <a:chOff x="7677149" y="4648199"/>
            <a:chExt cx="558800" cy="781050"/>
          </a:xfrm>
        </p:grpSpPr>
        <p:sp>
          <p:nvSpPr>
            <p:cNvPr id="12" name="object 12"/>
            <p:cNvSpPr/>
            <p:nvPr/>
          </p:nvSpPr>
          <p:spPr>
            <a:xfrm>
              <a:off x="7785472" y="5410200"/>
              <a:ext cx="431165" cy="0"/>
            </a:xfrm>
            <a:custGeom>
              <a:rect l="l" t="t" r="r" b="b"/>
              <a:pathLst>
                <a:path w="431165">
                  <a:moveTo>
                    <a:pt x="431052" y="0"/>
                  </a:moveTo>
                  <a:lnTo>
                    <a:pt x="0" y="0"/>
                  </a:lnTo>
                </a:path>
              </a:pathLst>
            </a:custGeom>
            <a:ln w="380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696199" y="4952999"/>
              <a:ext cx="304800" cy="304800"/>
            </a:xfrm>
            <a:custGeom>
              <a:rect l="l" t="t" r="r" b="b"/>
              <a:pathLst>
                <a:path w="304800" h="304800">
                  <a:moveTo>
                    <a:pt x="304800" y="0"/>
                  </a:moveTo>
                  <a:lnTo>
                    <a:pt x="0" y="30480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848594" y="4648199"/>
              <a:ext cx="381000" cy="381000"/>
            </a:xfrm>
            <a:custGeom>
              <a:rect l="l" t="t" r="r" b="b"/>
              <a:pathLst>
                <a:path w="381000" h="381000">
                  <a:moveTo>
                    <a:pt x="381001" y="190500"/>
                  </a:moveTo>
                  <a:lnTo>
                    <a:pt x="3" y="190500"/>
                  </a:lnTo>
                  <a:lnTo>
                    <a:pt x="5035" y="146820"/>
                  </a:lnTo>
                  <a:lnTo>
                    <a:pt x="19366" y="106722"/>
                  </a:lnTo>
                  <a:lnTo>
                    <a:pt x="41854" y="71351"/>
                  </a:lnTo>
                  <a:lnTo>
                    <a:pt x="71356" y="41850"/>
                  </a:lnTo>
                  <a:lnTo>
                    <a:pt x="106727" y="19362"/>
                  </a:lnTo>
                  <a:lnTo>
                    <a:pt x="146827" y="5031"/>
                  </a:lnTo>
                  <a:lnTo>
                    <a:pt x="190503" y="0"/>
                  </a:lnTo>
                  <a:lnTo>
                    <a:pt x="234183" y="5031"/>
                  </a:lnTo>
                  <a:lnTo>
                    <a:pt x="274279" y="19363"/>
                  </a:lnTo>
                  <a:lnTo>
                    <a:pt x="309650" y="41851"/>
                  </a:lnTo>
                  <a:lnTo>
                    <a:pt x="339151" y="71352"/>
                  </a:lnTo>
                  <a:lnTo>
                    <a:pt x="361639" y="106723"/>
                  </a:lnTo>
                  <a:lnTo>
                    <a:pt x="375970" y="146820"/>
                  </a:lnTo>
                  <a:lnTo>
                    <a:pt x="381001" y="190500"/>
                  </a:lnTo>
                  <a:close/>
                </a:path>
                <a:path w="381000" h="381000">
                  <a:moveTo>
                    <a:pt x="190500" y="381000"/>
                  </a:moveTo>
                  <a:lnTo>
                    <a:pt x="146819" y="375968"/>
                  </a:lnTo>
                  <a:lnTo>
                    <a:pt x="106722" y="361637"/>
                  </a:lnTo>
                  <a:lnTo>
                    <a:pt x="71351" y="339149"/>
                  </a:lnTo>
                  <a:lnTo>
                    <a:pt x="41850" y="309648"/>
                  </a:lnTo>
                  <a:lnTo>
                    <a:pt x="19362" y="274277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1001" y="190500"/>
                  </a:lnTo>
                  <a:lnTo>
                    <a:pt x="375968" y="234179"/>
                  </a:lnTo>
                  <a:lnTo>
                    <a:pt x="361637" y="274277"/>
                  </a:lnTo>
                  <a:lnTo>
                    <a:pt x="339149" y="309648"/>
                  </a:lnTo>
                  <a:lnTo>
                    <a:pt x="309648" y="339149"/>
                  </a:lnTo>
                  <a:lnTo>
                    <a:pt x="274277" y="361637"/>
                  </a:lnTo>
                  <a:lnTo>
                    <a:pt x="234180" y="375968"/>
                  </a:lnTo>
                  <a:lnTo>
                    <a:pt x="190500" y="38100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7934683" y="4666584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543794" y="5181598"/>
            <a:ext cx="990600" cy="381000"/>
            <a:chOff x="7543794" y="5181598"/>
            <a:chExt cx="990600" cy="381000"/>
          </a:xfrm>
        </p:grpSpPr>
        <p:sp>
          <p:nvSpPr>
            <p:cNvPr id="17" name="object 17"/>
            <p:cNvSpPr/>
            <p:nvPr/>
          </p:nvSpPr>
          <p:spPr>
            <a:xfrm>
              <a:off x="7543794" y="5181598"/>
              <a:ext cx="381000" cy="381000"/>
            </a:xfrm>
            <a:custGeom>
              <a:rect l="l" t="t" r="r" b="b"/>
              <a:pathLst>
                <a:path w="381000" h="381000">
                  <a:moveTo>
                    <a:pt x="381001" y="190500"/>
                  </a:moveTo>
                  <a:lnTo>
                    <a:pt x="3" y="190500"/>
                  </a:lnTo>
                  <a:lnTo>
                    <a:pt x="5035" y="146820"/>
                  </a:lnTo>
                  <a:lnTo>
                    <a:pt x="19366" y="106722"/>
                  </a:lnTo>
                  <a:lnTo>
                    <a:pt x="41854" y="71351"/>
                  </a:lnTo>
                  <a:lnTo>
                    <a:pt x="71356" y="41850"/>
                  </a:lnTo>
                  <a:lnTo>
                    <a:pt x="106727" y="19362"/>
                  </a:lnTo>
                  <a:lnTo>
                    <a:pt x="146827" y="5031"/>
                  </a:lnTo>
                  <a:lnTo>
                    <a:pt x="190503" y="0"/>
                  </a:lnTo>
                  <a:lnTo>
                    <a:pt x="234183" y="5031"/>
                  </a:lnTo>
                  <a:lnTo>
                    <a:pt x="274279" y="19363"/>
                  </a:lnTo>
                  <a:lnTo>
                    <a:pt x="309650" y="41851"/>
                  </a:lnTo>
                  <a:lnTo>
                    <a:pt x="339151" y="71352"/>
                  </a:lnTo>
                  <a:lnTo>
                    <a:pt x="361639" y="106723"/>
                  </a:lnTo>
                  <a:lnTo>
                    <a:pt x="375970" y="146820"/>
                  </a:lnTo>
                  <a:lnTo>
                    <a:pt x="381001" y="190500"/>
                  </a:lnTo>
                  <a:close/>
                </a:path>
                <a:path w="381000" h="381000">
                  <a:moveTo>
                    <a:pt x="190500" y="381000"/>
                  </a:moveTo>
                  <a:lnTo>
                    <a:pt x="146819" y="375968"/>
                  </a:lnTo>
                  <a:lnTo>
                    <a:pt x="106722" y="361637"/>
                  </a:lnTo>
                  <a:lnTo>
                    <a:pt x="71351" y="339149"/>
                  </a:lnTo>
                  <a:lnTo>
                    <a:pt x="41850" y="309648"/>
                  </a:lnTo>
                  <a:lnTo>
                    <a:pt x="19362" y="274277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1001" y="190500"/>
                  </a:lnTo>
                  <a:lnTo>
                    <a:pt x="375968" y="234179"/>
                  </a:lnTo>
                  <a:lnTo>
                    <a:pt x="361637" y="274277"/>
                  </a:lnTo>
                  <a:lnTo>
                    <a:pt x="339149" y="309648"/>
                  </a:lnTo>
                  <a:lnTo>
                    <a:pt x="309648" y="339149"/>
                  </a:lnTo>
                  <a:lnTo>
                    <a:pt x="274277" y="361637"/>
                  </a:lnTo>
                  <a:lnTo>
                    <a:pt x="234180" y="375968"/>
                  </a:lnTo>
                  <a:lnTo>
                    <a:pt x="190500" y="381000"/>
                  </a:lnTo>
                  <a:close/>
                </a:path>
              </a:pathLst>
            </a:custGeom>
            <a:solidFill>
              <a:srgbClr val="EF91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153394" y="5181598"/>
              <a:ext cx="381000" cy="381000"/>
            </a:xfrm>
            <a:custGeom>
              <a:rect l="l" t="t" r="r" b="b"/>
              <a:pathLst>
                <a:path w="381000" h="381000">
                  <a:moveTo>
                    <a:pt x="381001" y="190500"/>
                  </a:moveTo>
                  <a:lnTo>
                    <a:pt x="3" y="190500"/>
                  </a:lnTo>
                  <a:lnTo>
                    <a:pt x="5035" y="146820"/>
                  </a:lnTo>
                  <a:lnTo>
                    <a:pt x="19366" y="106722"/>
                  </a:lnTo>
                  <a:lnTo>
                    <a:pt x="41854" y="71351"/>
                  </a:lnTo>
                  <a:lnTo>
                    <a:pt x="71356" y="41850"/>
                  </a:lnTo>
                  <a:lnTo>
                    <a:pt x="106727" y="19362"/>
                  </a:lnTo>
                  <a:lnTo>
                    <a:pt x="146827" y="5031"/>
                  </a:lnTo>
                  <a:lnTo>
                    <a:pt x="190503" y="0"/>
                  </a:lnTo>
                  <a:lnTo>
                    <a:pt x="234183" y="5031"/>
                  </a:lnTo>
                  <a:lnTo>
                    <a:pt x="274279" y="19363"/>
                  </a:lnTo>
                  <a:lnTo>
                    <a:pt x="309650" y="41851"/>
                  </a:lnTo>
                  <a:lnTo>
                    <a:pt x="339151" y="71352"/>
                  </a:lnTo>
                  <a:lnTo>
                    <a:pt x="361639" y="106723"/>
                  </a:lnTo>
                  <a:lnTo>
                    <a:pt x="375970" y="146820"/>
                  </a:lnTo>
                  <a:lnTo>
                    <a:pt x="381001" y="190500"/>
                  </a:lnTo>
                  <a:close/>
                </a:path>
                <a:path w="381000" h="381000">
                  <a:moveTo>
                    <a:pt x="190500" y="381000"/>
                  </a:moveTo>
                  <a:lnTo>
                    <a:pt x="146819" y="375968"/>
                  </a:lnTo>
                  <a:lnTo>
                    <a:pt x="106722" y="361637"/>
                  </a:lnTo>
                  <a:lnTo>
                    <a:pt x="71351" y="339149"/>
                  </a:lnTo>
                  <a:lnTo>
                    <a:pt x="41850" y="309648"/>
                  </a:lnTo>
                  <a:lnTo>
                    <a:pt x="19362" y="274277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1001" y="190500"/>
                  </a:lnTo>
                  <a:lnTo>
                    <a:pt x="375968" y="234179"/>
                  </a:lnTo>
                  <a:lnTo>
                    <a:pt x="361637" y="274277"/>
                  </a:lnTo>
                  <a:lnTo>
                    <a:pt x="339149" y="309648"/>
                  </a:lnTo>
                  <a:lnTo>
                    <a:pt x="309648" y="339149"/>
                  </a:lnTo>
                  <a:lnTo>
                    <a:pt x="274277" y="361637"/>
                  </a:lnTo>
                  <a:lnTo>
                    <a:pt x="234180" y="375968"/>
                  </a:lnTo>
                  <a:lnTo>
                    <a:pt x="190500" y="381000"/>
                  </a:lnTo>
                  <a:close/>
                </a:path>
              </a:pathLst>
            </a:custGeom>
            <a:solidFill>
              <a:srgbClr val="00968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7629883" y="5199983"/>
            <a:ext cx="8185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C</a:t>
            </a:r>
            <a:endParaRPr sz="20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11187" y="1469940"/>
            <a:ext cx="180213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i="1">
                <a:solidFill>
                  <a:srgbClr val="FFFFFF"/>
                </a:solidFill>
                <a:latin typeface="Times New Roman"/>
                <a:cs typeface="Times New Roman"/>
              </a:rPr>
              <a:t>Single</a:t>
            </a:r>
            <a:r>
              <a:rPr sz="2200" b="1" i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200" b="1" i="1" spc="-1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238998" y="1447799"/>
            <a:ext cx="381000" cy="381000"/>
          </a:xfrm>
          <a:custGeom>
            <a:rect l="l" t="t" r="r" b="b"/>
            <a:pathLst>
              <a:path w="381000" h="381000">
                <a:moveTo>
                  <a:pt x="190500" y="0"/>
                </a:moveTo>
                <a:close/>
              </a:path>
              <a:path w="381000" h="381000">
                <a:moveTo>
                  <a:pt x="380999" y="190500"/>
                </a:moveTo>
                <a:lnTo>
                  <a:pt x="0" y="190500"/>
                </a:lnTo>
                <a:lnTo>
                  <a:pt x="5032" y="146819"/>
                </a:lnTo>
                <a:lnTo>
                  <a:pt x="19363" y="106722"/>
                </a:lnTo>
                <a:lnTo>
                  <a:pt x="41851" y="71351"/>
                </a:lnTo>
                <a:lnTo>
                  <a:pt x="71353" y="41850"/>
                </a:lnTo>
                <a:lnTo>
                  <a:pt x="106724" y="19362"/>
                </a:lnTo>
                <a:lnTo>
                  <a:pt x="146821" y="5031"/>
                </a:lnTo>
                <a:lnTo>
                  <a:pt x="190500" y="0"/>
                </a:lnTo>
                <a:lnTo>
                  <a:pt x="234180" y="5031"/>
                </a:lnTo>
                <a:lnTo>
                  <a:pt x="274277" y="19362"/>
                </a:lnTo>
                <a:lnTo>
                  <a:pt x="309648" y="41850"/>
                </a:lnTo>
                <a:lnTo>
                  <a:pt x="339149" y="71352"/>
                </a:lnTo>
                <a:lnTo>
                  <a:pt x="361637" y="106723"/>
                </a:lnTo>
                <a:lnTo>
                  <a:pt x="375968" y="146820"/>
                </a:lnTo>
                <a:lnTo>
                  <a:pt x="380999" y="190500"/>
                </a:lnTo>
                <a:close/>
              </a:path>
              <a:path w="381000" h="381000">
                <a:moveTo>
                  <a:pt x="190500" y="380999"/>
                </a:moveTo>
                <a:lnTo>
                  <a:pt x="146819" y="375968"/>
                </a:lnTo>
                <a:lnTo>
                  <a:pt x="106722" y="361637"/>
                </a:lnTo>
                <a:lnTo>
                  <a:pt x="71351" y="339149"/>
                </a:lnTo>
                <a:lnTo>
                  <a:pt x="41850" y="309647"/>
                </a:lnTo>
                <a:lnTo>
                  <a:pt x="19362" y="274276"/>
                </a:lnTo>
                <a:lnTo>
                  <a:pt x="5031" y="234179"/>
                </a:lnTo>
                <a:lnTo>
                  <a:pt x="0" y="190499"/>
                </a:lnTo>
                <a:lnTo>
                  <a:pt x="380999" y="190500"/>
                </a:lnTo>
                <a:lnTo>
                  <a:pt x="375968" y="234179"/>
                </a:lnTo>
                <a:lnTo>
                  <a:pt x="361636" y="274276"/>
                </a:lnTo>
                <a:lnTo>
                  <a:pt x="339148" y="309647"/>
                </a:lnTo>
                <a:lnTo>
                  <a:pt x="309647" y="339149"/>
                </a:lnTo>
                <a:lnTo>
                  <a:pt x="274276" y="361637"/>
                </a:lnTo>
                <a:lnTo>
                  <a:pt x="234179" y="375968"/>
                </a:lnTo>
                <a:lnTo>
                  <a:pt x="190500" y="380999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7325084" y="1466183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11187" y="2155741"/>
            <a:ext cx="223710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i="1">
                <a:solidFill>
                  <a:srgbClr val="FFFFFF"/>
                </a:solidFill>
                <a:latin typeface="Times New Roman"/>
                <a:cs typeface="Times New Roman"/>
              </a:rPr>
              <a:t>Dominant</a:t>
            </a:r>
            <a:r>
              <a:rPr sz="2200" b="1" i="1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200" b="1" i="1" spc="-1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506788" y="1428396"/>
            <a:ext cx="3641725" cy="135699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305435">
              <a:lnSpc>
                <a:spcPts val="2160"/>
              </a:lnSpc>
              <a:spcBef>
                <a:spcPts val="370"/>
              </a:spcBef>
            </a:pP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&gt;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95% of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revenues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single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unit</a:t>
            </a:r>
            <a:endParaRPr sz="2000">
              <a:latin typeface="Times New Roman"/>
              <a:cs typeface="Times New Roman"/>
            </a:endParaRPr>
          </a:p>
          <a:p>
            <a:pPr marL="12700" marR="5080">
              <a:lnSpc>
                <a:spcPts val="2160"/>
              </a:lnSpc>
              <a:spcBef>
                <a:spcPts val="1605"/>
              </a:spcBef>
            </a:pP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Between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70%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95%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revenues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single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unit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7543798" y="2389188"/>
            <a:ext cx="476250" cy="552450"/>
            <a:chOff x="7543798" y="2389188"/>
            <a:chExt cx="476250" cy="552450"/>
          </a:xfrm>
        </p:grpSpPr>
        <p:sp>
          <p:nvSpPr>
            <p:cNvPr id="26" name="object 26"/>
            <p:cNvSpPr/>
            <p:nvPr/>
          </p:nvSpPr>
          <p:spPr>
            <a:xfrm>
              <a:off x="7696200" y="2408238"/>
              <a:ext cx="304800" cy="304800"/>
            </a:xfrm>
            <a:custGeom>
              <a:rect l="l" t="t" r="r" b="b"/>
              <a:pathLst>
                <a:path w="304800" h="304800">
                  <a:moveTo>
                    <a:pt x="304800" y="0"/>
                  </a:moveTo>
                  <a:lnTo>
                    <a:pt x="0" y="30480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7543798" y="2560637"/>
              <a:ext cx="381000" cy="381000"/>
            </a:xfrm>
            <a:custGeom>
              <a:rect l="l" t="t" r="r" b="b"/>
              <a:pathLst>
                <a:path w="381000" h="381000">
                  <a:moveTo>
                    <a:pt x="190500" y="0"/>
                  </a:moveTo>
                  <a:close/>
                </a:path>
                <a:path w="381000" h="381000">
                  <a:moveTo>
                    <a:pt x="380999" y="190500"/>
                  </a:moveTo>
                  <a:lnTo>
                    <a:pt x="0" y="190500"/>
                  </a:lnTo>
                  <a:lnTo>
                    <a:pt x="5032" y="146819"/>
                  </a:lnTo>
                  <a:lnTo>
                    <a:pt x="19363" y="106722"/>
                  </a:lnTo>
                  <a:lnTo>
                    <a:pt x="41852" y="71351"/>
                  </a:lnTo>
                  <a:lnTo>
                    <a:pt x="71353" y="41850"/>
                  </a:lnTo>
                  <a:lnTo>
                    <a:pt x="106724" y="19362"/>
                  </a:lnTo>
                  <a:lnTo>
                    <a:pt x="146822" y="5031"/>
                  </a:lnTo>
                  <a:lnTo>
                    <a:pt x="190500" y="0"/>
                  </a:lnTo>
                  <a:lnTo>
                    <a:pt x="234180" y="5031"/>
                  </a:lnTo>
                  <a:lnTo>
                    <a:pt x="274277" y="19362"/>
                  </a:lnTo>
                  <a:lnTo>
                    <a:pt x="309648" y="41850"/>
                  </a:lnTo>
                  <a:lnTo>
                    <a:pt x="339149" y="71352"/>
                  </a:lnTo>
                  <a:lnTo>
                    <a:pt x="361637" y="106723"/>
                  </a:lnTo>
                  <a:lnTo>
                    <a:pt x="375968" y="146820"/>
                  </a:lnTo>
                  <a:lnTo>
                    <a:pt x="380999" y="190500"/>
                  </a:lnTo>
                  <a:close/>
                </a:path>
                <a:path w="381000" h="381000">
                  <a:moveTo>
                    <a:pt x="190500" y="380999"/>
                  </a:moveTo>
                  <a:lnTo>
                    <a:pt x="146819" y="375968"/>
                  </a:lnTo>
                  <a:lnTo>
                    <a:pt x="106722" y="361637"/>
                  </a:lnTo>
                  <a:lnTo>
                    <a:pt x="71351" y="339149"/>
                  </a:lnTo>
                  <a:lnTo>
                    <a:pt x="41850" y="309647"/>
                  </a:lnTo>
                  <a:lnTo>
                    <a:pt x="19362" y="274276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0999" y="190500"/>
                  </a:lnTo>
                  <a:lnTo>
                    <a:pt x="375968" y="234179"/>
                  </a:lnTo>
                  <a:lnTo>
                    <a:pt x="361636" y="274276"/>
                  </a:lnTo>
                  <a:lnTo>
                    <a:pt x="339148" y="309647"/>
                  </a:lnTo>
                  <a:lnTo>
                    <a:pt x="309647" y="339149"/>
                  </a:lnTo>
                  <a:lnTo>
                    <a:pt x="274276" y="361637"/>
                  </a:lnTo>
                  <a:lnTo>
                    <a:pt x="234179" y="375968"/>
                  </a:lnTo>
                  <a:lnTo>
                    <a:pt x="190500" y="380999"/>
                  </a:lnTo>
                  <a:close/>
                </a:path>
              </a:pathLst>
            </a:custGeom>
            <a:solidFill>
              <a:srgbClr val="EF91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7629884" y="2579021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B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7848599" y="2103437"/>
            <a:ext cx="381000" cy="381000"/>
          </a:xfrm>
          <a:custGeom>
            <a:rect l="l" t="t" r="r" b="b"/>
            <a:pathLst>
              <a:path w="381000" h="381000">
                <a:moveTo>
                  <a:pt x="190500" y="0"/>
                </a:moveTo>
                <a:close/>
              </a:path>
              <a:path w="381000" h="381000">
                <a:moveTo>
                  <a:pt x="380999" y="190500"/>
                </a:moveTo>
                <a:lnTo>
                  <a:pt x="0" y="190500"/>
                </a:lnTo>
                <a:lnTo>
                  <a:pt x="5032" y="146819"/>
                </a:lnTo>
                <a:lnTo>
                  <a:pt x="19363" y="106722"/>
                </a:lnTo>
                <a:lnTo>
                  <a:pt x="41852" y="71351"/>
                </a:lnTo>
                <a:lnTo>
                  <a:pt x="71353" y="41850"/>
                </a:lnTo>
                <a:lnTo>
                  <a:pt x="106724" y="19362"/>
                </a:lnTo>
                <a:lnTo>
                  <a:pt x="146822" y="5031"/>
                </a:lnTo>
                <a:lnTo>
                  <a:pt x="190500" y="0"/>
                </a:lnTo>
                <a:lnTo>
                  <a:pt x="234180" y="5031"/>
                </a:lnTo>
                <a:lnTo>
                  <a:pt x="274277" y="19362"/>
                </a:lnTo>
                <a:lnTo>
                  <a:pt x="309648" y="41850"/>
                </a:lnTo>
                <a:lnTo>
                  <a:pt x="339149" y="71352"/>
                </a:lnTo>
                <a:lnTo>
                  <a:pt x="361637" y="106723"/>
                </a:lnTo>
                <a:lnTo>
                  <a:pt x="375968" y="146820"/>
                </a:lnTo>
                <a:lnTo>
                  <a:pt x="380999" y="190500"/>
                </a:lnTo>
                <a:close/>
              </a:path>
              <a:path w="381000" h="381000">
                <a:moveTo>
                  <a:pt x="190500" y="380999"/>
                </a:moveTo>
                <a:lnTo>
                  <a:pt x="146819" y="375968"/>
                </a:lnTo>
                <a:lnTo>
                  <a:pt x="106722" y="361637"/>
                </a:lnTo>
                <a:lnTo>
                  <a:pt x="71351" y="339149"/>
                </a:lnTo>
                <a:lnTo>
                  <a:pt x="41850" y="309647"/>
                </a:lnTo>
                <a:lnTo>
                  <a:pt x="19362" y="274276"/>
                </a:lnTo>
                <a:lnTo>
                  <a:pt x="5031" y="234179"/>
                </a:lnTo>
                <a:lnTo>
                  <a:pt x="0" y="190499"/>
                </a:lnTo>
                <a:lnTo>
                  <a:pt x="380999" y="190500"/>
                </a:lnTo>
                <a:lnTo>
                  <a:pt x="375968" y="234179"/>
                </a:lnTo>
                <a:lnTo>
                  <a:pt x="361636" y="274276"/>
                </a:lnTo>
                <a:lnTo>
                  <a:pt x="339148" y="309647"/>
                </a:lnTo>
                <a:lnTo>
                  <a:pt x="309647" y="339149"/>
                </a:lnTo>
                <a:lnTo>
                  <a:pt x="274276" y="361637"/>
                </a:lnTo>
                <a:lnTo>
                  <a:pt x="234179" y="375968"/>
                </a:lnTo>
                <a:lnTo>
                  <a:pt x="190500" y="380999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7934686" y="2121822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1187" y="6227679"/>
            <a:ext cx="252158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i="1" spc="-10">
                <a:solidFill>
                  <a:srgbClr val="FFFFFF"/>
                </a:solidFill>
                <a:latin typeface="Times New Roman"/>
                <a:cs typeface="Times New Roman"/>
              </a:rPr>
              <a:t>Unrelated-Diversified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506788" y="6251222"/>
            <a:ext cx="340867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units</a:t>
            </a:r>
            <a:r>
              <a:rPr sz="20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not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closely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related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7467598" y="5791199"/>
            <a:ext cx="381000" cy="381000"/>
          </a:xfrm>
          <a:custGeom>
            <a:rect l="l" t="t" r="r" b="b"/>
            <a:pathLst>
              <a:path w="381000" h="381000">
                <a:moveTo>
                  <a:pt x="380999" y="190500"/>
                </a:moveTo>
                <a:lnTo>
                  <a:pt x="0" y="190500"/>
                </a:lnTo>
                <a:lnTo>
                  <a:pt x="5032" y="146820"/>
                </a:lnTo>
                <a:lnTo>
                  <a:pt x="19363" y="106722"/>
                </a:lnTo>
                <a:lnTo>
                  <a:pt x="41852" y="71351"/>
                </a:lnTo>
                <a:lnTo>
                  <a:pt x="71354" y="41850"/>
                </a:lnTo>
                <a:lnTo>
                  <a:pt x="106725" y="19362"/>
                </a:lnTo>
                <a:lnTo>
                  <a:pt x="146825" y="5031"/>
                </a:lnTo>
                <a:lnTo>
                  <a:pt x="190500" y="0"/>
                </a:lnTo>
                <a:lnTo>
                  <a:pt x="234181" y="5031"/>
                </a:lnTo>
                <a:lnTo>
                  <a:pt x="274278" y="19363"/>
                </a:lnTo>
                <a:lnTo>
                  <a:pt x="309648" y="41851"/>
                </a:lnTo>
                <a:lnTo>
                  <a:pt x="339149" y="71352"/>
                </a:lnTo>
                <a:lnTo>
                  <a:pt x="361637" y="106723"/>
                </a:lnTo>
                <a:lnTo>
                  <a:pt x="375968" y="146820"/>
                </a:lnTo>
                <a:lnTo>
                  <a:pt x="380999" y="190500"/>
                </a:lnTo>
                <a:close/>
              </a:path>
              <a:path w="381000" h="381000">
                <a:moveTo>
                  <a:pt x="190500" y="381000"/>
                </a:moveTo>
                <a:lnTo>
                  <a:pt x="146819" y="375968"/>
                </a:lnTo>
                <a:lnTo>
                  <a:pt x="106722" y="361637"/>
                </a:lnTo>
                <a:lnTo>
                  <a:pt x="71351" y="339149"/>
                </a:lnTo>
                <a:lnTo>
                  <a:pt x="41850" y="309648"/>
                </a:lnTo>
                <a:lnTo>
                  <a:pt x="19362" y="274277"/>
                </a:lnTo>
                <a:lnTo>
                  <a:pt x="5031" y="234179"/>
                </a:lnTo>
                <a:lnTo>
                  <a:pt x="0" y="190499"/>
                </a:lnTo>
                <a:lnTo>
                  <a:pt x="380999" y="190500"/>
                </a:lnTo>
                <a:lnTo>
                  <a:pt x="375968" y="234179"/>
                </a:lnTo>
                <a:lnTo>
                  <a:pt x="361636" y="274277"/>
                </a:lnTo>
                <a:lnTo>
                  <a:pt x="339148" y="309648"/>
                </a:lnTo>
                <a:lnTo>
                  <a:pt x="309647" y="339149"/>
                </a:lnTo>
                <a:lnTo>
                  <a:pt x="274276" y="361637"/>
                </a:lnTo>
                <a:lnTo>
                  <a:pt x="234179" y="375968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7553684" y="5809584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7162798" y="6324600"/>
            <a:ext cx="381000" cy="381000"/>
          </a:xfrm>
          <a:custGeom>
            <a:rect l="l" t="t" r="r" b="b"/>
            <a:pathLst>
              <a:path w="381000" h="381000">
                <a:moveTo>
                  <a:pt x="190500" y="0"/>
                </a:moveTo>
                <a:close/>
              </a:path>
              <a:path w="381000" h="381000">
                <a:moveTo>
                  <a:pt x="380999" y="190500"/>
                </a:moveTo>
                <a:lnTo>
                  <a:pt x="0" y="190500"/>
                </a:lnTo>
                <a:lnTo>
                  <a:pt x="5032" y="146819"/>
                </a:lnTo>
                <a:lnTo>
                  <a:pt x="19363" y="106722"/>
                </a:lnTo>
                <a:lnTo>
                  <a:pt x="41852" y="71351"/>
                </a:lnTo>
                <a:lnTo>
                  <a:pt x="71353" y="41850"/>
                </a:lnTo>
                <a:lnTo>
                  <a:pt x="106724" y="19362"/>
                </a:lnTo>
                <a:lnTo>
                  <a:pt x="146822" y="5031"/>
                </a:lnTo>
                <a:lnTo>
                  <a:pt x="190500" y="0"/>
                </a:lnTo>
                <a:lnTo>
                  <a:pt x="234180" y="5031"/>
                </a:lnTo>
                <a:lnTo>
                  <a:pt x="274277" y="19362"/>
                </a:lnTo>
                <a:lnTo>
                  <a:pt x="309648" y="41851"/>
                </a:lnTo>
                <a:lnTo>
                  <a:pt x="339149" y="71352"/>
                </a:lnTo>
                <a:lnTo>
                  <a:pt x="361637" y="106723"/>
                </a:lnTo>
                <a:lnTo>
                  <a:pt x="375968" y="146820"/>
                </a:lnTo>
                <a:lnTo>
                  <a:pt x="380999" y="190500"/>
                </a:lnTo>
                <a:close/>
              </a:path>
              <a:path w="381000" h="381000">
                <a:moveTo>
                  <a:pt x="190500" y="380999"/>
                </a:moveTo>
                <a:lnTo>
                  <a:pt x="146819" y="375968"/>
                </a:lnTo>
                <a:lnTo>
                  <a:pt x="106722" y="361636"/>
                </a:lnTo>
                <a:lnTo>
                  <a:pt x="71351" y="339148"/>
                </a:lnTo>
                <a:lnTo>
                  <a:pt x="41850" y="309647"/>
                </a:lnTo>
                <a:lnTo>
                  <a:pt x="19362" y="274276"/>
                </a:lnTo>
                <a:lnTo>
                  <a:pt x="5031" y="234179"/>
                </a:lnTo>
                <a:lnTo>
                  <a:pt x="0" y="190498"/>
                </a:lnTo>
                <a:lnTo>
                  <a:pt x="380999" y="190500"/>
                </a:lnTo>
                <a:lnTo>
                  <a:pt x="375968" y="234179"/>
                </a:lnTo>
                <a:lnTo>
                  <a:pt x="361636" y="274276"/>
                </a:lnTo>
                <a:lnTo>
                  <a:pt x="339148" y="309647"/>
                </a:lnTo>
                <a:lnTo>
                  <a:pt x="309647" y="339149"/>
                </a:lnTo>
                <a:lnTo>
                  <a:pt x="274276" y="361637"/>
                </a:lnTo>
                <a:lnTo>
                  <a:pt x="234179" y="375968"/>
                </a:lnTo>
                <a:lnTo>
                  <a:pt x="190500" y="380999"/>
                </a:lnTo>
                <a:close/>
              </a:path>
            </a:pathLst>
          </a:custGeom>
          <a:solidFill>
            <a:srgbClr val="EF91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772398" y="6324600"/>
            <a:ext cx="381000" cy="381000"/>
          </a:xfrm>
          <a:custGeom>
            <a:rect l="l" t="t" r="r" b="b"/>
            <a:pathLst>
              <a:path w="381000" h="381000">
                <a:moveTo>
                  <a:pt x="190500" y="0"/>
                </a:moveTo>
                <a:close/>
              </a:path>
              <a:path w="381000" h="381000">
                <a:moveTo>
                  <a:pt x="380999" y="190500"/>
                </a:moveTo>
                <a:lnTo>
                  <a:pt x="0" y="190500"/>
                </a:lnTo>
                <a:lnTo>
                  <a:pt x="5032" y="146819"/>
                </a:lnTo>
                <a:lnTo>
                  <a:pt x="19363" y="106722"/>
                </a:lnTo>
                <a:lnTo>
                  <a:pt x="41852" y="71351"/>
                </a:lnTo>
                <a:lnTo>
                  <a:pt x="71353" y="41850"/>
                </a:lnTo>
                <a:lnTo>
                  <a:pt x="106724" y="19362"/>
                </a:lnTo>
                <a:lnTo>
                  <a:pt x="146822" y="5031"/>
                </a:lnTo>
                <a:lnTo>
                  <a:pt x="190500" y="0"/>
                </a:lnTo>
                <a:lnTo>
                  <a:pt x="234180" y="5031"/>
                </a:lnTo>
                <a:lnTo>
                  <a:pt x="274277" y="19362"/>
                </a:lnTo>
                <a:lnTo>
                  <a:pt x="309648" y="41851"/>
                </a:lnTo>
                <a:lnTo>
                  <a:pt x="339149" y="71352"/>
                </a:lnTo>
                <a:lnTo>
                  <a:pt x="361637" y="106723"/>
                </a:lnTo>
                <a:lnTo>
                  <a:pt x="375968" y="146820"/>
                </a:lnTo>
                <a:lnTo>
                  <a:pt x="380999" y="190500"/>
                </a:lnTo>
                <a:close/>
              </a:path>
              <a:path w="381000" h="381000">
                <a:moveTo>
                  <a:pt x="190500" y="380999"/>
                </a:moveTo>
                <a:lnTo>
                  <a:pt x="146819" y="375968"/>
                </a:lnTo>
                <a:lnTo>
                  <a:pt x="106722" y="361636"/>
                </a:lnTo>
                <a:lnTo>
                  <a:pt x="71351" y="339148"/>
                </a:lnTo>
                <a:lnTo>
                  <a:pt x="41850" y="309647"/>
                </a:lnTo>
                <a:lnTo>
                  <a:pt x="19362" y="274276"/>
                </a:lnTo>
                <a:lnTo>
                  <a:pt x="5031" y="234179"/>
                </a:lnTo>
                <a:lnTo>
                  <a:pt x="0" y="190498"/>
                </a:lnTo>
                <a:lnTo>
                  <a:pt x="380999" y="190500"/>
                </a:lnTo>
                <a:lnTo>
                  <a:pt x="375968" y="234179"/>
                </a:lnTo>
                <a:lnTo>
                  <a:pt x="361636" y="274276"/>
                </a:lnTo>
                <a:lnTo>
                  <a:pt x="339148" y="309647"/>
                </a:lnTo>
                <a:lnTo>
                  <a:pt x="309647" y="339149"/>
                </a:lnTo>
                <a:lnTo>
                  <a:pt x="274276" y="361637"/>
                </a:lnTo>
                <a:lnTo>
                  <a:pt x="234179" y="375968"/>
                </a:lnTo>
                <a:lnTo>
                  <a:pt x="190500" y="380999"/>
                </a:lnTo>
                <a:close/>
              </a:path>
            </a:pathLst>
          </a:custGeom>
          <a:solidFill>
            <a:srgbClr val="00968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7248884" y="6342984"/>
            <a:ext cx="8185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C</a:t>
            </a:r>
            <a:endParaRPr sz="20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506787" y="3608034"/>
            <a:ext cx="3964940" cy="8788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0"/>
              </a:spcBef>
            </a:pP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&lt;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70%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of revenues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dominant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business;</a:t>
            </a:r>
            <a:r>
              <a:rPr sz="20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all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businesses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share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product,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technological</a:t>
            </a:r>
            <a:r>
              <a:rPr sz="20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0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>
                <a:solidFill>
                  <a:srgbClr val="FFFFFF"/>
                </a:solidFill>
                <a:latin typeface="Times New Roman"/>
                <a:cs typeface="Times New Roman"/>
              </a:rPr>
              <a:t>distribution</a:t>
            </a:r>
            <a:r>
              <a:rPr sz="20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10">
                <a:solidFill>
                  <a:srgbClr val="FFFFFF"/>
                </a:solidFill>
                <a:latin typeface="Times New Roman"/>
                <a:cs typeface="Times New Roman"/>
              </a:rPr>
              <a:t>linkages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11187" y="3649578"/>
            <a:ext cx="231267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i="1">
                <a:solidFill>
                  <a:srgbClr val="FFFFFF"/>
                </a:solidFill>
                <a:latin typeface="Times New Roman"/>
                <a:cs typeface="Times New Roman"/>
              </a:rPr>
              <a:t>Related</a:t>
            </a:r>
            <a:r>
              <a:rPr sz="2200" b="1" i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200" b="1" i="1" spc="-10">
                <a:solidFill>
                  <a:srgbClr val="FFFFFF"/>
                </a:solidFill>
                <a:latin typeface="Times New Roman"/>
                <a:cs typeface="Times New Roman"/>
              </a:rPr>
              <a:t>constrained</a:t>
            </a:r>
            <a:endParaRPr sz="2200">
              <a:latin typeface="Times New Roman"/>
              <a:cs typeface="Times New Roman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8058150" y="3446461"/>
            <a:ext cx="647700" cy="763905"/>
            <a:chOff x="8058150" y="3446461"/>
            <a:chExt cx="647700" cy="763905"/>
          </a:xfrm>
        </p:grpSpPr>
        <p:sp>
          <p:nvSpPr>
            <p:cNvPr id="41" name="object 41"/>
            <p:cNvSpPr/>
            <p:nvPr/>
          </p:nvSpPr>
          <p:spPr>
            <a:xfrm>
              <a:off x="8166473" y="4190999"/>
              <a:ext cx="431165" cy="0"/>
            </a:xfrm>
            <a:custGeom>
              <a:rect l="l" t="t" r="r" b="b"/>
              <a:pathLst>
                <a:path w="431165">
                  <a:moveTo>
                    <a:pt x="431052" y="0"/>
                  </a:moveTo>
                  <a:lnTo>
                    <a:pt x="0" y="0"/>
                  </a:lnTo>
                </a:path>
              </a:pathLst>
            </a:custGeom>
            <a:ln w="380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8382000" y="3751262"/>
              <a:ext cx="304800" cy="304800"/>
            </a:xfrm>
            <a:custGeom>
              <a:rect l="l" t="t" r="r" b="b"/>
              <a:pathLst>
                <a:path w="304800" h="304800">
                  <a:moveTo>
                    <a:pt x="0" y="0"/>
                  </a:moveTo>
                  <a:lnTo>
                    <a:pt x="304800" y="30480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8077200" y="3751262"/>
              <a:ext cx="304800" cy="304800"/>
            </a:xfrm>
            <a:custGeom>
              <a:rect l="l" t="t" r="r" b="b"/>
              <a:pathLst>
                <a:path w="304800" h="304800">
                  <a:moveTo>
                    <a:pt x="304800" y="0"/>
                  </a:moveTo>
                  <a:lnTo>
                    <a:pt x="0" y="30480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8229598" y="3446461"/>
              <a:ext cx="381000" cy="381000"/>
            </a:xfrm>
            <a:custGeom>
              <a:rect l="l" t="t" r="r" b="b"/>
              <a:pathLst>
                <a:path w="381000" h="381000">
                  <a:moveTo>
                    <a:pt x="190500" y="0"/>
                  </a:moveTo>
                  <a:close/>
                </a:path>
                <a:path w="381000" h="381000">
                  <a:moveTo>
                    <a:pt x="380999" y="190500"/>
                  </a:moveTo>
                  <a:lnTo>
                    <a:pt x="0" y="190500"/>
                  </a:lnTo>
                  <a:lnTo>
                    <a:pt x="5032" y="146819"/>
                  </a:lnTo>
                  <a:lnTo>
                    <a:pt x="19363" y="106722"/>
                  </a:lnTo>
                  <a:lnTo>
                    <a:pt x="41852" y="71351"/>
                  </a:lnTo>
                  <a:lnTo>
                    <a:pt x="71353" y="41850"/>
                  </a:lnTo>
                  <a:lnTo>
                    <a:pt x="106725" y="19362"/>
                  </a:lnTo>
                  <a:lnTo>
                    <a:pt x="146823" y="5031"/>
                  </a:lnTo>
                  <a:lnTo>
                    <a:pt x="190500" y="0"/>
                  </a:lnTo>
                  <a:lnTo>
                    <a:pt x="234180" y="5031"/>
                  </a:lnTo>
                  <a:lnTo>
                    <a:pt x="274278" y="19362"/>
                  </a:lnTo>
                  <a:lnTo>
                    <a:pt x="309648" y="41851"/>
                  </a:lnTo>
                  <a:lnTo>
                    <a:pt x="339149" y="71352"/>
                  </a:lnTo>
                  <a:lnTo>
                    <a:pt x="361637" y="106723"/>
                  </a:lnTo>
                  <a:lnTo>
                    <a:pt x="375968" y="146820"/>
                  </a:lnTo>
                  <a:lnTo>
                    <a:pt x="380999" y="190500"/>
                  </a:lnTo>
                  <a:close/>
                </a:path>
                <a:path w="381000" h="381000">
                  <a:moveTo>
                    <a:pt x="190500" y="380999"/>
                  </a:moveTo>
                  <a:lnTo>
                    <a:pt x="146819" y="375968"/>
                  </a:lnTo>
                  <a:lnTo>
                    <a:pt x="106722" y="361636"/>
                  </a:lnTo>
                  <a:lnTo>
                    <a:pt x="71351" y="339148"/>
                  </a:lnTo>
                  <a:lnTo>
                    <a:pt x="41850" y="309647"/>
                  </a:lnTo>
                  <a:lnTo>
                    <a:pt x="19362" y="274276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0999" y="190500"/>
                  </a:lnTo>
                  <a:lnTo>
                    <a:pt x="375968" y="234179"/>
                  </a:lnTo>
                  <a:lnTo>
                    <a:pt x="361636" y="274276"/>
                  </a:lnTo>
                  <a:lnTo>
                    <a:pt x="339148" y="309647"/>
                  </a:lnTo>
                  <a:lnTo>
                    <a:pt x="309647" y="339148"/>
                  </a:lnTo>
                  <a:lnTo>
                    <a:pt x="274276" y="361636"/>
                  </a:lnTo>
                  <a:lnTo>
                    <a:pt x="234179" y="375968"/>
                  </a:lnTo>
                  <a:lnTo>
                    <a:pt x="190500" y="380999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5" name="object 45"/>
          <p:cNvSpPr txBox="1"/>
          <p:nvPr/>
        </p:nvSpPr>
        <p:spPr>
          <a:xfrm>
            <a:off x="8315684" y="3464845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7924798" y="3979861"/>
            <a:ext cx="990600" cy="381000"/>
            <a:chOff x="7924798" y="3979861"/>
            <a:chExt cx="990600" cy="381000"/>
          </a:xfrm>
        </p:grpSpPr>
        <p:sp>
          <p:nvSpPr>
            <p:cNvPr id="47" name="object 47"/>
            <p:cNvSpPr/>
            <p:nvPr/>
          </p:nvSpPr>
          <p:spPr>
            <a:xfrm>
              <a:off x="7924798" y="3979861"/>
              <a:ext cx="381000" cy="381000"/>
            </a:xfrm>
            <a:custGeom>
              <a:rect l="l" t="t" r="r" b="b"/>
              <a:pathLst>
                <a:path w="381000" h="381000">
                  <a:moveTo>
                    <a:pt x="190500" y="0"/>
                  </a:moveTo>
                  <a:close/>
                </a:path>
                <a:path w="381000" h="381000">
                  <a:moveTo>
                    <a:pt x="380999" y="190500"/>
                  </a:moveTo>
                  <a:lnTo>
                    <a:pt x="0" y="190500"/>
                  </a:lnTo>
                  <a:lnTo>
                    <a:pt x="5032" y="146819"/>
                  </a:lnTo>
                  <a:lnTo>
                    <a:pt x="19363" y="106722"/>
                  </a:lnTo>
                  <a:lnTo>
                    <a:pt x="41852" y="71351"/>
                  </a:lnTo>
                  <a:lnTo>
                    <a:pt x="71353" y="41850"/>
                  </a:lnTo>
                  <a:lnTo>
                    <a:pt x="106725" y="19362"/>
                  </a:lnTo>
                  <a:lnTo>
                    <a:pt x="146823" y="5031"/>
                  </a:lnTo>
                  <a:lnTo>
                    <a:pt x="190500" y="0"/>
                  </a:lnTo>
                  <a:lnTo>
                    <a:pt x="234180" y="5031"/>
                  </a:lnTo>
                  <a:lnTo>
                    <a:pt x="274278" y="19362"/>
                  </a:lnTo>
                  <a:lnTo>
                    <a:pt x="309648" y="41851"/>
                  </a:lnTo>
                  <a:lnTo>
                    <a:pt x="339149" y="71352"/>
                  </a:lnTo>
                  <a:lnTo>
                    <a:pt x="361637" y="106723"/>
                  </a:lnTo>
                  <a:lnTo>
                    <a:pt x="375968" y="146820"/>
                  </a:lnTo>
                  <a:lnTo>
                    <a:pt x="380999" y="190500"/>
                  </a:lnTo>
                  <a:close/>
                </a:path>
                <a:path w="381000" h="381000">
                  <a:moveTo>
                    <a:pt x="190500" y="380999"/>
                  </a:moveTo>
                  <a:lnTo>
                    <a:pt x="146819" y="375968"/>
                  </a:lnTo>
                  <a:lnTo>
                    <a:pt x="106722" y="361636"/>
                  </a:lnTo>
                  <a:lnTo>
                    <a:pt x="71351" y="339148"/>
                  </a:lnTo>
                  <a:lnTo>
                    <a:pt x="41850" y="309647"/>
                  </a:lnTo>
                  <a:lnTo>
                    <a:pt x="19362" y="274276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0999" y="190500"/>
                  </a:lnTo>
                  <a:lnTo>
                    <a:pt x="375968" y="234179"/>
                  </a:lnTo>
                  <a:lnTo>
                    <a:pt x="361636" y="274276"/>
                  </a:lnTo>
                  <a:lnTo>
                    <a:pt x="339148" y="309647"/>
                  </a:lnTo>
                  <a:lnTo>
                    <a:pt x="309647" y="339148"/>
                  </a:lnTo>
                  <a:lnTo>
                    <a:pt x="274276" y="361636"/>
                  </a:lnTo>
                  <a:lnTo>
                    <a:pt x="234179" y="375968"/>
                  </a:lnTo>
                  <a:lnTo>
                    <a:pt x="190500" y="380999"/>
                  </a:lnTo>
                  <a:close/>
                </a:path>
              </a:pathLst>
            </a:custGeom>
            <a:solidFill>
              <a:srgbClr val="EF91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8534398" y="3979861"/>
              <a:ext cx="381000" cy="381000"/>
            </a:xfrm>
            <a:custGeom>
              <a:rect l="l" t="t" r="r" b="b"/>
              <a:pathLst>
                <a:path w="381000" h="381000">
                  <a:moveTo>
                    <a:pt x="190500" y="0"/>
                  </a:moveTo>
                  <a:close/>
                </a:path>
                <a:path w="381000" h="381000">
                  <a:moveTo>
                    <a:pt x="380999" y="190500"/>
                  </a:moveTo>
                  <a:lnTo>
                    <a:pt x="0" y="190500"/>
                  </a:lnTo>
                  <a:lnTo>
                    <a:pt x="5032" y="146819"/>
                  </a:lnTo>
                  <a:lnTo>
                    <a:pt x="19363" y="106722"/>
                  </a:lnTo>
                  <a:lnTo>
                    <a:pt x="41852" y="71351"/>
                  </a:lnTo>
                  <a:lnTo>
                    <a:pt x="71353" y="41850"/>
                  </a:lnTo>
                  <a:lnTo>
                    <a:pt x="106725" y="19362"/>
                  </a:lnTo>
                  <a:lnTo>
                    <a:pt x="146823" y="5031"/>
                  </a:lnTo>
                  <a:lnTo>
                    <a:pt x="190500" y="0"/>
                  </a:lnTo>
                  <a:lnTo>
                    <a:pt x="234180" y="5031"/>
                  </a:lnTo>
                  <a:lnTo>
                    <a:pt x="274278" y="19362"/>
                  </a:lnTo>
                  <a:lnTo>
                    <a:pt x="309648" y="41851"/>
                  </a:lnTo>
                  <a:lnTo>
                    <a:pt x="339149" y="71352"/>
                  </a:lnTo>
                  <a:lnTo>
                    <a:pt x="361637" y="106723"/>
                  </a:lnTo>
                  <a:lnTo>
                    <a:pt x="375968" y="146820"/>
                  </a:lnTo>
                  <a:lnTo>
                    <a:pt x="380999" y="190500"/>
                  </a:lnTo>
                  <a:close/>
                </a:path>
                <a:path w="381000" h="381000">
                  <a:moveTo>
                    <a:pt x="190500" y="380999"/>
                  </a:moveTo>
                  <a:lnTo>
                    <a:pt x="146819" y="375968"/>
                  </a:lnTo>
                  <a:lnTo>
                    <a:pt x="106722" y="361636"/>
                  </a:lnTo>
                  <a:lnTo>
                    <a:pt x="71351" y="339148"/>
                  </a:lnTo>
                  <a:lnTo>
                    <a:pt x="41850" y="309647"/>
                  </a:lnTo>
                  <a:lnTo>
                    <a:pt x="19362" y="274276"/>
                  </a:lnTo>
                  <a:lnTo>
                    <a:pt x="5031" y="234179"/>
                  </a:lnTo>
                  <a:lnTo>
                    <a:pt x="0" y="190499"/>
                  </a:lnTo>
                  <a:lnTo>
                    <a:pt x="380999" y="190500"/>
                  </a:lnTo>
                  <a:lnTo>
                    <a:pt x="375968" y="234179"/>
                  </a:lnTo>
                  <a:lnTo>
                    <a:pt x="361636" y="274276"/>
                  </a:lnTo>
                  <a:lnTo>
                    <a:pt x="339148" y="309647"/>
                  </a:lnTo>
                  <a:lnTo>
                    <a:pt x="309647" y="339148"/>
                  </a:lnTo>
                  <a:lnTo>
                    <a:pt x="274276" y="361636"/>
                  </a:lnTo>
                  <a:lnTo>
                    <a:pt x="234179" y="375968"/>
                  </a:lnTo>
                  <a:lnTo>
                    <a:pt x="190500" y="380999"/>
                  </a:lnTo>
                  <a:close/>
                </a:path>
              </a:pathLst>
            </a:custGeom>
            <a:solidFill>
              <a:srgbClr val="00968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9" name="object 49"/>
          <p:cNvSpPr txBox="1"/>
          <p:nvPr/>
        </p:nvSpPr>
        <p:spPr>
          <a:xfrm>
            <a:off x="8010884" y="3998245"/>
            <a:ext cx="8185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000" b="1" spc="-50">
                <a:solidFill>
                  <a:srgbClr val="FFFFFF"/>
                </a:solidFill>
                <a:latin typeface="Arial"/>
                <a:cs typeface="Arial"/>
              </a:rPr>
              <a:t>C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7880" y="-29279"/>
            <a:ext cx="7342505" cy="118364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691639" marR="5080" indent="-1679575">
              <a:lnSpc>
                <a:spcPts val="4320"/>
              </a:lnSpc>
              <a:spcBef>
                <a:spcPts val="645"/>
              </a:spcBef>
            </a:pPr>
            <a:r>
              <a:rPr sz="4000"/>
              <a:t>Motives,</a:t>
            </a:r>
            <a:r>
              <a:rPr sz="4000" spc="-35"/>
              <a:t> </a:t>
            </a:r>
            <a:r>
              <a:rPr sz="4000" spc="-10"/>
              <a:t>Incentives,andResources </a:t>
            </a:r>
            <a:r>
              <a:rPr sz="4000"/>
              <a:t>for</a:t>
            </a:r>
            <a:r>
              <a:rPr sz="4000" spc="-5"/>
              <a:t> </a:t>
            </a:r>
            <a:r>
              <a:rPr sz="4000" spc="-10"/>
              <a:t>Diversification</a:t>
            </a:r>
            <a:endParaRPr sz="4000"/>
          </a:p>
        </p:txBody>
      </p:sp>
      <p:grpSp>
        <p:nvGrpSpPr>
          <p:cNvPr id="3" name="object 3"/>
          <p:cNvGrpSpPr/>
          <p:nvPr/>
        </p:nvGrpSpPr>
        <p:grpSpPr>
          <a:xfrm>
            <a:off x="1822450" y="1212850"/>
            <a:ext cx="1308100" cy="2755900"/>
            <a:chOff x="1822450" y="1212850"/>
            <a:chExt cx="1308100" cy="2755900"/>
          </a:xfrm>
        </p:grpSpPr>
        <p:sp>
          <p:nvSpPr>
            <p:cNvPr id="4" name="object 4"/>
            <p:cNvSpPr/>
            <p:nvPr/>
          </p:nvSpPr>
          <p:spPr>
            <a:xfrm>
              <a:off x="1828800" y="1219200"/>
              <a:ext cx="1295400" cy="2743200"/>
            </a:xfrm>
            <a:custGeom>
              <a:rect l="l" t="t" r="r" b="b"/>
              <a:pathLst>
                <a:path w="1295400" h="2743200">
                  <a:moveTo>
                    <a:pt x="0" y="1827272"/>
                  </a:moveTo>
                  <a:lnTo>
                    <a:pt x="0" y="915927"/>
                  </a:lnTo>
                  <a:lnTo>
                    <a:pt x="1295400" y="0"/>
                  </a:lnTo>
                  <a:lnTo>
                    <a:pt x="1295400" y="2743200"/>
                  </a:lnTo>
                  <a:lnTo>
                    <a:pt x="0" y="1827272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828800" y="1219200"/>
              <a:ext cx="1295400" cy="2743200"/>
            </a:xfrm>
            <a:custGeom>
              <a:rect l="l" t="t" r="r" b="b"/>
              <a:pathLst>
                <a:path w="1295400" h="2743200">
                  <a:moveTo>
                    <a:pt x="1295400" y="0"/>
                  </a:moveTo>
                  <a:lnTo>
                    <a:pt x="1295400" y="2743200"/>
                  </a:lnTo>
                  <a:lnTo>
                    <a:pt x="0" y="1827272"/>
                  </a:lnTo>
                  <a:lnTo>
                    <a:pt x="0" y="915927"/>
                  </a:lnTo>
                  <a:lnTo>
                    <a:pt x="129540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130549" y="1225549"/>
            <a:ext cx="4254500" cy="901700"/>
          </a:xfrm>
          <a:prstGeom prst="rect">
            <a:avLst/>
          </a:prstGeom>
          <a:solidFill>
            <a:srgbClr val="8CF4EA"/>
          </a:solidFill>
          <a:ln w="12700">
            <a:solidFill>
              <a:srgbClr val="000000"/>
            </a:solidFill>
          </a:ln>
        </p:spPr>
        <p:txBody>
          <a:bodyPr vert="horz" wrap="square" lIns="0" tIns="103505" rIns="0" bIns="0" rtlCol="0">
            <a:spAutoFit/>
          </a:bodyPr>
          <a:lstStyle/>
          <a:p>
            <a:pPr marL="292100" marR="580390" indent="401320">
              <a:lnSpc>
                <a:spcPct val="100000"/>
              </a:lnSpc>
              <a:spcBef>
                <a:spcPts val="815"/>
              </a:spcBef>
            </a:pPr>
            <a:r>
              <a:rPr sz="2400" b="1">
                <a:latin typeface="Times New Roman"/>
                <a:cs typeface="Times New Roman"/>
              </a:rPr>
              <a:t>Motives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to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Enhance </a:t>
            </a:r>
            <a:r>
              <a:rPr sz="2400" b="1">
                <a:latin typeface="Times New Roman"/>
                <a:cs typeface="Times New Roman"/>
              </a:rPr>
              <a:t>Strategic</a:t>
            </a:r>
            <a:r>
              <a:rPr sz="2400" b="1" spc="-4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Competitiveness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30549" y="2127249"/>
            <a:ext cx="4254500" cy="18288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163195" rIns="0" bIns="0" rtlCol="0">
            <a:spAutoFit/>
          </a:bodyPr>
          <a:lstStyle/>
          <a:p>
            <a:pPr marL="692150" marR="855344" indent="635" algn="ctr">
              <a:lnSpc>
                <a:spcPct val="125000"/>
              </a:lnSpc>
              <a:spcBef>
                <a:spcPts val="1285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Economies</a:t>
            </a:r>
            <a:r>
              <a:rPr sz="24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 Scope 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Market</a:t>
            </a:r>
            <a:r>
              <a:rPr sz="24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Power 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Financial</a:t>
            </a:r>
            <a:r>
              <a:rPr sz="2400" b="1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Economies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600" y="20447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65430" rIns="0" bIns="0" rtlCol="0">
            <a:spAutoFit/>
          </a:bodyPr>
          <a:lstStyle/>
          <a:p>
            <a:pPr marL="140970">
              <a:lnSpc>
                <a:spcPct val="100000"/>
              </a:lnSpc>
              <a:spcBef>
                <a:spcPts val="20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Resources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1600" y="4864100"/>
            <a:ext cx="1739900" cy="977900"/>
          </a:xfrm>
          <a:custGeom>
            <a:rect l="l" t="t" r="r" b="b"/>
            <a:pathLst>
              <a:path w="1739900" h="977900">
                <a:moveTo>
                  <a:pt x="1739900" y="977900"/>
                </a:moveTo>
                <a:lnTo>
                  <a:pt x="0" y="977900"/>
                </a:lnTo>
                <a:lnTo>
                  <a:pt x="0" y="0"/>
                </a:lnTo>
                <a:lnTo>
                  <a:pt x="1739900" y="0"/>
                </a:lnTo>
                <a:lnTo>
                  <a:pt x="1739900" y="977900"/>
                </a:lnTo>
                <a:close/>
              </a:path>
            </a:pathLst>
          </a:custGeom>
          <a:solidFill>
            <a:srgbClr val="00968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11125" y="3440112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78130" rIns="0" bIns="0" rtlCol="0">
            <a:spAutoFit/>
          </a:bodyPr>
          <a:lstStyle/>
          <a:p>
            <a:pPr marL="131445">
              <a:lnSpc>
                <a:spcPct val="100000"/>
              </a:lnSpc>
              <a:spcBef>
                <a:spcPts val="21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Incentives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60399" y="4982665"/>
            <a:ext cx="1642745" cy="846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3155"/>
              </a:lnSpc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Managerial</a:t>
            </a:r>
            <a:endParaRPr sz="2800">
              <a:latin typeface="Times New Roman"/>
              <a:cs typeface="Times New Roman"/>
            </a:endParaRPr>
          </a:p>
          <a:p>
            <a:pPr marL="635" algn="ctr">
              <a:lnSpc>
                <a:spcPct val="100000"/>
              </a:lnSpc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Motives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22450" y="1822450"/>
            <a:ext cx="1231900" cy="4279900"/>
            <a:chOff x="1822450" y="1822450"/>
            <a:chExt cx="1231900" cy="4279900"/>
          </a:xfrm>
        </p:grpSpPr>
        <p:sp>
          <p:nvSpPr>
            <p:cNvPr id="3" name="object 3"/>
            <p:cNvSpPr/>
            <p:nvPr/>
          </p:nvSpPr>
          <p:spPr>
            <a:xfrm>
              <a:off x="1828800" y="1828800"/>
              <a:ext cx="1219200" cy="4267200"/>
            </a:xfrm>
            <a:custGeom>
              <a:rect l="l" t="t" r="r" b="b"/>
              <a:pathLst>
                <a:path w="1219200" h="4267200">
                  <a:moveTo>
                    <a:pt x="0" y="2576535"/>
                  </a:moveTo>
                  <a:lnTo>
                    <a:pt x="0" y="1690664"/>
                  </a:lnTo>
                  <a:lnTo>
                    <a:pt x="1219200" y="0"/>
                  </a:lnTo>
                  <a:lnTo>
                    <a:pt x="1219200" y="4267200"/>
                  </a:lnTo>
                  <a:lnTo>
                    <a:pt x="0" y="2576535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828800" y="1828800"/>
              <a:ext cx="1219200" cy="4267200"/>
            </a:xfrm>
            <a:custGeom>
              <a:rect l="l" t="t" r="r" b="b"/>
              <a:pathLst>
                <a:path w="1219200" h="4267200">
                  <a:moveTo>
                    <a:pt x="1219200" y="0"/>
                  </a:moveTo>
                  <a:lnTo>
                    <a:pt x="1219200" y="4267200"/>
                  </a:lnTo>
                  <a:lnTo>
                    <a:pt x="0" y="2576535"/>
                  </a:lnTo>
                  <a:lnTo>
                    <a:pt x="0" y="1690664"/>
                  </a:lnTo>
                  <a:lnTo>
                    <a:pt x="121920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3550244" y="1867529"/>
            <a:ext cx="33083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Incentives</a:t>
            </a:r>
            <a:r>
              <a:rPr sz="2400" b="1" spc="-3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and</a:t>
            </a:r>
            <a:r>
              <a:rPr sz="2400" b="1" spc="-2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Resources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041650" y="1828799"/>
          <a:ext cx="4295775" cy="41840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3075"/>
              </a:tblGrid>
              <a:tr h="2603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8CF4EA"/>
                    </a:solidFill>
                  </a:tcPr>
                </a:tc>
              </a:tr>
              <a:tr h="945515">
                <a:tc>
                  <a:txBody>
                    <a:bodyPr vert="horz" wrap="square"/>
                    <a:lstStyle/>
                    <a:p>
                      <a:pPr marL="468630" marR="431800" indent="211454">
                        <a:lnSpc>
                          <a:spcPct val="100000"/>
                        </a:lnSpc>
                        <a:spcBef>
                          <a:spcPts val="118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2400" b="1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Neutral</a:t>
                      </a:r>
                      <a:r>
                        <a:rPr sz="2400" b="1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Effects</a:t>
                      </a:r>
                      <a:r>
                        <a:rPr sz="24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25">
                          <a:latin typeface="Times New Roman"/>
                          <a:cs typeface="Times New Roman"/>
                        </a:rPr>
                        <a:t>of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Strategic</a:t>
                      </a:r>
                      <a:r>
                        <a:rPr sz="2400" b="1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Competitiveness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504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8CF4EA"/>
                    </a:solidFill>
                  </a:tcPr>
                </a:tc>
              </a:tr>
              <a:tr h="2978150">
                <a:tc>
                  <a:txBody>
                    <a:bodyPr vert="horz" wrap="square"/>
                    <a:lstStyle/>
                    <a:p>
                      <a:pPr marL="1494155" marR="691515" indent="-812800">
                        <a:lnSpc>
                          <a:spcPct val="104200"/>
                        </a:lnSpc>
                        <a:spcBef>
                          <a:spcPts val="835"/>
                        </a:spcBef>
                      </a:pP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Anti-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Trust</a:t>
                      </a:r>
                      <a:r>
                        <a:rPr sz="2400" b="1" spc="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Regulation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Tax</a:t>
                      </a:r>
                      <a:r>
                        <a:rPr sz="2400" b="1" spc="-1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Laws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208279" marR="217804" indent="752475">
                        <a:lnSpc>
                          <a:spcPct val="104200"/>
                        </a:lnSpc>
                      </a:pP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Low</a:t>
                      </a:r>
                      <a:r>
                        <a:rPr sz="2400" b="1" spc="-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Performance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Uncertain</a:t>
                      </a:r>
                      <a:r>
                        <a:rPr sz="2400" b="1" spc="-3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Future</a:t>
                      </a:r>
                      <a:r>
                        <a:rPr sz="2400" b="1" spc="-2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Cash</a:t>
                      </a:r>
                      <a:r>
                        <a:rPr sz="2400" b="1" spc="-2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Flows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76136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Firm</a:t>
                      </a:r>
                      <a:r>
                        <a:rPr sz="2400" b="1" spc="-1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Risk</a:t>
                      </a:r>
                      <a:r>
                        <a:rPr sz="2400" b="1" spc="-1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Reduction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765810" marR="776605" indent="92710">
                        <a:lnSpc>
                          <a:spcPct val="104200"/>
                        </a:lnSpc>
                        <a:spcBef>
                          <a:spcPts val="1200"/>
                        </a:spcBef>
                      </a:pP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Tangible</a:t>
                      </a:r>
                      <a:r>
                        <a:rPr sz="2400" b="1" spc="-3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Resources </a:t>
                      </a:r>
                      <a:r>
                        <a:rPr sz="24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Intangible</a:t>
                      </a:r>
                      <a:r>
                        <a:rPr sz="2400" b="1" spc="-45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Resources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045" marB="0"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009688"/>
                    </a:solidFill>
                  </a:tcPr>
                </a:tc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3336925" y="5105400"/>
            <a:ext cx="3844925" cy="0"/>
          </a:xfrm>
          <a:custGeom>
            <a:rect l="l" t="t" r="r" b="b"/>
            <a:pathLst>
              <a:path w="3844925">
                <a:moveTo>
                  <a:pt x="0" y="0"/>
                </a:moveTo>
                <a:lnTo>
                  <a:pt x="3844925" y="0"/>
                </a:lnTo>
              </a:path>
            </a:pathLst>
          </a:custGeom>
          <a:ln w="12700">
            <a:solidFill>
              <a:srgbClr val="8CF4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01600" y="4864100"/>
            <a:ext cx="1739900" cy="977900"/>
          </a:xfrm>
          <a:custGeom>
            <a:rect l="l" t="t" r="r" b="b"/>
            <a:pathLst>
              <a:path w="1739900" h="977900">
                <a:moveTo>
                  <a:pt x="1739900" y="977900"/>
                </a:moveTo>
                <a:lnTo>
                  <a:pt x="0" y="977900"/>
                </a:lnTo>
                <a:lnTo>
                  <a:pt x="0" y="0"/>
                </a:lnTo>
                <a:lnTo>
                  <a:pt x="1739900" y="0"/>
                </a:lnTo>
                <a:lnTo>
                  <a:pt x="1739900" y="977900"/>
                </a:lnTo>
                <a:close/>
              </a:path>
            </a:pathLst>
          </a:custGeom>
          <a:solidFill>
            <a:srgbClr val="00968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01600" y="20447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65430" rIns="0" bIns="0" rtlCol="0">
            <a:spAutoFit/>
          </a:bodyPr>
          <a:lstStyle/>
          <a:p>
            <a:pPr marL="140970">
              <a:lnSpc>
                <a:spcPct val="100000"/>
              </a:lnSpc>
              <a:spcBef>
                <a:spcPts val="20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Resources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60399" y="4982665"/>
            <a:ext cx="1642745" cy="846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3155"/>
              </a:lnSpc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Managerial</a:t>
            </a:r>
            <a:endParaRPr sz="2800">
              <a:latin typeface="Times New Roman"/>
              <a:cs typeface="Times New Roman"/>
            </a:endParaRPr>
          </a:p>
          <a:p>
            <a:pPr marL="635" algn="ctr">
              <a:lnSpc>
                <a:spcPct val="100000"/>
              </a:lnSpc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Motives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1125" y="3440112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78130" rIns="0" bIns="0" rtlCol="0">
            <a:spAutoFit/>
          </a:bodyPr>
          <a:lstStyle/>
          <a:p>
            <a:pPr marL="131445">
              <a:lnSpc>
                <a:spcPct val="100000"/>
              </a:lnSpc>
              <a:spcBef>
                <a:spcPts val="21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Incentives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897880" y="-29279"/>
            <a:ext cx="7342505" cy="118364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691639" marR="5080" indent="-1679575">
              <a:lnSpc>
                <a:spcPts val="4320"/>
              </a:lnSpc>
              <a:spcBef>
                <a:spcPts val="645"/>
              </a:spcBef>
            </a:pPr>
            <a:r>
              <a:rPr sz="4000"/>
              <a:t>Motives,</a:t>
            </a:r>
            <a:r>
              <a:rPr sz="4000" spc="-35"/>
              <a:t> </a:t>
            </a:r>
            <a:r>
              <a:rPr sz="4000" spc="-10"/>
              <a:t>Incentives,andResources </a:t>
            </a:r>
            <a:r>
              <a:rPr sz="4000"/>
              <a:t>for</a:t>
            </a:r>
            <a:r>
              <a:rPr sz="4000" spc="-5"/>
              <a:t> </a:t>
            </a:r>
            <a:r>
              <a:rPr sz="4000" spc="-10"/>
              <a:t>Diversification</a:t>
            </a:r>
            <a:endParaRPr sz="4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130549" y="3949700"/>
            <a:ext cx="4254500" cy="901700"/>
          </a:xfrm>
          <a:prstGeom prst="rect">
            <a:avLst/>
          </a:prstGeom>
          <a:solidFill>
            <a:srgbClr val="8CF4EA"/>
          </a:solidFill>
          <a:ln w="12700">
            <a:solidFill>
              <a:srgbClr val="000000"/>
            </a:solidFill>
          </a:ln>
        </p:spPr>
        <p:txBody>
          <a:bodyPr vert="horz" wrap="square" lIns="0" tIns="89535" rIns="0" bIns="0" rtlCol="0">
            <a:spAutoFit/>
          </a:bodyPr>
          <a:lstStyle/>
          <a:p>
            <a:pPr marL="467359" marR="461645" indent="351790">
              <a:lnSpc>
                <a:spcPct val="100000"/>
              </a:lnSpc>
              <a:spcBef>
                <a:spcPts val="705"/>
              </a:spcBef>
            </a:pPr>
            <a:r>
              <a:rPr sz="2400" b="1">
                <a:latin typeface="Times New Roman"/>
                <a:cs typeface="Times New Roman"/>
              </a:rPr>
              <a:t>Managerial</a:t>
            </a:r>
            <a:r>
              <a:rPr sz="2400" b="1" spc="-2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Motives </a:t>
            </a:r>
            <a:r>
              <a:rPr sz="2400" b="1">
                <a:latin typeface="Times New Roman"/>
                <a:cs typeface="Times New Roman"/>
              </a:rPr>
              <a:t>Causing</a:t>
            </a:r>
            <a:r>
              <a:rPr sz="2400" b="1" spc="-3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Value</a:t>
            </a:r>
            <a:r>
              <a:rPr sz="2400" b="1" spc="-3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Reduction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30549" y="4851400"/>
            <a:ext cx="4254500" cy="18288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83185" rIns="0" bIns="0" rtlCol="0">
            <a:spAutoFit/>
          </a:bodyPr>
          <a:lstStyle/>
          <a:p>
            <a:pPr marL="539750" marR="534670" algn="ctr">
              <a:lnSpc>
                <a:spcPct val="100000"/>
              </a:lnSpc>
              <a:spcBef>
                <a:spcPts val="655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Diversifying</a:t>
            </a:r>
            <a:r>
              <a:rPr sz="2400" b="1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Managerial 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Employment</a:t>
            </a:r>
            <a:r>
              <a:rPr sz="2400" b="1" spc="-20">
                <a:solidFill>
                  <a:srgbClr val="FFFFFF"/>
                </a:solidFill>
                <a:latin typeface="Times New Roman"/>
                <a:cs typeface="Times New Roman"/>
              </a:rPr>
              <a:t> Risk</a:t>
            </a:r>
            <a:endParaRPr sz="2400">
              <a:latin typeface="Times New Roman"/>
              <a:cs typeface="Times New Roman"/>
            </a:endParaRPr>
          </a:p>
          <a:p>
            <a:pPr marL="649605" marR="644525" algn="ctr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Increasing</a:t>
            </a:r>
            <a:r>
              <a:rPr sz="2400" b="1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>
                <a:solidFill>
                  <a:srgbClr val="FFFFFF"/>
                </a:solidFill>
                <a:latin typeface="Times New Roman"/>
                <a:cs typeface="Times New Roman"/>
              </a:rPr>
              <a:t>Managerial Compensation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822450" y="3956050"/>
            <a:ext cx="1308100" cy="2755900"/>
            <a:chOff x="1822450" y="3956050"/>
            <a:chExt cx="1308100" cy="2755900"/>
          </a:xfrm>
        </p:grpSpPr>
        <p:sp>
          <p:nvSpPr>
            <p:cNvPr id="5" name="object 5"/>
            <p:cNvSpPr/>
            <p:nvPr/>
          </p:nvSpPr>
          <p:spPr>
            <a:xfrm>
              <a:off x="1828800" y="3962400"/>
              <a:ext cx="1295400" cy="2743200"/>
            </a:xfrm>
            <a:custGeom>
              <a:rect l="l" t="t" r="r" b="b"/>
              <a:pathLst>
                <a:path w="1295400" h="2743200">
                  <a:moveTo>
                    <a:pt x="0" y="1809880"/>
                  </a:moveTo>
                  <a:lnTo>
                    <a:pt x="0" y="933318"/>
                  </a:lnTo>
                  <a:lnTo>
                    <a:pt x="1295400" y="0"/>
                  </a:lnTo>
                  <a:lnTo>
                    <a:pt x="1295400" y="2743200"/>
                  </a:lnTo>
                  <a:lnTo>
                    <a:pt x="0" y="180988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828800" y="3962400"/>
              <a:ext cx="1295400" cy="2743200"/>
            </a:xfrm>
            <a:custGeom>
              <a:rect l="l" t="t" r="r" b="b"/>
              <a:pathLst>
                <a:path w="1295400" h="2743200">
                  <a:moveTo>
                    <a:pt x="1295400" y="0"/>
                  </a:moveTo>
                  <a:lnTo>
                    <a:pt x="1295400" y="2743200"/>
                  </a:lnTo>
                  <a:lnTo>
                    <a:pt x="0" y="1809880"/>
                  </a:lnTo>
                  <a:lnTo>
                    <a:pt x="0" y="933318"/>
                  </a:lnTo>
                  <a:lnTo>
                    <a:pt x="129540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1600" y="48641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92075" rIns="0" bIns="0" rtlCol="0">
            <a:spAutoFit/>
          </a:bodyPr>
          <a:lstStyle/>
          <a:p>
            <a:pPr marL="297815" marR="43180" indent="-227329">
              <a:lnSpc>
                <a:spcPct val="100000"/>
              </a:lnSpc>
              <a:spcBef>
                <a:spcPts val="725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Managerial Motives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600" y="20447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65430" rIns="0" bIns="0" rtlCol="0">
            <a:spAutoFit/>
          </a:bodyPr>
          <a:lstStyle/>
          <a:p>
            <a:pPr marL="140970">
              <a:lnSpc>
                <a:spcPct val="100000"/>
              </a:lnSpc>
              <a:spcBef>
                <a:spcPts val="20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Resources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1125" y="3440112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78130" rIns="0" bIns="0" rtlCol="0">
            <a:spAutoFit/>
          </a:bodyPr>
          <a:lstStyle/>
          <a:p>
            <a:pPr marL="131445">
              <a:lnSpc>
                <a:spcPct val="100000"/>
              </a:lnSpc>
              <a:spcBef>
                <a:spcPts val="21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Incentives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897880" y="-29279"/>
            <a:ext cx="7342505" cy="118364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691639" marR="5080" indent="-1679575">
              <a:lnSpc>
                <a:spcPts val="4320"/>
              </a:lnSpc>
              <a:spcBef>
                <a:spcPts val="645"/>
              </a:spcBef>
            </a:pPr>
            <a:r>
              <a:rPr sz="4000"/>
              <a:t>Motives,</a:t>
            </a:r>
            <a:r>
              <a:rPr sz="4000" spc="-35"/>
              <a:t> </a:t>
            </a:r>
            <a:r>
              <a:rPr sz="4000" spc="-10"/>
              <a:t>Incentives,andResources </a:t>
            </a:r>
            <a:r>
              <a:rPr sz="4000"/>
              <a:t>for</a:t>
            </a:r>
            <a:r>
              <a:rPr sz="4000" spc="-5"/>
              <a:t> </a:t>
            </a:r>
            <a:r>
              <a:rPr sz="4000" spc="-10"/>
              <a:t>Diversification</a:t>
            </a:r>
            <a:endParaRPr sz="4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49438" y="2500311"/>
            <a:ext cx="1294130" cy="2853055"/>
            <a:chOff x="1849438" y="2500311"/>
            <a:chExt cx="1294130" cy="2853055"/>
          </a:xfrm>
        </p:grpSpPr>
        <p:sp>
          <p:nvSpPr>
            <p:cNvPr id="3" name="object 3"/>
            <p:cNvSpPr/>
            <p:nvPr/>
          </p:nvSpPr>
          <p:spPr>
            <a:xfrm>
              <a:off x="1870075" y="2519361"/>
              <a:ext cx="568325" cy="1368425"/>
            </a:xfrm>
            <a:custGeom>
              <a:rect l="l" t="t" r="r" b="b"/>
              <a:pathLst>
                <a:path w="568325" h="1368425">
                  <a:moveTo>
                    <a:pt x="0" y="0"/>
                  </a:moveTo>
                  <a:lnTo>
                    <a:pt x="568325" y="1368425"/>
                  </a:lnTo>
                </a:path>
              </a:pathLst>
            </a:custGeom>
            <a:ln w="38100">
              <a:solidFill>
                <a:srgbClr val="F5BF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868488" y="3889375"/>
              <a:ext cx="568325" cy="1444625"/>
            </a:xfrm>
            <a:custGeom>
              <a:rect l="l" t="t" r="r" b="b"/>
              <a:pathLst>
                <a:path w="568325" h="1444625">
                  <a:moveTo>
                    <a:pt x="0" y="1444625"/>
                  </a:moveTo>
                  <a:lnTo>
                    <a:pt x="568325" y="0"/>
                  </a:lnTo>
                </a:path>
              </a:pathLst>
            </a:custGeom>
            <a:ln w="38100">
              <a:solidFill>
                <a:srgbClr val="F5BF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889125" y="3849687"/>
              <a:ext cx="1254125" cy="114300"/>
            </a:xfrm>
            <a:custGeom>
              <a:rect l="l" t="t" r="r" b="b"/>
              <a:pathLst>
                <a:path w="1254125" h="114300">
                  <a:moveTo>
                    <a:pt x="1139824" y="114300"/>
                  </a:moveTo>
                  <a:lnTo>
                    <a:pt x="1139824" y="0"/>
                  </a:lnTo>
                  <a:lnTo>
                    <a:pt x="1216024" y="38100"/>
                  </a:lnTo>
                  <a:lnTo>
                    <a:pt x="1151256" y="38100"/>
                  </a:lnTo>
                  <a:lnTo>
                    <a:pt x="1151256" y="76200"/>
                  </a:lnTo>
                  <a:lnTo>
                    <a:pt x="1216024" y="76200"/>
                  </a:lnTo>
                  <a:lnTo>
                    <a:pt x="1139824" y="114300"/>
                  </a:lnTo>
                  <a:close/>
                </a:path>
                <a:path w="1254125" h="114300">
                  <a:moveTo>
                    <a:pt x="1139824" y="76200"/>
                  </a:moveTo>
                  <a:lnTo>
                    <a:pt x="0" y="76200"/>
                  </a:lnTo>
                  <a:lnTo>
                    <a:pt x="0" y="38100"/>
                  </a:lnTo>
                  <a:lnTo>
                    <a:pt x="1139824" y="38100"/>
                  </a:lnTo>
                  <a:lnTo>
                    <a:pt x="1139824" y="76200"/>
                  </a:lnTo>
                  <a:close/>
                </a:path>
                <a:path w="1254125" h="114300">
                  <a:moveTo>
                    <a:pt x="1216024" y="76200"/>
                  </a:moveTo>
                  <a:lnTo>
                    <a:pt x="1151256" y="76200"/>
                  </a:lnTo>
                  <a:lnTo>
                    <a:pt x="1151256" y="38100"/>
                  </a:lnTo>
                  <a:lnTo>
                    <a:pt x="1216024" y="38100"/>
                  </a:lnTo>
                  <a:lnTo>
                    <a:pt x="1254125" y="57150"/>
                  </a:lnTo>
                  <a:lnTo>
                    <a:pt x="1216024" y="7620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429556" y="-23176"/>
            <a:ext cx="6280150" cy="156210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indent="3175" algn="ctr">
              <a:lnSpc>
                <a:spcPts val="3890"/>
              </a:lnSpc>
              <a:spcBef>
                <a:spcPts val="585"/>
              </a:spcBef>
            </a:pPr>
            <a:r>
              <a:rPr/>
              <a:t>Summary</a:t>
            </a:r>
            <a:r>
              <a:rPr spc="-25"/>
              <a:t> </a:t>
            </a:r>
            <a:r>
              <a:rPr/>
              <a:t>Model</a:t>
            </a:r>
            <a:r>
              <a:rPr spc="-20"/>
              <a:t> </a:t>
            </a:r>
            <a:r>
              <a:rPr/>
              <a:t>of</a:t>
            </a:r>
            <a:r>
              <a:rPr spc="-10"/>
              <a:t> </a:t>
            </a:r>
            <a:r>
              <a:rPr spc="-25"/>
              <a:t>the </a:t>
            </a:r>
            <a:r>
              <a:rPr/>
              <a:t>Relationship</a:t>
            </a:r>
            <a:r>
              <a:rPr spc="-40"/>
              <a:t> </a:t>
            </a:r>
            <a:r>
              <a:rPr spc="-10"/>
              <a:t>BetweenFirm </a:t>
            </a:r>
            <a:r>
              <a:rPr/>
              <a:t>Performance</a:t>
            </a:r>
            <a:r>
              <a:rPr spc="-30"/>
              <a:t> </a:t>
            </a:r>
            <a:r>
              <a:rPr spc="-10"/>
              <a:t>andDiversification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67061" y="3154361"/>
            <a:ext cx="2482850" cy="12446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182880" rIns="0" bIns="0" rtlCol="0">
            <a:spAutoFit/>
          </a:bodyPr>
          <a:lstStyle/>
          <a:p>
            <a:pPr marL="650240" marR="167640" indent="-474345">
              <a:lnSpc>
                <a:spcPct val="100000"/>
              </a:lnSpc>
              <a:spcBef>
                <a:spcPts val="144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Diversification Strategy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600" y="48641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92075" rIns="0" bIns="0" rtlCol="0">
            <a:spAutoFit/>
          </a:bodyPr>
          <a:lstStyle/>
          <a:p>
            <a:pPr marL="297815" marR="43180" indent="-227329">
              <a:lnSpc>
                <a:spcPct val="100000"/>
              </a:lnSpc>
              <a:spcBef>
                <a:spcPts val="725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Managerial Motives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1600" y="2044700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65430" rIns="0" bIns="0" rtlCol="0">
            <a:spAutoFit/>
          </a:bodyPr>
          <a:lstStyle/>
          <a:p>
            <a:pPr marL="140970">
              <a:lnSpc>
                <a:spcPct val="100000"/>
              </a:lnSpc>
              <a:spcBef>
                <a:spcPts val="20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Resources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1125" y="3440112"/>
            <a:ext cx="1739900" cy="977900"/>
          </a:xfrm>
          <a:prstGeom prst="rect">
            <a:avLst/>
          </a:prstGeom>
          <a:solidFill>
            <a:srgbClr val="009688"/>
          </a:solidFill>
        </p:spPr>
        <p:txBody>
          <a:bodyPr vert="horz" wrap="square" lIns="0" tIns="278130" rIns="0" bIns="0" rtlCol="0">
            <a:spAutoFit/>
          </a:bodyPr>
          <a:lstStyle/>
          <a:p>
            <a:pPr marL="131445">
              <a:lnSpc>
                <a:spcPct val="100000"/>
              </a:lnSpc>
              <a:spcBef>
                <a:spcPts val="2190"/>
              </a:spcBef>
            </a:pP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Incentives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0297" rIns="0" bIns="0" rtlCol="0">
            <a:spAutoFit/>
          </a:bodyPr>
          <a:lstStyle/>
          <a:p>
            <a:pPr marL="962660">
              <a:lnSpc>
                <a:spcPct val="100000"/>
              </a:lnSpc>
              <a:spcBef>
                <a:spcPts val="100"/>
              </a:spcBef>
            </a:pPr>
            <a:r>
              <a:rPr sz="4000"/>
              <a:t>Adding</a:t>
            </a:r>
            <a:r>
              <a:rPr sz="4000" spc="-40"/>
              <a:t> </a:t>
            </a:r>
            <a:r>
              <a:rPr sz="4000"/>
              <a:t>Value</a:t>
            </a:r>
            <a:r>
              <a:rPr sz="4000" spc="-25"/>
              <a:t> </a:t>
            </a:r>
            <a:r>
              <a:rPr sz="4000" spc="-10"/>
              <a:t>byDiversification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990600" y="3276599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4604" marR="5080">
              <a:lnSpc>
                <a:spcPts val="3460"/>
              </a:lnSpc>
              <a:spcBef>
                <a:spcPts val="530"/>
              </a:spcBef>
            </a:pPr>
            <a:r>
              <a:rPr/>
              <a:t>Diversificationmosteffectively</a:t>
            </a:r>
            <a:r>
              <a:rPr spc="-40"/>
              <a:t> </a:t>
            </a:r>
            <a:r>
              <a:rPr/>
              <a:t>adds</a:t>
            </a:r>
            <a:r>
              <a:rPr spc="-35"/>
              <a:t> </a:t>
            </a:r>
            <a:r>
              <a:rPr/>
              <a:t>value</a:t>
            </a:r>
            <a:r>
              <a:rPr spc="-35"/>
              <a:t> </a:t>
            </a:r>
            <a:r>
              <a:rPr spc="-25"/>
              <a:t>by </a:t>
            </a:r>
            <a:r>
              <a:rPr/>
              <a:t>either</a:t>
            </a:r>
            <a:r>
              <a:rPr spc="-20"/>
              <a:t> </a:t>
            </a:r>
            <a:r>
              <a:rPr/>
              <a:t>of</a:t>
            </a:r>
            <a:r>
              <a:rPr spc="-10"/>
              <a:t> twomechanisms:</a:t>
            </a:r>
          </a:p>
          <a:p>
            <a:pPr marL="1905">
              <a:lnSpc>
                <a:spcPct val="100000"/>
              </a:lnSpc>
              <a:spcBef>
                <a:spcPts val="5"/>
              </a:spcBef>
            </a:pPr>
            <a:endParaRPr sz="4100"/>
          </a:p>
          <a:p>
            <a:pPr marL="627380" marR="440690">
              <a:lnSpc>
                <a:spcPts val="3020"/>
              </a:lnSpc>
            </a:pPr>
            <a:r>
              <a:rPr sz="2800"/>
              <a:t>By</a:t>
            </a:r>
            <a:r>
              <a:rPr sz="2800" spc="-25"/>
              <a:t> </a:t>
            </a:r>
            <a:r>
              <a:rPr sz="2800"/>
              <a:t>developing</a:t>
            </a:r>
            <a:r>
              <a:rPr sz="2800" spc="-10"/>
              <a:t> </a:t>
            </a:r>
            <a:r>
              <a:rPr sz="2800"/>
              <a:t>economies</a:t>
            </a:r>
            <a:r>
              <a:rPr sz="2800" spc="-20"/>
              <a:t> </a:t>
            </a:r>
            <a:r>
              <a:rPr sz="2800"/>
              <a:t>of</a:t>
            </a:r>
            <a:r>
              <a:rPr sz="2800" spc="-10"/>
              <a:t> </a:t>
            </a:r>
            <a:r>
              <a:rPr sz="2800"/>
              <a:t>scope</a:t>
            </a:r>
            <a:r>
              <a:rPr sz="2800" spc="-15"/>
              <a:t> </a:t>
            </a:r>
            <a:r>
              <a:rPr sz="2800" spc="-10"/>
              <a:t>between </a:t>
            </a:r>
            <a:r>
              <a:rPr sz="2800"/>
              <a:t>business</a:t>
            </a:r>
            <a:r>
              <a:rPr sz="2800" spc="-15"/>
              <a:t> </a:t>
            </a:r>
            <a:r>
              <a:rPr sz="2800"/>
              <a:t>units</a:t>
            </a:r>
            <a:r>
              <a:rPr sz="2800" spc="-15"/>
              <a:t> </a:t>
            </a:r>
            <a:r>
              <a:rPr sz="2800"/>
              <a:t>in</a:t>
            </a:r>
            <a:r>
              <a:rPr sz="2800" spc="-10"/>
              <a:t> </a:t>
            </a:r>
            <a:r>
              <a:rPr sz="2800"/>
              <a:t>the</a:t>
            </a:r>
            <a:r>
              <a:rPr sz="2800" spc="-20"/>
              <a:t> </a:t>
            </a:r>
            <a:r>
              <a:rPr sz="2800"/>
              <a:t>firms</a:t>
            </a:r>
            <a:r>
              <a:rPr sz="2800" spc="-15"/>
              <a:t> </a:t>
            </a:r>
            <a:r>
              <a:rPr sz="2800"/>
              <a:t>which</a:t>
            </a:r>
            <a:r>
              <a:rPr sz="2800" spc="-10"/>
              <a:t> </a:t>
            </a:r>
            <a:r>
              <a:rPr sz="2800"/>
              <a:t>leads</a:t>
            </a:r>
            <a:r>
              <a:rPr sz="2800" spc="-10"/>
              <a:t> </a:t>
            </a:r>
            <a:r>
              <a:rPr sz="2800" spc="-25"/>
              <a:t>to </a:t>
            </a:r>
            <a:r>
              <a:rPr sz="2800"/>
              <a:t>synergistic</a:t>
            </a:r>
            <a:r>
              <a:rPr sz="2800" spc="-40"/>
              <a:t> </a:t>
            </a:r>
            <a:r>
              <a:rPr sz="2800" spc="-10"/>
              <a:t>benefits</a:t>
            </a:r>
            <a:endParaRPr sz="2800"/>
          </a:p>
          <a:p>
            <a:pPr marL="1905">
              <a:lnSpc>
                <a:spcPct val="100000"/>
              </a:lnSpc>
              <a:spcBef>
                <a:spcPts val="35"/>
              </a:spcBef>
            </a:pPr>
            <a:endParaRPr sz="3700"/>
          </a:p>
          <a:p>
            <a:pPr marL="627380" marR="410845">
              <a:lnSpc>
                <a:spcPts val="3020"/>
              </a:lnSpc>
            </a:pPr>
            <a:r>
              <a:rPr sz="2800"/>
              <a:t>By</a:t>
            </a:r>
            <a:r>
              <a:rPr sz="2800" spc="-15"/>
              <a:t> </a:t>
            </a:r>
            <a:r>
              <a:rPr sz="2800"/>
              <a:t>developing</a:t>
            </a:r>
            <a:r>
              <a:rPr sz="2800" spc="-15"/>
              <a:t> </a:t>
            </a:r>
            <a:r>
              <a:rPr sz="2800"/>
              <a:t>market</a:t>
            </a:r>
            <a:r>
              <a:rPr sz="2800" spc="-10"/>
              <a:t> </a:t>
            </a:r>
            <a:r>
              <a:rPr sz="2800"/>
              <a:t>power</a:t>
            </a:r>
            <a:r>
              <a:rPr sz="2800" spc="-15"/>
              <a:t> </a:t>
            </a:r>
            <a:r>
              <a:rPr sz="2800"/>
              <a:t>which</a:t>
            </a:r>
            <a:r>
              <a:rPr sz="2800" spc="-15"/>
              <a:t> </a:t>
            </a:r>
            <a:r>
              <a:rPr sz="2800"/>
              <a:t>leads</a:t>
            </a:r>
            <a:r>
              <a:rPr sz="2800" spc="-10"/>
              <a:t> </a:t>
            </a:r>
            <a:r>
              <a:rPr sz="2800" spc="-25"/>
              <a:t>to </a:t>
            </a:r>
            <a:r>
              <a:rPr sz="2800"/>
              <a:t>greater</a:t>
            </a:r>
            <a:r>
              <a:rPr sz="2800" spc="-20"/>
              <a:t> </a:t>
            </a:r>
            <a:r>
              <a:rPr sz="2800" spc="-10"/>
              <a:t>returns</a:t>
            </a:r>
            <a:endParaRPr sz="2800"/>
          </a:p>
        </p:txBody>
      </p:sp>
      <p:sp>
        <p:nvSpPr>
          <p:cNvPr id="5" name="object 5"/>
          <p:cNvSpPr/>
          <p:nvPr/>
        </p:nvSpPr>
        <p:spPr>
          <a:xfrm>
            <a:off x="990600" y="4953000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62000" y="2819400"/>
            <a:ext cx="3581400" cy="533400"/>
          </a:xfrm>
          <a:custGeom>
            <a:rect l="l" t="t" r="r" b="b"/>
            <a:pathLst>
              <a:path w="3581400" h="533400">
                <a:moveTo>
                  <a:pt x="3581400" y="533400"/>
                </a:moveTo>
                <a:lnTo>
                  <a:pt x="0" y="533400"/>
                </a:lnTo>
                <a:lnTo>
                  <a:pt x="0" y="0"/>
                </a:lnTo>
                <a:lnTo>
                  <a:pt x="3581400" y="0"/>
                </a:lnTo>
                <a:lnTo>
                  <a:pt x="3581400" y="533400"/>
                </a:lnTo>
                <a:close/>
              </a:path>
            </a:pathLst>
          </a:custGeom>
          <a:solidFill>
            <a:srgbClr val="00968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1558" rIns="0" bIns="0" rtlCol="0">
            <a:spAutoFit/>
          </a:bodyPr>
          <a:lstStyle/>
          <a:p>
            <a:pPr marL="371475">
              <a:lnSpc>
                <a:spcPct val="100000"/>
              </a:lnSpc>
              <a:spcBef>
                <a:spcPts val="100"/>
              </a:spcBef>
            </a:pPr>
            <a:r>
              <a:rPr sz="4000"/>
              <a:t>Alternative</a:t>
            </a:r>
            <a:r>
              <a:rPr sz="4000" spc="-60"/>
              <a:t> </a:t>
            </a:r>
            <a:r>
              <a:rPr sz="4000"/>
              <a:t>Diversification</a:t>
            </a:r>
            <a:r>
              <a:rPr sz="4000" spc="-40"/>
              <a:t> </a:t>
            </a:r>
            <a:r>
              <a:rPr sz="4000" spc="-10"/>
              <a:t>Strategies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873125" y="1835461"/>
            <a:ext cx="58216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Related</a:t>
            </a:r>
            <a:r>
              <a:rPr sz="3200" b="1" u="heavy" spc="-5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Diversification</a:t>
            </a:r>
            <a:r>
              <a:rPr sz="3200" b="1" u="heavy" spc="-3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200" b="1" u="heavy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Strategies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2000" y="2819400"/>
            <a:ext cx="3581400" cy="53340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475615" algn="ctr">
              <a:lnSpc>
                <a:spcPct val="100000"/>
              </a:lnSpc>
              <a:spcBef>
                <a:spcPts val="30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90600" y="2895600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90600" y="3505200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873125" y="3450481"/>
            <a:ext cx="6895465" cy="2966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992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Transferring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Core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Competencies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200" b="1" u="heavy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UnrelatedDiversificationStrategies</a:t>
            </a:r>
            <a:endParaRPr sz="3200">
              <a:latin typeface="Times New Roman"/>
              <a:cs typeface="Times New Roman"/>
            </a:endParaRPr>
          </a:p>
          <a:p>
            <a:pPr marL="629920" marR="5080">
              <a:lnSpc>
                <a:spcPct val="150000"/>
              </a:lnSpc>
              <a:spcBef>
                <a:spcPts val="1645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Efficient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Internal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Capital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Market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Allocation Restructuring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90600" y="5410200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90600" y="6019800"/>
            <a:ext cx="381000" cy="381000"/>
          </a:xfrm>
          <a:custGeom>
            <a:rect l="l" t="t" r="r" b="b"/>
            <a:pathLst>
              <a:path w="381000" h="381000">
                <a:moveTo>
                  <a:pt x="190500" y="381000"/>
                </a:moveTo>
                <a:lnTo>
                  <a:pt x="114654" y="305154"/>
                </a:lnTo>
                <a:lnTo>
                  <a:pt x="151695" y="305154"/>
                </a:lnTo>
                <a:lnTo>
                  <a:pt x="151695" y="229304"/>
                </a:lnTo>
                <a:lnTo>
                  <a:pt x="75845" y="229304"/>
                </a:lnTo>
                <a:lnTo>
                  <a:pt x="75845" y="266345"/>
                </a:lnTo>
                <a:lnTo>
                  <a:pt x="0" y="190500"/>
                </a:lnTo>
                <a:lnTo>
                  <a:pt x="75845" y="114654"/>
                </a:lnTo>
                <a:lnTo>
                  <a:pt x="75845" y="151695"/>
                </a:lnTo>
                <a:lnTo>
                  <a:pt x="151695" y="151695"/>
                </a:lnTo>
                <a:lnTo>
                  <a:pt x="151695" y="75845"/>
                </a:lnTo>
                <a:lnTo>
                  <a:pt x="114654" y="75845"/>
                </a:lnTo>
                <a:lnTo>
                  <a:pt x="190500" y="0"/>
                </a:lnTo>
                <a:lnTo>
                  <a:pt x="266345" y="75845"/>
                </a:lnTo>
                <a:lnTo>
                  <a:pt x="229304" y="75845"/>
                </a:lnTo>
                <a:lnTo>
                  <a:pt x="229304" y="151695"/>
                </a:lnTo>
                <a:lnTo>
                  <a:pt x="305154" y="151695"/>
                </a:lnTo>
                <a:lnTo>
                  <a:pt x="305154" y="114654"/>
                </a:lnTo>
                <a:lnTo>
                  <a:pt x="381000" y="190500"/>
                </a:lnTo>
                <a:lnTo>
                  <a:pt x="305154" y="266345"/>
                </a:lnTo>
                <a:lnTo>
                  <a:pt x="305154" y="229304"/>
                </a:lnTo>
                <a:lnTo>
                  <a:pt x="229304" y="229304"/>
                </a:lnTo>
                <a:lnTo>
                  <a:pt x="229304" y="305154"/>
                </a:lnTo>
                <a:lnTo>
                  <a:pt x="266345" y="305154"/>
                </a:lnTo>
                <a:lnTo>
                  <a:pt x="190500" y="3810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163754" y="6582009"/>
            <a:ext cx="190055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41487" y="6488000"/>
            <a:ext cx="25615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different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products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40879" y="16026"/>
            <a:ext cx="72561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Alternative</a:t>
            </a:r>
            <a:r>
              <a:rPr spc="-60"/>
              <a:t> </a:t>
            </a:r>
            <a:r>
              <a:rPr/>
              <a:t>Diversification</a:t>
            </a:r>
            <a:r>
              <a:rPr spc="-40"/>
              <a:t> </a:t>
            </a:r>
            <a:r>
              <a:rPr spc="-10"/>
              <a:t>Strategies</a:t>
            </a:r>
          </a:p>
        </p:txBody>
      </p:sp>
      <p:sp>
        <p:nvSpPr>
          <p:cNvPr id="5" name="object 5"/>
          <p:cNvSpPr/>
          <p:nvPr/>
        </p:nvSpPr>
        <p:spPr>
          <a:xfrm>
            <a:off x="1374775" y="4571999"/>
            <a:ext cx="228600" cy="76200"/>
          </a:xfrm>
          <a:custGeom>
            <a:rect l="l" t="t" r="r" b="b"/>
            <a:pathLst>
              <a:path w="228600" h="76200">
                <a:moveTo>
                  <a:pt x="228600" y="76200"/>
                </a:moveTo>
                <a:lnTo>
                  <a:pt x="0" y="76200"/>
                </a:lnTo>
                <a:lnTo>
                  <a:pt x="0" y="0"/>
                </a:lnTo>
                <a:lnTo>
                  <a:pt x="228600" y="0"/>
                </a:lnTo>
                <a:lnTo>
                  <a:pt x="228600" y="762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74775" y="5029198"/>
            <a:ext cx="228600" cy="76200"/>
          </a:xfrm>
          <a:custGeom>
            <a:rect l="l" t="t" r="r" b="b"/>
            <a:pathLst>
              <a:path w="228600" h="76200">
                <a:moveTo>
                  <a:pt x="228600" y="76200"/>
                </a:moveTo>
                <a:lnTo>
                  <a:pt x="0" y="76200"/>
                </a:lnTo>
                <a:lnTo>
                  <a:pt x="0" y="0"/>
                </a:lnTo>
                <a:lnTo>
                  <a:pt x="228600" y="0"/>
                </a:lnTo>
                <a:lnTo>
                  <a:pt x="228600" y="762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374775" y="5486399"/>
            <a:ext cx="228600" cy="76200"/>
          </a:xfrm>
          <a:custGeom>
            <a:rect l="l" t="t" r="r" b="b"/>
            <a:pathLst>
              <a:path w="228600" h="76200">
                <a:moveTo>
                  <a:pt x="228600" y="76200"/>
                </a:moveTo>
                <a:lnTo>
                  <a:pt x="0" y="76200"/>
                </a:lnTo>
                <a:lnTo>
                  <a:pt x="0" y="0"/>
                </a:lnTo>
                <a:lnTo>
                  <a:pt x="228600" y="0"/>
                </a:lnTo>
                <a:lnTo>
                  <a:pt x="228600" y="762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134937" y="1749424"/>
            <a:ext cx="935355" cy="387350"/>
            <a:chOff x="134937" y="1749424"/>
            <a:chExt cx="935355" cy="387350"/>
          </a:xfrm>
        </p:grpSpPr>
        <p:sp>
          <p:nvSpPr>
            <p:cNvPr id="9" name="object 9"/>
            <p:cNvSpPr/>
            <p:nvPr/>
          </p:nvSpPr>
          <p:spPr>
            <a:xfrm>
              <a:off x="138112" y="1752599"/>
              <a:ext cx="929005" cy="381000"/>
            </a:xfrm>
            <a:custGeom>
              <a:rect l="l" t="t" r="r" b="b"/>
              <a:pathLst>
                <a:path w="929005" h="381000">
                  <a:moveTo>
                    <a:pt x="105568" y="381000"/>
                  </a:moveTo>
                  <a:lnTo>
                    <a:pt x="65087" y="366081"/>
                  </a:lnTo>
                  <a:lnTo>
                    <a:pt x="30956" y="325915"/>
                  </a:lnTo>
                  <a:lnTo>
                    <a:pt x="7937" y="265093"/>
                  </a:lnTo>
                  <a:lnTo>
                    <a:pt x="0" y="191647"/>
                  </a:lnTo>
                  <a:lnTo>
                    <a:pt x="1587" y="152629"/>
                  </a:lnTo>
                  <a:lnTo>
                    <a:pt x="18256" y="84921"/>
                  </a:lnTo>
                  <a:lnTo>
                    <a:pt x="46831" y="33280"/>
                  </a:lnTo>
                  <a:lnTo>
                    <a:pt x="84931" y="3442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96043" y="56231"/>
                  </a:lnTo>
                  <a:lnTo>
                    <a:pt x="86518" y="60822"/>
                  </a:lnTo>
                  <a:lnTo>
                    <a:pt x="60325" y="95250"/>
                  </a:lnTo>
                  <a:lnTo>
                    <a:pt x="56356" y="120496"/>
                  </a:lnTo>
                  <a:lnTo>
                    <a:pt x="57150" y="131972"/>
                  </a:lnTo>
                  <a:lnTo>
                    <a:pt x="73024" y="170990"/>
                  </a:lnTo>
                  <a:lnTo>
                    <a:pt x="96043" y="184761"/>
                  </a:lnTo>
                  <a:lnTo>
                    <a:pt x="87312" y="187057"/>
                  </a:lnTo>
                  <a:lnTo>
                    <a:pt x="59531" y="224927"/>
                  </a:lnTo>
                  <a:lnTo>
                    <a:pt x="56356" y="249027"/>
                  </a:lnTo>
                  <a:lnTo>
                    <a:pt x="57150" y="262798"/>
                  </a:lnTo>
                  <a:lnTo>
                    <a:pt x="78581" y="301816"/>
                  </a:lnTo>
                  <a:lnTo>
                    <a:pt x="105568" y="312144"/>
                  </a:lnTo>
                  <a:lnTo>
                    <a:pt x="187605" y="312144"/>
                  </a:lnTo>
                  <a:lnTo>
                    <a:pt x="177799" y="329358"/>
                  </a:lnTo>
                  <a:lnTo>
                    <a:pt x="165893" y="346572"/>
                  </a:lnTo>
                  <a:lnTo>
                    <a:pt x="152399" y="361490"/>
                  </a:lnTo>
                  <a:lnTo>
                    <a:pt x="138112" y="371819"/>
                  </a:lnTo>
                  <a:lnTo>
                    <a:pt x="122237" y="378704"/>
                  </a:lnTo>
                  <a:lnTo>
                    <a:pt x="105568" y="381000"/>
                  </a:lnTo>
                  <a:close/>
                </a:path>
                <a:path w="929005" h="381000">
                  <a:moveTo>
                    <a:pt x="187605" y="312144"/>
                  </a:moveTo>
                  <a:lnTo>
                    <a:pt x="105568" y="312144"/>
                  </a:lnTo>
                  <a:lnTo>
                    <a:pt x="115887" y="310996"/>
                  </a:lnTo>
                  <a:lnTo>
                    <a:pt x="125412" y="307554"/>
                  </a:lnTo>
                  <a:lnTo>
                    <a:pt x="151606" y="273126"/>
                  </a:lnTo>
                  <a:lnTo>
                    <a:pt x="155574" y="249027"/>
                  </a:lnTo>
                  <a:lnTo>
                    <a:pt x="153987" y="237551"/>
                  </a:lnTo>
                  <a:lnTo>
                    <a:pt x="152399" y="224927"/>
                  </a:lnTo>
                  <a:lnTo>
                    <a:pt x="132556" y="191647"/>
                  </a:lnTo>
                  <a:lnTo>
                    <a:pt x="115887" y="184761"/>
                  </a:lnTo>
                  <a:lnTo>
                    <a:pt x="123824" y="182466"/>
                  </a:lnTo>
                  <a:lnTo>
                    <a:pt x="149224" y="153777"/>
                  </a:lnTo>
                  <a:lnTo>
                    <a:pt x="155574" y="120496"/>
                  </a:lnTo>
                  <a:lnTo>
                    <a:pt x="153987" y="106725"/>
                  </a:lnTo>
                  <a:lnTo>
                    <a:pt x="133349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152399" y="19509"/>
                  </a:lnTo>
                  <a:lnTo>
                    <a:pt x="177799" y="51641"/>
                  </a:lnTo>
                  <a:lnTo>
                    <a:pt x="197643" y="96397"/>
                  </a:lnTo>
                  <a:lnTo>
                    <a:pt x="204787" y="121644"/>
                  </a:lnTo>
                  <a:lnTo>
                    <a:pt x="216693" y="121644"/>
                  </a:lnTo>
                  <a:lnTo>
                    <a:pt x="238124" y="150334"/>
                  </a:lnTo>
                  <a:lnTo>
                    <a:pt x="241299" y="158367"/>
                  </a:lnTo>
                  <a:lnTo>
                    <a:pt x="659606" y="158367"/>
                  </a:lnTo>
                  <a:lnTo>
                    <a:pt x="665162" y="166400"/>
                  </a:lnTo>
                  <a:lnTo>
                    <a:pt x="672306" y="170990"/>
                  </a:lnTo>
                  <a:lnTo>
                    <a:pt x="679450" y="174433"/>
                  </a:lnTo>
                  <a:lnTo>
                    <a:pt x="687387" y="175581"/>
                  </a:lnTo>
                  <a:lnTo>
                    <a:pt x="917773" y="175581"/>
                  </a:lnTo>
                  <a:lnTo>
                    <a:pt x="925512" y="179024"/>
                  </a:lnTo>
                  <a:lnTo>
                    <a:pt x="928687" y="189352"/>
                  </a:lnTo>
                  <a:lnTo>
                    <a:pt x="925512" y="201975"/>
                  </a:lnTo>
                  <a:lnTo>
                    <a:pt x="918368" y="205418"/>
                  </a:lnTo>
                  <a:lnTo>
                    <a:pt x="679450" y="205418"/>
                  </a:lnTo>
                  <a:lnTo>
                    <a:pt x="672306" y="210009"/>
                  </a:lnTo>
                  <a:lnTo>
                    <a:pt x="665956" y="213451"/>
                  </a:lnTo>
                  <a:lnTo>
                    <a:pt x="660400" y="221484"/>
                  </a:lnTo>
                  <a:lnTo>
                    <a:pt x="241299" y="221484"/>
                  </a:lnTo>
                  <a:lnTo>
                    <a:pt x="238124" y="230665"/>
                  </a:lnTo>
                  <a:lnTo>
                    <a:pt x="235743" y="238698"/>
                  </a:lnTo>
                  <a:lnTo>
                    <a:pt x="232568" y="245584"/>
                  </a:lnTo>
                  <a:lnTo>
                    <a:pt x="229393" y="251322"/>
                  </a:lnTo>
                  <a:lnTo>
                    <a:pt x="225424" y="255912"/>
                  </a:lnTo>
                  <a:lnTo>
                    <a:pt x="220662" y="259355"/>
                  </a:lnTo>
                  <a:lnTo>
                    <a:pt x="216693" y="260502"/>
                  </a:lnTo>
                  <a:lnTo>
                    <a:pt x="211931" y="262798"/>
                  </a:lnTo>
                  <a:lnTo>
                    <a:pt x="204787" y="262798"/>
                  </a:lnTo>
                  <a:lnTo>
                    <a:pt x="197643" y="286897"/>
                  </a:lnTo>
                  <a:lnTo>
                    <a:pt x="188912" y="309849"/>
                  </a:lnTo>
                  <a:lnTo>
                    <a:pt x="187605" y="312144"/>
                  </a:lnTo>
                  <a:close/>
                </a:path>
                <a:path w="929005" h="381000">
                  <a:moveTo>
                    <a:pt x="216693" y="121644"/>
                  </a:moveTo>
                  <a:lnTo>
                    <a:pt x="204787" y="121644"/>
                  </a:lnTo>
                  <a:lnTo>
                    <a:pt x="206374" y="120496"/>
                  </a:lnTo>
                  <a:lnTo>
                    <a:pt x="211931" y="120496"/>
                  </a:lnTo>
                  <a:lnTo>
                    <a:pt x="216693" y="121644"/>
                  </a:lnTo>
                  <a:close/>
                </a:path>
                <a:path w="929005" h="381000">
                  <a:moveTo>
                    <a:pt x="758031" y="175581"/>
                  </a:moveTo>
                  <a:lnTo>
                    <a:pt x="687387" y="175581"/>
                  </a:lnTo>
                  <a:lnTo>
                    <a:pt x="695325" y="174433"/>
                  </a:lnTo>
                  <a:lnTo>
                    <a:pt x="702468" y="169843"/>
                  </a:lnTo>
                  <a:lnTo>
                    <a:pt x="708025" y="165252"/>
                  </a:lnTo>
                  <a:lnTo>
                    <a:pt x="712787" y="157219"/>
                  </a:lnTo>
                  <a:lnTo>
                    <a:pt x="715168" y="152629"/>
                  </a:lnTo>
                  <a:lnTo>
                    <a:pt x="719931" y="149186"/>
                  </a:lnTo>
                  <a:lnTo>
                    <a:pt x="723900" y="148039"/>
                  </a:lnTo>
                  <a:lnTo>
                    <a:pt x="729456" y="148039"/>
                  </a:lnTo>
                  <a:lnTo>
                    <a:pt x="738981" y="150334"/>
                  </a:lnTo>
                  <a:lnTo>
                    <a:pt x="742950" y="152629"/>
                  </a:lnTo>
                  <a:lnTo>
                    <a:pt x="744537" y="157219"/>
                  </a:lnTo>
                  <a:lnTo>
                    <a:pt x="746918" y="167548"/>
                  </a:lnTo>
                  <a:lnTo>
                    <a:pt x="751681" y="172138"/>
                  </a:lnTo>
                  <a:lnTo>
                    <a:pt x="758031" y="175581"/>
                  </a:lnTo>
                  <a:close/>
                </a:path>
                <a:path w="929005" h="381000">
                  <a:moveTo>
                    <a:pt x="917773" y="175581"/>
                  </a:moveTo>
                  <a:lnTo>
                    <a:pt x="758031" y="175581"/>
                  </a:lnTo>
                  <a:lnTo>
                    <a:pt x="915193" y="174433"/>
                  </a:lnTo>
                  <a:lnTo>
                    <a:pt x="917773" y="175581"/>
                  </a:lnTo>
                  <a:close/>
                </a:path>
                <a:path w="929005" h="381000">
                  <a:moveTo>
                    <a:pt x="728662" y="234108"/>
                  </a:moveTo>
                  <a:lnTo>
                    <a:pt x="723106" y="234108"/>
                  </a:lnTo>
                  <a:lnTo>
                    <a:pt x="719137" y="231813"/>
                  </a:lnTo>
                  <a:lnTo>
                    <a:pt x="714375" y="229517"/>
                  </a:lnTo>
                  <a:lnTo>
                    <a:pt x="711200" y="224927"/>
                  </a:lnTo>
                  <a:lnTo>
                    <a:pt x="707231" y="218042"/>
                  </a:lnTo>
                  <a:lnTo>
                    <a:pt x="701675" y="211156"/>
                  </a:lnTo>
                  <a:lnTo>
                    <a:pt x="694531" y="206566"/>
                  </a:lnTo>
                  <a:lnTo>
                    <a:pt x="686593" y="205418"/>
                  </a:lnTo>
                  <a:lnTo>
                    <a:pt x="918368" y="205418"/>
                  </a:lnTo>
                  <a:lnTo>
                    <a:pt x="915987" y="206566"/>
                  </a:lnTo>
                  <a:lnTo>
                    <a:pt x="757237" y="206566"/>
                  </a:lnTo>
                  <a:lnTo>
                    <a:pt x="750887" y="210009"/>
                  </a:lnTo>
                  <a:lnTo>
                    <a:pt x="746125" y="213451"/>
                  </a:lnTo>
                  <a:lnTo>
                    <a:pt x="744537" y="220337"/>
                  </a:lnTo>
                  <a:lnTo>
                    <a:pt x="743743" y="224927"/>
                  </a:lnTo>
                  <a:lnTo>
                    <a:pt x="741362" y="229517"/>
                  </a:lnTo>
                  <a:lnTo>
                    <a:pt x="738187" y="231813"/>
                  </a:lnTo>
                  <a:lnTo>
                    <a:pt x="728662" y="234108"/>
                  </a:lnTo>
                  <a:close/>
                </a:path>
                <a:path w="929005" h="381000">
                  <a:moveTo>
                    <a:pt x="771525" y="353457"/>
                  </a:moveTo>
                  <a:lnTo>
                    <a:pt x="767556" y="352310"/>
                  </a:lnTo>
                  <a:lnTo>
                    <a:pt x="764381" y="348867"/>
                  </a:lnTo>
                  <a:lnTo>
                    <a:pt x="764381" y="206566"/>
                  </a:lnTo>
                  <a:lnTo>
                    <a:pt x="915987" y="206566"/>
                  </a:lnTo>
                  <a:lnTo>
                    <a:pt x="915888" y="234108"/>
                  </a:lnTo>
                  <a:lnTo>
                    <a:pt x="915243" y="249027"/>
                  </a:lnTo>
                  <a:lnTo>
                    <a:pt x="915193" y="263945"/>
                  </a:lnTo>
                  <a:lnTo>
                    <a:pt x="913606" y="266240"/>
                  </a:lnTo>
                  <a:lnTo>
                    <a:pt x="903287" y="266240"/>
                  </a:lnTo>
                  <a:lnTo>
                    <a:pt x="901700" y="268536"/>
                  </a:lnTo>
                  <a:lnTo>
                    <a:pt x="901700" y="281159"/>
                  </a:lnTo>
                  <a:lnTo>
                    <a:pt x="824706" y="281159"/>
                  </a:lnTo>
                  <a:lnTo>
                    <a:pt x="822325" y="282307"/>
                  </a:lnTo>
                  <a:lnTo>
                    <a:pt x="822325" y="291487"/>
                  </a:lnTo>
                  <a:lnTo>
                    <a:pt x="782637" y="291487"/>
                  </a:lnTo>
                  <a:lnTo>
                    <a:pt x="781050" y="293783"/>
                  </a:lnTo>
                  <a:lnTo>
                    <a:pt x="781050" y="304111"/>
                  </a:lnTo>
                  <a:lnTo>
                    <a:pt x="779462" y="339686"/>
                  </a:lnTo>
                  <a:lnTo>
                    <a:pt x="779462" y="348867"/>
                  </a:lnTo>
                  <a:lnTo>
                    <a:pt x="777081" y="352310"/>
                  </a:lnTo>
                  <a:lnTo>
                    <a:pt x="771525" y="353457"/>
                  </a:lnTo>
                  <a:close/>
                </a:path>
                <a:path w="929005" h="381000">
                  <a:moveTo>
                    <a:pt x="846137" y="335096"/>
                  </a:moveTo>
                  <a:lnTo>
                    <a:pt x="838993" y="333948"/>
                  </a:lnTo>
                  <a:lnTo>
                    <a:pt x="836612" y="328210"/>
                  </a:lnTo>
                  <a:lnTo>
                    <a:pt x="836612" y="283454"/>
                  </a:lnTo>
                  <a:lnTo>
                    <a:pt x="835025" y="281159"/>
                  </a:lnTo>
                  <a:lnTo>
                    <a:pt x="855662" y="281159"/>
                  </a:lnTo>
                  <a:lnTo>
                    <a:pt x="854075" y="282307"/>
                  </a:lnTo>
                  <a:lnTo>
                    <a:pt x="854075" y="330505"/>
                  </a:lnTo>
                  <a:lnTo>
                    <a:pt x="850900" y="333948"/>
                  </a:lnTo>
                  <a:lnTo>
                    <a:pt x="846137" y="335096"/>
                  </a:lnTo>
                  <a:close/>
                </a:path>
                <a:path w="929005" h="381000">
                  <a:moveTo>
                    <a:pt x="892968" y="345424"/>
                  </a:moveTo>
                  <a:lnTo>
                    <a:pt x="887412" y="344277"/>
                  </a:lnTo>
                  <a:lnTo>
                    <a:pt x="885031" y="341981"/>
                  </a:lnTo>
                  <a:lnTo>
                    <a:pt x="884237" y="336244"/>
                  </a:lnTo>
                  <a:lnTo>
                    <a:pt x="884237" y="328210"/>
                  </a:lnTo>
                  <a:lnTo>
                    <a:pt x="883443" y="321325"/>
                  </a:lnTo>
                  <a:lnTo>
                    <a:pt x="883443" y="313292"/>
                  </a:lnTo>
                  <a:lnTo>
                    <a:pt x="880268" y="312144"/>
                  </a:lnTo>
                  <a:lnTo>
                    <a:pt x="870743" y="312144"/>
                  </a:lnTo>
                  <a:lnTo>
                    <a:pt x="867568" y="310996"/>
                  </a:lnTo>
                  <a:lnTo>
                    <a:pt x="867568" y="283454"/>
                  </a:lnTo>
                  <a:lnTo>
                    <a:pt x="865981" y="281159"/>
                  </a:lnTo>
                  <a:lnTo>
                    <a:pt x="901700" y="281159"/>
                  </a:lnTo>
                  <a:lnTo>
                    <a:pt x="901700" y="339686"/>
                  </a:lnTo>
                  <a:lnTo>
                    <a:pt x="898525" y="344277"/>
                  </a:lnTo>
                  <a:lnTo>
                    <a:pt x="892968" y="345424"/>
                  </a:lnTo>
                  <a:close/>
                </a:path>
                <a:path w="929005" h="381000">
                  <a:moveTo>
                    <a:pt x="812800" y="352310"/>
                  </a:moveTo>
                  <a:lnTo>
                    <a:pt x="806450" y="351162"/>
                  </a:lnTo>
                  <a:lnTo>
                    <a:pt x="804068" y="347719"/>
                  </a:lnTo>
                  <a:lnTo>
                    <a:pt x="804068" y="319030"/>
                  </a:lnTo>
                  <a:lnTo>
                    <a:pt x="793750" y="319030"/>
                  </a:lnTo>
                  <a:lnTo>
                    <a:pt x="792162" y="316734"/>
                  </a:lnTo>
                  <a:lnTo>
                    <a:pt x="792162" y="293783"/>
                  </a:lnTo>
                  <a:lnTo>
                    <a:pt x="789781" y="291487"/>
                  </a:lnTo>
                  <a:lnTo>
                    <a:pt x="822325" y="291487"/>
                  </a:lnTo>
                  <a:lnTo>
                    <a:pt x="822236" y="316734"/>
                  </a:lnTo>
                  <a:lnTo>
                    <a:pt x="820825" y="335096"/>
                  </a:lnTo>
                  <a:lnTo>
                    <a:pt x="820737" y="347719"/>
                  </a:lnTo>
                  <a:lnTo>
                    <a:pt x="818356" y="351162"/>
                  </a:lnTo>
                  <a:lnTo>
                    <a:pt x="812800" y="35231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38112" y="1752599"/>
              <a:ext cx="929005" cy="381000"/>
            </a:xfrm>
            <a:custGeom>
              <a:rect l="l" t="t" r="r" b="b"/>
              <a:pathLst>
                <a:path w="929005" h="381000">
                  <a:moveTo>
                    <a:pt x="915987" y="206566"/>
                  </a:moveTo>
                  <a:lnTo>
                    <a:pt x="925512" y="201975"/>
                  </a:lnTo>
                  <a:lnTo>
                    <a:pt x="928687" y="189352"/>
                  </a:lnTo>
                  <a:lnTo>
                    <a:pt x="925512" y="179024"/>
                  </a:lnTo>
                  <a:lnTo>
                    <a:pt x="915193" y="174433"/>
                  </a:lnTo>
                  <a:lnTo>
                    <a:pt x="758031" y="175581"/>
                  </a:lnTo>
                  <a:lnTo>
                    <a:pt x="751681" y="172138"/>
                  </a:lnTo>
                  <a:lnTo>
                    <a:pt x="746918" y="167548"/>
                  </a:lnTo>
                  <a:lnTo>
                    <a:pt x="745331" y="160662"/>
                  </a:lnTo>
                  <a:lnTo>
                    <a:pt x="744537" y="157219"/>
                  </a:lnTo>
                  <a:lnTo>
                    <a:pt x="742950" y="152629"/>
                  </a:lnTo>
                  <a:lnTo>
                    <a:pt x="738981" y="150334"/>
                  </a:lnTo>
                  <a:lnTo>
                    <a:pt x="734218" y="149186"/>
                  </a:lnTo>
                  <a:lnTo>
                    <a:pt x="729456" y="148039"/>
                  </a:lnTo>
                  <a:lnTo>
                    <a:pt x="723900" y="148039"/>
                  </a:lnTo>
                  <a:lnTo>
                    <a:pt x="719931" y="149186"/>
                  </a:lnTo>
                  <a:lnTo>
                    <a:pt x="715168" y="152629"/>
                  </a:lnTo>
                  <a:lnTo>
                    <a:pt x="712787" y="157219"/>
                  </a:lnTo>
                  <a:lnTo>
                    <a:pt x="708025" y="165252"/>
                  </a:lnTo>
                  <a:lnTo>
                    <a:pt x="702468" y="169843"/>
                  </a:lnTo>
                  <a:lnTo>
                    <a:pt x="695325" y="174433"/>
                  </a:lnTo>
                  <a:lnTo>
                    <a:pt x="687387" y="175581"/>
                  </a:lnTo>
                  <a:lnTo>
                    <a:pt x="679450" y="174433"/>
                  </a:lnTo>
                  <a:lnTo>
                    <a:pt x="672306" y="170990"/>
                  </a:lnTo>
                  <a:lnTo>
                    <a:pt x="665162" y="166400"/>
                  </a:lnTo>
                  <a:lnTo>
                    <a:pt x="659606" y="158367"/>
                  </a:lnTo>
                  <a:lnTo>
                    <a:pt x="241299" y="158367"/>
                  </a:lnTo>
                  <a:lnTo>
                    <a:pt x="238124" y="150334"/>
                  </a:lnTo>
                  <a:lnTo>
                    <a:pt x="235743" y="142301"/>
                  </a:lnTo>
                  <a:lnTo>
                    <a:pt x="232568" y="135415"/>
                  </a:lnTo>
                  <a:lnTo>
                    <a:pt x="211931" y="120496"/>
                  </a:lnTo>
                  <a:lnTo>
                    <a:pt x="210343" y="120496"/>
                  </a:lnTo>
                  <a:lnTo>
                    <a:pt x="207962" y="120496"/>
                  </a:lnTo>
                  <a:lnTo>
                    <a:pt x="206374" y="120496"/>
                  </a:lnTo>
                  <a:lnTo>
                    <a:pt x="204787" y="121644"/>
                  </a:lnTo>
                  <a:lnTo>
                    <a:pt x="197643" y="96397"/>
                  </a:lnTo>
                  <a:lnTo>
                    <a:pt x="177799" y="51641"/>
                  </a:lnTo>
                  <a:lnTo>
                    <a:pt x="152399" y="19509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115887" y="56231"/>
                  </a:lnTo>
                  <a:lnTo>
                    <a:pt x="125412" y="60822"/>
                  </a:lnTo>
                  <a:lnTo>
                    <a:pt x="151606" y="95250"/>
                  </a:lnTo>
                  <a:lnTo>
                    <a:pt x="155574" y="120496"/>
                  </a:lnTo>
                  <a:lnTo>
                    <a:pt x="153987" y="131972"/>
                  </a:lnTo>
                  <a:lnTo>
                    <a:pt x="152399" y="143448"/>
                  </a:lnTo>
                  <a:lnTo>
                    <a:pt x="132556" y="177876"/>
                  </a:lnTo>
                  <a:lnTo>
                    <a:pt x="115887" y="184761"/>
                  </a:lnTo>
                  <a:lnTo>
                    <a:pt x="123824" y="187057"/>
                  </a:lnTo>
                  <a:lnTo>
                    <a:pt x="152399" y="224927"/>
                  </a:lnTo>
                  <a:lnTo>
                    <a:pt x="153987" y="237551"/>
                  </a:lnTo>
                  <a:lnTo>
                    <a:pt x="155574" y="249027"/>
                  </a:lnTo>
                  <a:lnTo>
                    <a:pt x="140493" y="293783"/>
                  </a:lnTo>
                  <a:lnTo>
                    <a:pt x="105568" y="312144"/>
                  </a:lnTo>
                  <a:lnTo>
                    <a:pt x="96043" y="310996"/>
                  </a:lnTo>
                  <a:lnTo>
                    <a:pt x="65087" y="284602"/>
                  </a:lnTo>
                  <a:lnTo>
                    <a:pt x="56356" y="249027"/>
                  </a:lnTo>
                  <a:lnTo>
                    <a:pt x="57150" y="237551"/>
                  </a:lnTo>
                  <a:lnTo>
                    <a:pt x="73024" y="197385"/>
                  </a:lnTo>
                  <a:lnTo>
                    <a:pt x="96043" y="184761"/>
                  </a:lnTo>
                  <a:lnTo>
                    <a:pt x="87312" y="182466"/>
                  </a:lnTo>
                  <a:lnTo>
                    <a:pt x="59531" y="143448"/>
                  </a:lnTo>
                  <a:lnTo>
                    <a:pt x="56356" y="120496"/>
                  </a:lnTo>
                  <a:lnTo>
                    <a:pt x="57150" y="106725"/>
                  </a:lnTo>
                  <a:lnTo>
                    <a:pt x="78581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65087" y="14918"/>
                  </a:lnTo>
                  <a:lnTo>
                    <a:pt x="30956" y="55084"/>
                  </a:lnTo>
                  <a:lnTo>
                    <a:pt x="7937" y="117054"/>
                  </a:lnTo>
                  <a:lnTo>
                    <a:pt x="0" y="191647"/>
                  </a:lnTo>
                  <a:lnTo>
                    <a:pt x="1587" y="229517"/>
                  </a:lnTo>
                  <a:lnTo>
                    <a:pt x="18256" y="296078"/>
                  </a:lnTo>
                  <a:lnTo>
                    <a:pt x="46831" y="347719"/>
                  </a:lnTo>
                  <a:lnTo>
                    <a:pt x="84931" y="377557"/>
                  </a:lnTo>
                  <a:lnTo>
                    <a:pt x="105568" y="381000"/>
                  </a:lnTo>
                  <a:lnTo>
                    <a:pt x="122237" y="378704"/>
                  </a:lnTo>
                  <a:lnTo>
                    <a:pt x="165893" y="346572"/>
                  </a:lnTo>
                  <a:lnTo>
                    <a:pt x="188912" y="309849"/>
                  </a:lnTo>
                  <a:lnTo>
                    <a:pt x="204787" y="262798"/>
                  </a:lnTo>
                  <a:lnTo>
                    <a:pt x="206374" y="262798"/>
                  </a:lnTo>
                  <a:lnTo>
                    <a:pt x="207962" y="262798"/>
                  </a:lnTo>
                  <a:lnTo>
                    <a:pt x="210343" y="262798"/>
                  </a:lnTo>
                  <a:lnTo>
                    <a:pt x="211931" y="262798"/>
                  </a:lnTo>
                  <a:lnTo>
                    <a:pt x="216693" y="260502"/>
                  </a:lnTo>
                  <a:lnTo>
                    <a:pt x="238124" y="230665"/>
                  </a:lnTo>
                  <a:lnTo>
                    <a:pt x="241299" y="221484"/>
                  </a:lnTo>
                  <a:lnTo>
                    <a:pt x="660400" y="221484"/>
                  </a:lnTo>
                  <a:lnTo>
                    <a:pt x="665956" y="213451"/>
                  </a:lnTo>
                  <a:lnTo>
                    <a:pt x="672306" y="210009"/>
                  </a:lnTo>
                  <a:lnTo>
                    <a:pt x="679450" y="205418"/>
                  </a:lnTo>
                  <a:lnTo>
                    <a:pt x="686593" y="205418"/>
                  </a:lnTo>
                  <a:lnTo>
                    <a:pt x="694531" y="206566"/>
                  </a:lnTo>
                  <a:lnTo>
                    <a:pt x="701675" y="211156"/>
                  </a:lnTo>
                  <a:lnTo>
                    <a:pt x="707231" y="218042"/>
                  </a:lnTo>
                  <a:lnTo>
                    <a:pt x="711200" y="224927"/>
                  </a:lnTo>
                  <a:lnTo>
                    <a:pt x="714375" y="229517"/>
                  </a:lnTo>
                  <a:lnTo>
                    <a:pt x="719137" y="231813"/>
                  </a:lnTo>
                  <a:lnTo>
                    <a:pt x="723106" y="234108"/>
                  </a:lnTo>
                  <a:lnTo>
                    <a:pt x="728662" y="234108"/>
                  </a:lnTo>
                  <a:lnTo>
                    <a:pt x="733425" y="232960"/>
                  </a:lnTo>
                  <a:lnTo>
                    <a:pt x="738187" y="231813"/>
                  </a:lnTo>
                  <a:lnTo>
                    <a:pt x="741362" y="229517"/>
                  </a:lnTo>
                  <a:lnTo>
                    <a:pt x="743743" y="224927"/>
                  </a:lnTo>
                  <a:lnTo>
                    <a:pt x="744537" y="220337"/>
                  </a:lnTo>
                  <a:lnTo>
                    <a:pt x="746125" y="213451"/>
                  </a:lnTo>
                  <a:lnTo>
                    <a:pt x="750887" y="210009"/>
                  </a:lnTo>
                  <a:lnTo>
                    <a:pt x="757237" y="206566"/>
                  </a:lnTo>
                  <a:lnTo>
                    <a:pt x="764381" y="206566"/>
                  </a:lnTo>
                  <a:lnTo>
                    <a:pt x="764381" y="231813"/>
                  </a:lnTo>
                  <a:lnTo>
                    <a:pt x="764381" y="280011"/>
                  </a:lnTo>
                  <a:lnTo>
                    <a:pt x="764381" y="325915"/>
                  </a:lnTo>
                  <a:lnTo>
                    <a:pt x="764381" y="348867"/>
                  </a:lnTo>
                  <a:lnTo>
                    <a:pt x="767556" y="352310"/>
                  </a:lnTo>
                  <a:lnTo>
                    <a:pt x="771525" y="353457"/>
                  </a:lnTo>
                  <a:lnTo>
                    <a:pt x="777081" y="352310"/>
                  </a:lnTo>
                  <a:lnTo>
                    <a:pt x="779462" y="348867"/>
                  </a:lnTo>
                  <a:lnTo>
                    <a:pt x="779462" y="339686"/>
                  </a:lnTo>
                  <a:lnTo>
                    <a:pt x="780256" y="321325"/>
                  </a:lnTo>
                  <a:lnTo>
                    <a:pt x="781050" y="304111"/>
                  </a:lnTo>
                  <a:lnTo>
                    <a:pt x="781050" y="293783"/>
                  </a:lnTo>
                  <a:lnTo>
                    <a:pt x="782637" y="291487"/>
                  </a:lnTo>
                  <a:lnTo>
                    <a:pt x="786606" y="291487"/>
                  </a:lnTo>
                  <a:lnTo>
                    <a:pt x="789781" y="291487"/>
                  </a:lnTo>
                  <a:lnTo>
                    <a:pt x="792162" y="293783"/>
                  </a:lnTo>
                  <a:lnTo>
                    <a:pt x="792162" y="298373"/>
                  </a:lnTo>
                  <a:lnTo>
                    <a:pt x="792162" y="304111"/>
                  </a:lnTo>
                  <a:lnTo>
                    <a:pt x="792162" y="310996"/>
                  </a:lnTo>
                  <a:lnTo>
                    <a:pt x="792162" y="316734"/>
                  </a:lnTo>
                  <a:lnTo>
                    <a:pt x="793750" y="319030"/>
                  </a:lnTo>
                  <a:lnTo>
                    <a:pt x="796131" y="319030"/>
                  </a:lnTo>
                  <a:lnTo>
                    <a:pt x="800893" y="319030"/>
                  </a:lnTo>
                  <a:lnTo>
                    <a:pt x="804068" y="319030"/>
                  </a:lnTo>
                  <a:lnTo>
                    <a:pt x="804068" y="322472"/>
                  </a:lnTo>
                  <a:lnTo>
                    <a:pt x="804068" y="331653"/>
                  </a:lnTo>
                  <a:lnTo>
                    <a:pt x="804068" y="341981"/>
                  </a:lnTo>
                  <a:lnTo>
                    <a:pt x="804068" y="347719"/>
                  </a:lnTo>
                  <a:lnTo>
                    <a:pt x="806450" y="351162"/>
                  </a:lnTo>
                  <a:lnTo>
                    <a:pt x="812800" y="352310"/>
                  </a:lnTo>
                  <a:lnTo>
                    <a:pt x="818356" y="351162"/>
                  </a:lnTo>
                  <a:lnTo>
                    <a:pt x="820737" y="347719"/>
                  </a:lnTo>
                  <a:lnTo>
                    <a:pt x="820737" y="336244"/>
                  </a:lnTo>
                  <a:lnTo>
                    <a:pt x="822325" y="315587"/>
                  </a:lnTo>
                  <a:lnTo>
                    <a:pt x="822325" y="293783"/>
                  </a:lnTo>
                  <a:lnTo>
                    <a:pt x="822325" y="282307"/>
                  </a:lnTo>
                  <a:lnTo>
                    <a:pt x="824706" y="281159"/>
                  </a:lnTo>
                  <a:lnTo>
                    <a:pt x="829468" y="281159"/>
                  </a:lnTo>
                  <a:lnTo>
                    <a:pt x="835025" y="281159"/>
                  </a:lnTo>
                  <a:lnTo>
                    <a:pt x="836612" y="283454"/>
                  </a:lnTo>
                  <a:lnTo>
                    <a:pt x="836612" y="291487"/>
                  </a:lnTo>
                  <a:lnTo>
                    <a:pt x="836612" y="306406"/>
                  </a:lnTo>
                  <a:lnTo>
                    <a:pt x="836612" y="320177"/>
                  </a:lnTo>
                  <a:lnTo>
                    <a:pt x="836612" y="328210"/>
                  </a:lnTo>
                  <a:lnTo>
                    <a:pt x="838993" y="333948"/>
                  </a:lnTo>
                  <a:lnTo>
                    <a:pt x="846137" y="335096"/>
                  </a:lnTo>
                  <a:lnTo>
                    <a:pt x="850900" y="333948"/>
                  </a:lnTo>
                  <a:lnTo>
                    <a:pt x="854075" y="330505"/>
                  </a:lnTo>
                  <a:lnTo>
                    <a:pt x="854075" y="321325"/>
                  </a:lnTo>
                  <a:lnTo>
                    <a:pt x="854075" y="306406"/>
                  </a:lnTo>
                  <a:lnTo>
                    <a:pt x="854075" y="291487"/>
                  </a:lnTo>
                  <a:lnTo>
                    <a:pt x="854075" y="282307"/>
                  </a:lnTo>
                  <a:lnTo>
                    <a:pt x="855662" y="281159"/>
                  </a:lnTo>
                  <a:lnTo>
                    <a:pt x="861218" y="281159"/>
                  </a:lnTo>
                  <a:lnTo>
                    <a:pt x="865981" y="281159"/>
                  </a:lnTo>
                  <a:lnTo>
                    <a:pt x="867568" y="283454"/>
                  </a:lnTo>
                  <a:lnTo>
                    <a:pt x="867568" y="290340"/>
                  </a:lnTo>
                  <a:lnTo>
                    <a:pt x="867568" y="298373"/>
                  </a:lnTo>
                  <a:lnTo>
                    <a:pt x="867568" y="306406"/>
                  </a:lnTo>
                  <a:lnTo>
                    <a:pt x="867568" y="310996"/>
                  </a:lnTo>
                  <a:lnTo>
                    <a:pt x="870743" y="312144"/>
                  </a:lnTo>
                  <a:lnTo>
                    <a:pt x="876300" y="312144"/>
                  </a:lnTo>
                  <a:lnTo>
                    <a:pt x="880268" y="312144"/>
                  </a:lnTo>
                  <a:lnTo>
                    <a:pt x="883443" y="313292"/>
                  </a:lnTo>
                  <a:lnTo>
                    <a:pt x="883443" y="321325"/>
                  </a:lnTo>
                  <a:lnTo>
                    <a:pt x="884237" y="328210"/>
                  </a:lnTo>
                  <a:lnTo>
                    <a:pt x="884237" y="336244"/>
                  </a:lnTo>
                  <a:lnTo>
                    <a:pt x="885031" y="341981"/>
                  </a:lnTo>
                  <a:lnTo>
                    <a:pt x="887412" y="344277"/>
                  </a:lnTo>
                  <a:lnTo>
                    <a:pt x="892968" y="345424"/>
                  </a:lnTo>
                  <a:lnTo>
                    <a:pt x="898525" y="344277"/>
                  </a:lnTo>
                  <a:lnTo>
                    <a:pt x="901700" y="339686"/>
                  </a:lnTo>
                  <a:lnTo>
                    <a:pt x="901700" y="327063"/>
                  </a:lnTo>
                  <a:lnTo>
                    <a:pt x="901700" y="304111"/>
                  </a:lnTo>
                  <a:lnTo>
                    <a:pt x="901700" y="282307"/>
                  </a:lnTo>
                  <a:lnTo>
                    <a:pt x="901700" y="268536"/>
                  </a:lnTo>
                  <a:lnTo>
                    <a:pt x="903287" y="266240"/>
                  </a:lnTo>
                  <a:lnTo>
                    <a:pt x="908843" y="266240"/>
                  </a:lnTo>
                  <a:lnTo>
                    <a:pt x="913606" y="266240"/>
                  </a:lnTo>
                  <a:lnTo>
                    <a:pt x="915193" y="263945"/>
                  </a:lnTo>
                  <a:lnTo>
                    <a:pt x="915193" y="250174"/>
                  </a:lnTo>
                  <a:lnTo>
                    <a:pt x="915987" y="231813"/>
                  </a:lnTo>
                  <a:lnTo>
                    <a:pt x="915987" y="214599"/>
                  </a:lnTo>
                  <a:lnTo>
                    <a:pt x="915987" y="20656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06387" y="293951"/>
            <a:ext cx="8622030" cy="6262370"/>
          </a:xfrm>
          <a:prstGeom prst="rect">
            <a:avLst/>
          </a:prstGeom>
        </p:spPr>
        <p:txBody>
          <a:bodyPr vert="horz" wrap="square" lIns="0" tIns="224790" rIns="0" bIns="0" rtlCol="0">
            <a:spAutoFit/>
          </a:bodyPr>
          <a:lstStyle/>
          <a:p>
            <a:pPr marL="2756535">
              <a:lnSpc>
                <a:spcPct val="100000"/>
              </a:lnSpc>
              <a:spcBef>
                <a:spcPts val="177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3200" b="1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465"/>
              </a:spcBef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Key</a:t>
            </a:r>
            <a:r>
              <a:rPr sz="2800" b="1" i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Characteristics:</a:t>
            </a:r>
            <a:endParaRPr sz="2800">
              <a:latin typeface="Times New Roman"/>
              <a:cs typeface="Times New Roman"/>
            </a:endParaRPr>
          </a:p>
          <a:p>
            <a:pPr marL="913765" marR="2084705">
              <a:lnSpc>
                <a:spcPts val="3020"/>
              </a:lnSpc>
              <a:spcBef>
                <a:spcPts val="1285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often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lowers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costs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or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raises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differentiation</a:t>
            </a:r>
            <a:endParaRPr sz="2800">
              <a:latin typeface="Times New Roman"/>
              <a:cs typeface="Times New Roman"/>
            </a:endParaRPr>
          </a:p>
          <a:p>
            <a:pPr marL="1447165" marR="171450">
              <a:lnSpc>
                <a:spcPts val="3020"/>
              </a:lnSpc>
              <a:spcBef>
                <a:spcPts val="660"/>
              </a:spcBef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Example: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Usinga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commonphysical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distribution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system</a:t>
            </a:r>
            <a:r>
              <a:rPr sz="2800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sales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forcesuchas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Procter&amp;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Gamble’s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disposable</a:t>
            </a:r>
            <a:r>
              <a:rPr sz="28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diaperand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papertoweldivisions</a:t>
            </a:r>
            <a:endParaRPr sz="2800">
              <a:latin typeface="Times New Roman"/>
              <a:cs typeface="Times New Roman"/>
            </a:endParaRPr>
          </a:p>
          <a:p>
            <a:pPr marL="914400">
              <a:lnSpc>
                <a:spcPct val="100000"/>
              </a:lnSpc>
              <a:spcBef>
                <a:spcPts val="284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can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lower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costs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if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it:</a:t>
            </a:r>
            <a:endParaRPr sz="2800">
              <a:latin typeface="Times New Roman"/>
              <a:cs typeface="Times New Roman"/>
            </a:endParaRPr>
          </a:p>
          <a:p>
            <a:pPr marL="1449070" marR="2958465">
              <a:lnSpc>
                <a:spcPct val="115399"/>
              </a:lnSpc>
              <a:spcBef>
                <a:spcPts val="325"/>
              </a:spcBef>
            </a:pP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Achieves</a:t>
            </a:r>
            <a:r>
              <a:rPr sz="2600" b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economies</a:t>
            </a:r>
            <a:r>
              <a:rPr sz="26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10">
                <a:solidFill>
                  <a:srgbClr val="FFFFFF"/>
                </a:solidFill>
                <a:latin typeface="Times New Roman"/>
                <a:cs typeface="Times New Roman"/>
              </a:rPr>
              <a:t>scale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Boosts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efficiency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600" b="1" spc="-10">
                <a:solidFill>
                  <a:srgbClr val="FFFFFF"/>
                </a:solidFill>
                <a:latin typeface="Times New Roman"/>
                <a:cs typeface="Times New Roman"/>
              </a:rPr>
              <a:t> utilization</a:t>
            </a:r>
            <a:endParaRPr sz="2600">
              <a:latin typeface="Times New Roman"/>
              <a:cs typeface="Times New Roman"/>
            </a:endParaRPr>
          </a:p>
          <a:p>
            <a:pPr marL="1447165">
              <a:lnSpc>
                <a:spcPct val="100000"/>
              </a:lnSpc>
              <a:spcBef>
                <a:spcPts val="480"/>
              </a:spcBef>
            </a:pP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Helps</a:t>
            </a:r>
            <a:r>
              <a:rPr sz="2600" b="1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move</a:t>
            </a:r>
            <a:r>
              <a:rPr sz="26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more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rapidly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down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FFFF"/>
                </a:solidFill>
                <a:latin typeface="Times New Roman"/>
                <a:cs typeface="Times New Roman"/>
              </a:rPr>
              <a:t>Learning</a:t>
            </a:r>
            <a:r>
              <a:rPr sz="26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10">
                <a:solidFill>
                  <a:srgbClr val="FFFFFF"/>
                </a:solidFill>
                <a:latin typeface="Times New Roman"/>
                <a:cs typeface="Times New Roman"/>
              </a:rPr>
              <a:t>Curve</a:t>
            </a:r>
            <a:endParaRPr sz="2600">
              <a:latin typeface="Times New Roman"/>
              <a:cs typeface="Times New Roman"/>
            </a:endParaRPr>
          </a:p>
          <a:p>
            <a:pPr marL="1447165" marR="5080">
              <a:lnSpc>
                <a:spcPts val="3020"/>
              </a:lnSpc>
              <a:spcBef>
                <a:spcPts val="955"/>
              </a:spcBef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Example: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General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Electric’s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coststo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advertise,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sell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servicemajor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appliances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spread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over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many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49225" y="3806825"/>
            <a:ext cx="935355" cy="387350"/>
            <a:chOff x="149225" y="3806825"/>
            <a:chExt cx="935355" cy="387350"/>
          </a:xfrm>
        </p:grpSpPr>
        <p:sp>
          <p:nvSpPr>
            <p:cNvPr id="13" name="object 13"/>
            <p:cNvSpPr/>
            <p:nvPr/>
          </p:nvSpPr>
          <p:spPr>
            <a:xfrm>
              <a:off x="152400" y="3810000"/>
              <a:ext cx="929005" cy="381000"/>
            </a:xfrm>
            <a:custGeom>
              <a:rect l="l" t="t" r="r" b="b"/>
              <a:pathLst>
                <a:path w="929005" h="381000">
                  <a:moveTo>
                    <a:pt x="105568" y="381000"/>
                  </a:moveTo>
                  <a:lnTo>
                    <a:pt x="65087" y="366081"/>
                  </a:lnTo>
                  <a:lnTo>
                    <a:pt x="30956" y="325916"/>
                  </a:lnTo>
                  <a:lnTo>
                    <a:pt x="7937" y="265093"/>
                  </a:lnTo>
                  <a:lnTo>
                    <a:pt x="0" y="191647"/>
                  </a:lnTo>
                  <a:lnTo>
                    <a:pt x="1587" y="152629"/>
                  </a:lnTo>
                  <a:lnTo>
                    <a:pt x="18256" y="84921"/>
                  </a:lnTo>
                  <a:lnTo>
                    <a:pt x="46831" y="33280"/>
                  </a:lnTo>
                  <a:lnTo>
                    <a:pt x="84931" y="3442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96043" y="56232"/>
                  </a:lnTo>
                  <a:lnTo>
                    <a:pt x="86518" y="60822"/>
                  </a:lnTo>
                  <a:lnTo>
                    <a:pt x="60325" y="95250"/>
                  </a:lnTo>
                  <a:lnTo>
                    <a:pt x="56356" y="120497"/>
                  </a:lnTo>
                  <a:lnTo>
                    <a:pt x="57150" y="131972"/>
                  </a:lnTo>
                  <a:lnTo>
                    <a:pt x="73025" y="170991"/>
                  </a:lnTo>
                  <a:lnTo>
                    <a:pt x="96043" y="184762"/>
                  </a:lnTo>
                  <a:lnTo>
                    <a:pt x="87312" y="187057"/>
                  </a:lnTo>
                  <a:lnTo>
                    <a:pt x="59531" y="224928"/>
                  </a:lnTo>
                  <a:lnTo>
                    <a:pt x="56356" y="249027"/>
                  </a:lnTo>
                  <a:lnTo>
                    <a:pt x="57150" y="262798"/>
                  </a:lnTo>
                  <a:lnTo>
                    <a:pt x="78581" y="301816"/>
                  </a:lnTo>
                  <a:lnTo>
                    <a:pt x="105568" y="312144"/>
                  </a:lnTo>
                  <a:lnTo>
                    <a:pt x="187605" y="312144"/>
                  </a:lnTo>
                  <a:lnTo>
                    <a:pt x="177800" y="329358"/>
                  </a:lnTo>
                  <a:lnTo>
                    <a:pt x="165893" y="346572"/>
                  </a:lnTo>
                  <a:lnTo>
                    <a:pt x="152400" y="361491"/>
                  </a:lnTo>
                  <a:lnTo>
                    <a:pt x="138112" y="371819"/>
                  </a:lnTo>
                  <a:lnTo>
                    <a:pt x="122237" y="378705"/>
                  </a:lnTo>
                  <a:lnTo>
                    <a:pt x="105568" y="381000"/>
                  </a:lnTo>
                  <a:close/>
                </a:path>
                <a:path w="929005" h="381000">
                  <a:moveTo>
                    <a:pt x="187605" y="312144"/>
                  </a:moveTo>
                  <a:lnTo>
                    <a:pt x="105568" y="312144"/>
                  </a:lnTo>
                  <a:lnTo>
                    <a:pt x="115887" y="310997"/>
                  </a:lnTo>
                  <a:lnTo>
                    <a:pt x="125412" y="307554"/>
                  </a:lnTo>
                  <a:lnTo>
                    <a:pt x="151606" y="273126"/>
                  </a:lnTo>
                  <a:lnTo>
                    <a:pt x="155575" y="249027"/>
                  </a:lnTo>
                  <a:lnTo>
                    <a:pt x="153987" y="237551"/>
                  </a:lnTo>
                  <a:lnTo>
                    <a:pt x="152400" y="224928"/>
                  </a:lnTo>
                  <a:lnTo>
                    <a:pt x="132556" y="191647"/>
                  </a:lnTo>
                  <a:lnTo>
                    <a:pt x="115887" y="184762"/>
                  </a:lnTo>
                  <a:lnTo>
                    <a:pt x="123825" y="182467"/>
                  </a:lnTo>
                  <a:lnTo>
                    <a:pt x="149225" y="153777"/>
                  </a:lnTo>
                  <a:lnTo>
                    <a:pt x="155575" y="120497"/>
                  </a:lnTo>
                  <a:lnTo>
                    <a:pt x="153987" y="106726"/>
                  </a:lnTo>
                  <a:lnTo>
                    <a:pt x="133350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152400" y="19509"/>
                  </a:lnTo>
                  <a:lnTo>
                    <a:pt x="177800" y="51641"/>
                  </a:lnTo>
                  <a:lnTo>
                    <a:pt x="197643" y="96397"/>
                  </a:lnTo>
                  <a:lnTo>
                    <a:pt x="204787" y="121644"/>
                  </a:lnTo>
                  <a:lnTo>
                    <a:pt x="216693" y="121644"/>
                  </a:lnTo>
                  <a:lnTo>
                    <a:pt x="238125" y="150334"/>
                  </a:lnTo>
                  <a:lnTo>
                    <a:pt x="241300" y="158367"/>
                  </a:lnTo>
                  <a:lnTo>
                    <a:pt x="659606" y="158367"/>
                  </a:lnTo>
                  <a:lnTo>
                    <a:pt x="665162" y="166400"/>
                  </a:lnTo>
                  <a:lnTo>
                    <a:pt x="672306" y="170991"/>
                  </a:lnTo>
                  <a:lnTo>
                    <a:pt x="679449" y="174433"/>
                  </a:lnTo>
                  <a:lnTo>
                    <a:pt x="687387" y="175581"/>
                  </a:lnTo>
                  <a:lnTo>
                    <a:pt x="917773" y="175581"/>
                  </a:lnTo>
                  <a:lnTo>
                    <a:pt x="925512" y="179024"/>
                  </a:lnTo>
                  <a:lnTo>
                    <a:pt x="928687" y="189352"/>
                  </a:lnTo>
                  <a:lnTo>
                    <a:pt x="925512" y="201976"/>
                  </a:lnTo>
                  <a:lnTo>
                    <a:pt x="918368" y="205418"/>
                  </a:lnTo>
                  <a:lnTo>
                    <a:pt x="679449" y="205418"/>
                  </a:lnTo>
                  <a:lnTo>
                    <a:pt x="672306" y="210009"/>
                  </a:lnTo>
                  <a:lnTo>
                    <a:pt x="665956" y="213452"/>
                  </a:lnTo>
                  <a:lnTo>
                    <a:pt x="660399" y="221485"/>
                  </a:lnTo>
                  <a:lnTo>
                    <a:pt x="241300" y="221485"/>
                  </a:lnTo>
                  <a:lnTo>
                    <a:pt x="238125" y="230666"/>
                  </a:lnTo>
                  <a:lnTo>
                    <a:pt x="235743" y="238698"/>
                  </a:lnTo>
                  <a:lnTo>
                    <a:pt x="232568" y="245584"/>
                  </a:lnTo>
                  <a:lnTo>
                    <a:pt x="229393" y="251322"/>
                  </a:lnTo>
                  <a:lnTo>
                    <a:pt x="225425" y="255913"/>
                  </a:lnTo>
                  <a:lnTo>
                    <a:pt x="220662" y="259355"/>
                  </a:lnTo>
                  <a:lnTo>
                    <a:pt x="216693" y="260503"/>
                  </a:lnTo>
                  <a:lnTo>
                    <a:pt x="211931" y="262798"/>
                  </a:lnTo>
                  <a:lnTo>
                    <a:pt x="204787" y="262798"/>
                  </a:lnTo>
                  <a:lnTo>
                    <a:pt x="197643" y="286897"/>
                  </a:lnTo>
                  <a:lnTo>
                    <a:pt x="188912" y="309849"/>
                  </a:lnTo>
                  <a:lnTo>
                    <a:pt x="187605" y="312144"/>
                  </a:lnTo>
                  <a:close/>
                </a:path>
                <a:path w="929005" h="381000">
                  <a:moveTo>
                    <a:pt x="216693" y="121644"/>
                  </a:moveTo>
                  <a:lnTo>
                    <a:pt x="204787" y="121644"/>
                  </a:lnTo>
                  <a:lnTo>
                    <a:pt x="206375" y="120497"/>
                  </a:lnTo>
                  <a:lnTo>
                    <a:pt x="211931" y="120497"/>
                  </a:lnTo>
                  <a:lnTo>
                    <a:pt x="216693" y="121644"/>
                  </a:lnTo>
                  <a:close/>
                </a:path>
                <a:path w="929005" h="381000">
                  <a:moveTo>
                    <a:pt x="758031" y="175581"/>
                  </a:moveTo>
                  <a:lnTo>
                    <a:pt x="687387" y="175581"/>
                  </a:lnTo>
                  <a:lnTo>
                    <a:pt x="695324" y="174433"/>
                  </a:lnTo>
                  <a:lnTo>
                    <a:pt x="702468" y="169843"/>
                  </a:lnTo>
                  <a:lnTo>
                    <a:pt x="708024" y="165253"/>
                  </a:lnTo>
                  <a:lnTo>
                    <a:pt x="712787" y="157220"/>
                  </a:lnTo>
                  <a:lnTo>
                    <a:pt x="715168" y="152629"/>
                  </a:lnTo>
                  <a:lnTo>
                    <a:pt x="719931" y="149187"/>
                  </a:lnTo>
                  <a:lnTo>
                    <a:pt x="723899" y="148039"/>
                  </a:lnTo>
                  <a:lnTo>
                    <a:pt x="729456" y="148039"/>
                  </a:lnTo>
                  <a:lnTo>
                    <a:pt x="738981" y="150334"/>
                  </a:lnTo>
                  <a:lnTo>
                    <a:pt x="742949" y="152629"/>
                  </a:lnTo>
                  <a:lnTo>
                    <a:pt x="744537" y="157220"/>
                  </a:lnTo>
                  <a:lnTo>
                    <a:pt x="746918" y="167548"/>
                  </a:lnTo>
                  <a:lnTo>
                    <a:pt x="751681" y="172138"/>
                  </a:lnTo>
                  <a:lnTo>
                    <a:pt x="758031" y="175581"/>
                  </a:lnTo>
                  <a:close/>
                </a:path>
                <a:path w="929005" h="381000">
                  <a:moveTo>
                    <a:pt x="917773" y="175581"/>
                  </a:moveTo>
                  <a:lnTo>
                    <a:pt x="758031" y="175581"/>
                  </a:lnTo>
                  <a:lnTo>
                    <a:pt x="915193" y="174433"/>
                  </a:lnTo>
                  <a:lnTo>
                    <a:pt x="917773" y="175581"/>
                  </a:lnTo>
                  <a:close/>
                </a:path>
                <a:path w="929005" h="381000">
                  <a:moveTo>
                    <a:pt x="728662" y="234108"/>
                  </a:moveTo>
                  <a:lnTo>
                    <a:pt x="723106" y="234108"/>
                  </a:lnTo>
                  <a:lnTo>
                    <a:pt x="719137" y="231813"/>
                  </a:lnTo>
                  <a:lnTo>
                    <a:pt x="714374" y="229518"/>
                  </a:lnTo>
                  <a:lnTo>
                    <a:pt x="711199" y="224928"/>
                  </a:lnTo>
                  <a:lnTo>
                    <a:pt x="707231" y="218042"/>
                  </a:lnTo>
                  <a:lnTo>
                    <a:pt x="701674" y="211156"/>
                  </a:lnTo>
                  <a:lnTo>
                    <a:pt x="694531" y="206566"/>
                  </a:lnTo>
                  <a:lnTo>
                    <a:pt x="686593" y="205418"/>
                  </a:lnTo>
                  <a:lnTo>
                    <a:pt x="918368" y="205418"/>
                  </a:lnTo>
                  <a:lnTo>
                    <a:pt x="915987" y="206566"/>
                  </a:lnTo>
                  <a:lnTo>
                    <a:pt x="757237" y="206566"/>
                  </a:lnTo>
                  <a:lnTo>
                    <a:pt x="750887" y="210009"/>
                  </a:lnTo>
                  <a:lnTo>
                    <a:pt x="746124" y="213452"/>
                  </a:lnTo>
                  <a:lnTo>
                    <a:pt x="744537" y="220337"/>
                  </a:lnTo>
                  <a:lnTo>
                    <a:pt x="743743" y="224928"/>
                  </a:lnTo>
                  <a:lnTo>
                    <a:pt x="741362" y="229518"/>
                  </a:lnTo>
                  <a:lnTo>
                    <a:pt x="738187" y="231813"/>
                  </a:lnTo>
                  <a:lnTo>
                    <a:pt x="728662" y="234108"/>
                  </a:lnTo>
                  <a:close/>
                </a:path>
                <a:path w="929005" h="381000">
                  <a:moveTo>
                    <a:pt x="771524" y="353458"/>
                  </a:moveTo>
                  <a:lnTo>
                    <a:pt x="767556" y="352310"/>
                  </a:lnTo>
                  <a:lnTo>
                    <a:pt x="764381" y="348867"/>
                  </a:lnTo>
                  <a:lnTo>
                    <a:pt x="764381" y="206566"/>
                  </a:lnTo>
                  <a:lnTo>
                    <a:pt x="915987" y="206566"/>
                  </a:lnTo>
                  <a:lnTo>
                    <a:pt x="915888" y="234108"/>
                  </a:lnTo>
                  <a:lnTo>
                    <a:pt x="915243" y="249027"/>
                  </a:lnTo>
                  <a:lnTo>
                    <a:pt x="915193" y="263946"/>
                  </a:lnTo>
                  <a:lnTo>
                    <a:pt x="913606" y="266241"/>
                  </a:lnTo>
                  <a:lnTo>
                    <a:pt x="903287" y="266241"/>
                  </a:lnTo>
                  <a:lnTo>
                    <a:pt x="901699" y="268536"/>
                  </a:lnTo>
                  <a:lnTo>
                    <a:pt x="901699" y="281159"/>
                  </a:lnTo>
                  <a:lnTo>
                    <a:pt x="824706" y="281159"/>
                  </a:lnTo>
                  <a:lnTo>
                    <a:pt x="822324" y="282307"/>
                  </a:lnTo>
                  <a:lnTo>
                    <a:pt x="822324" y="291488"/>
                  </a:lnTo>
                  <a:lnTo>
                    <a:pt x="782637" y="291488"/>
                  </a:lnTo>
                  <a:lnTo>
                    <a:pt x="781049" y="293783"/>
                  </a:lnTo>
                  <a:lnTo>
                    <a:pt x="781049" y="304111"/>
                  </a:lnTo>
                  <a:lnTo>
                    <a:pt x="779462" y="339687"/>
                  </a:lnTo>
                  <a:lnTo>
                    <a:pt x="779462" y="348867"/>
                  </a:lnTo>
                  <a:lnTo>
                    <a:pt x="777081" y="352310"/>
                  </a:lnTo>
                  <a:lnTo>
                    <a:pt x="771524" y="353458"/>
                  </a:lnTo>
                  <a:close/>
                </a:path>
                <a:path w="929005" h="381000">
                  <a:moveTo>
                    <a:pt x="846137" y="335096"/>
                  </a:moveTo>
                  <a:lnTo>
                    <a:pt x="838993" y="333949"/>
                  </a:lnTo>
                  <a:lnTo>
                    <a:pt x="836612" y="328211"/>
                  </a:lnTo>
                  <a:lnTo>
                    <a:pt x="836612" y="283455"/>
                  </a:lnTo>
                  <a:lnTo>
                    <a:pt x="835024" y="281159"/>
                  </a:lnTo>
                  <a:lnTo>
                    <a:pt x="855662" y="281159"/>
                  </a:lnTo>
                  <a:lnTo>
                    <a:pt x="854074" y="282307"/>
                  </a:lnTo>
                  <a:lnTo>
                    <a:pt x="854074" y="330506"/>
                  </a:lnTo>
                  <a:lnTo>
                    <a:pt x="850899" y="333949"/>
                  </a:lnTo>
                  <a:lnTo>
                    <a:pt x="846137" y="335096"/>
                  </a:lnTo>
                  <a:close/>
                </a:path>
                <a:path w="929005" h="381000">
                  <a:moveTo>
                    <a:pt x="892968" y="345425"/>
                  </a:moveTo>
                  <a:lnTo>
                    <a:pt x="887412" y="344277"/>
                  </a:lnTo>
                  <a:lnTo>
                    <a:pt x="885031" y="341982"/>
                  </a:lnTo>
                  <a:lnTo>
                    <a:pt x="884237" y="336244"/>
                  </a:lnTo>
                  <a:lnTo>
                    <a:pt x="884237" y="328211"/>
                  </a:lnTo>
                  <a:lnTo>
                    <a:pt x="883443" y="321325"/>
                  </a:lnTo>
                  <a:lnTo>
                    <a:pt x="883443" y="313292"/>
                  </a:lnTo>
                  <a:lnTo>
                    <a:pt x="880268" y="312144"/>
                  </a:lnTo>
                  <a:lnTo>
                    <a:pt x="870743" y="312144"/>
                  </a:lnTo>
                  <a:lnTo>
                    <a:pt x="867568" y="310997"/>
                  </a:lnTo>
                  <a:lnTo>
                    <a:pt x="867568" y="283455"/>
                  </a:lnTo>
                  <a:lnTo>
                    <a:pt x="865981" y="281159"/>
                  </a:lnTo>
                  <a:lnTo>
                    <a:pt x="901699" y="281159"/>
                  </a:lnTo>
                  <a:lnTo>
                    <a:pt x="901699" y="339687"/>
                  </a:lnTo>
                  <a:lnTo>
                    <a:pt x="898524" y="344277"/>
                  </a:lnTo>
                  <a:lnTo>
                    <a:pt x="892968" y="345425"/>
                  </a:lnTo>
                  <a:close/>
                </a:path>
                <a:path w="929005" h="381000">
                  <a:moveTo>
                    <a:pt x="812799" y="352310"/>
                  </a:moveTo>
                  <a:lnTo>
                    <a:pt x="806449" y="351163"/>
                  </a:lnTo>
                  <a:lnTo>
                    <a:pt x="804068" y="347720"/>
                  </a:lnTo>
                  <a:lnTo>
                    <a:pt x="804068" y="319030"/>
                  </a:lnTo>
                  <a:lnTo>
                    <a:pt x="793749" y="319030"/>
                  </a:lnTo>
                  <a:lnTo>
                    <a:pt x="792162" y="316735"/>
                  </a:lnTo>
                  <a:lnTo>
                    <a:pt x="792162" y="293783"/>
                  </a:lnTo>
                  <a:lnTo>
                    <a:pt x="789781" y="291488"/>
                  </a:lnTo>
                  <a:lnTo>
                    <a:pt x="822324" y="291488"/>
                  </a:lnTo>
                  <a:lnTo>
                    <a:pt x="822236" y="316735"/>
                  </a:lnTo>
                  <a:lnTo>
                    <a:pt x="820825" y="335096"/>
                  </a:lnTo>
                  <a:lnTo>
                    <a:pt x="820737" y="347720"/>
                  </a:lnTo>
                  <a:lnTo>
                    <a:pt x="818356" y="351163"/>
                  </a:lnTo>
                  <a:lnTo>
                    <a:pt x="812799" y="35231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52400" y="3810000"/>
              <a:ext cx="929005" cy="381000"/>
            </a:xfrm>
            <a:custGeom>
              <a:rect l="l" t="t" r="r" b="b"/>
              <a:pathLst>
                <a:path w="929005" h="381000">
                  <a:moveTo>
                    <a:pt x="915987" y="206566"/>
                  </a:moveTo>
                  <a:lnTo>
                    <a:pt x="925512" y="201976"/>
                  </a:lnTo>
                  <a:lnTo>
                    <a:pt x="928687" y="189352"/>
                  </a:lnTo>
                  <a:lnTo>
                    <a:pt x="925512" y="179024"/>
                  </a:lnTo>
                  <a:lnTo>
                    <a:pt x="915193" y="174433"/>
                  </a:lnTo>
                  <a:lnTo>
                    <a:pt x="758031" y="175581"/>
                  </a:lnTo>
                  <a:lnTo>
                    <a:pt x="751681" y="172138"/>
                  </a:lnTo>
                  <a:lnTo>
                    <a:pt x="746918" y="167548"/>
                  </a:lnTo>
                  <a:lnTo>
                    <a:pt x="745331" y="160663"/>
                  </a:lnTo>
                  <a:lnTo>
                    <a:pt x="744537" y="157220"/>
                  </a:lnTo>
                  <a:lnTo>
                    <a:pt x="742949" y="152629"/>
                  </a:lnTo>
                  <a:lnTo>
                    <a:pt x="738981" y="150334"/>
                  </a:lnTo>
                  <a:lnTo>
                    <a:pt x="734218" y="149187"/>
                  </a:lnTo>
                  <a:lnTo>
                    <a:pt x="729456" y="148039"/>
                  </a:lnTo>
                  <a:lnTo>
                    <a:pt x="723899" y="148039"/>
                  </a:lnTo>
                  <a:lnTo>
                    <a:pt x="719931" y="149187"/>
                  </a:lnTo>
                  <a:lnTo>
                    <a:pt x="715168" y="152629"/>
                  </a:lnTo>
                  <a:lnTo>
                    <a:pt x="712787" y="157220"/>
                  </a:lnTo>
                  <a:lnTo>
                    <a:pt x="708024" y="165253"/>
                  </a:lnTo>
                  <a:lnTo>
                    <a:pt x="702468" y="169843"/>
                  </a:lnTo>
                  <a:lnTo>
                    <a:pt x="695324" y="174433"/>
                  </a:lnTo>
                  <a:lnTo>
                    <a:pt x="687387" y="175581"/>
                  </a:lnTo>
                  <a:lnTo>
                    <a:pt x="679449" y="174433"/>
                  </a:lnTo>
                  <a:lnTo>
                    <a:pt x="672306" y="170991"/>
                  </a:lnTo>
                  <a:lnTo>
                    <a:pt x="665162" y="166400"/>
                  </a:lnTo>
                  <a:lnTo>
                    <a:pt x="659606" y="158367"/>
                  </a:lnTo>
                  <a:lnTo>
                    <a:pt x="241300" y="158367"/>
                  </a:lnTo>
                  <a:lnTo>
                    <a:pt x="238125" y="150334"/>
                  </a:lnTo>
                  <a:lnTo>
                    <a:pt x="235743" y="142301"/>
                  </a:lnTo>
                  <a:lnTo>
                    <a:pt x="232568" y="135415"/>
                  </a:lnTo>
                  <a:lnTo>
                    <a:pt x="211931" y="120497"/>
                  </a:lnTo>
                  <a:lnTo>
                    <a:pt x="210343" y="120497"/>
                  </a:lnTo>
                  <a:lnTo>
                    <a:pt x="207962" y="120497"/>
                  </a:lnTo>
                  <a:lnTo>
                    <a:pt x="206375" y="120497"/>
                  </a:lnTo>
                  <a:lnTo>
                    <a:pt x="204787" y="121644"/>
                  </a:lnTo>
                  <a:lnTo>
                    <a:pt x="197643" y="96397"/>
                  </a:lnTo>
                  <a:lnTo>
                    <a:pt x="177800" y="51641"/>
                  </a:lnTo>
                  <a:lnTo>
                    <a:pt x="152400" y="19509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115887" y="56232"/>
                  </a:lnTo>
                  <a:lnTo>
                    <a:pt x="125412" y="60822"/>
                  </a:lnTo>
                  <a:lnTo>
                    <a:pt x="151606" y="95250"/>
                  </a:lnTo>
                  <a:lnTo>
                    <a:pt x="155575" y="120497"/>
                  </a:lnTo>
                  <a:lnTo>
                    <a:pt x="153987" y="131972"/>
                  </a:lnTo>
                  <a:lnTo>
                    <a:pt x="152400" y="143448"/>
                  </a:lnTo>
                  <a:lnTo>
                    <a:pt x="132556" y="177876"/>
                  </a:lnTo>
                  <a:lnTo>
                    <a:pt x="115887" y="184762"/>
                  </a:lnTo>
                  <a:lnTo>
                    <a:pt x="123825" y="187057"/>
                  </a:lnTo>
                  <a:lnTo>
                    <a:pt x="152400" y="224928"/>
                  </a:lnTo>
                  <a:lnTo>
                    <a:pt x="153987" y="237551"/>
                  </a:lnTo>
                  <a:lnTo>
                    <a:pt x="155575" y="249027"/>
                  </a:lnTo>
                  <a:lnTo>
                    <a:pt x="140493" y="293783"/>
                  </a:lnTo>
                  <a:lnTo>
                    <a:pt x="105568" y="312144"/>
                  </a:lnTo>
                  <a:lnTo>
                    <a:pt x="96043" y="310997"/>
                  </a:lnTo>
                  <a:lnTo>
                    <a:pt x="65087" y="284602"/>
                  </a:lnTo>
                  <a:lnTo>
                    <a:pt x="56356" y="249027"/>
                  </a:lnTo>
                  <a:lnTo>
                    <a:pt x="57150" y="237551"/>
                  </a:lnTo>
                  <a:lnTo>
                    <a:pt x="73025" y="197386"/>
                  </a:lnTo>
                  <a:lnTo>
                    <a:pt x="96043" y="184762"/>
                  </a:lnTo>
                  <a:lnTo>
                    <a:pt x="87312" y="182467"/>
                  </a:lnTo>
                  <a:lnTo>
                    <a:pt x="59531" y="143448"/>
                  </a:lnTo>
                  <a:lnTo>
                    <a:pt x="56356" y="120497"/>
                  </a:lnTo>
                  <a:lnTo>
                    <a:pt x="57150" y="106726"/>
                  </a:lnTo>
                  <a:lnTo>
                    <a:pt x="78581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65087" y="14918"/>
                  </a:lnTo>
                  <a:lnTo>
                    <a:pt x="30956" y="55084"/>
                  </a:lnTo>
                  <a:lnTo>
                    <a:pt x="7937" y="117054"/>
                  </a:lnTo>
                  <a:lnTo>
                    <a:pt x="0" y="191647"/>
                  </a:lnTo>
                  <a:lnTo>
                    <a:pt x="1587" y="229518"/>
                  </a:lnTo>
                  <a:lnTo>
                    <a:pt x="18256" y="296078"/>
                  </a:lnTo>
                  <a:lnTo>
                    <a:pt x="46831" y="347720"/>
                  </a:lnTo>
                  <a:lnTo>
                    <a:pt x="84931" y="377557"/>
                  </a:lnTo>
                  <a:lnTo>
                    <a:pt x="105568" y="381000"/>
                  </a:lnTo>
                  <a:lnTo>
                    <a:pt x="122237" y="378705"/>
                  </a:lnTo>
                  <a:lnTo>
                    <a:pt x="165893" y="346572"/>
                  </a:lnTo>
                  <a:lnTo>
                    <a:pt x="188912" y="309849"/>
                  </a:lnTo>
                  <a:lnTo>
                    <a:pt x="204787" y="262798"/>
                  </a:lnTo>
                  <a:lnTo>
                    <a:pt x="206375" y="262798"/>
                  </a:lnTo>
                  <a:lnTo>
                    <a:pt x="207962" y="262798"/>
                  </a:lnTo>
                  <a:lnTo>
                    <a:pt x="210343" y="262798"/>
                  </a:lnTo>
                  <a:lnTo>
                    <a:pt x="211931" y="262798"/>
                  </a:lnTo>
                  <a:lnTo>
                    <a:pt x="216693" y="260503"/>
                  </a:lnTo>
                  <a:lnTo>
                    <a:pt x="238125" y="230666"/>
                  </a:lnTo>
                  <a:lnTo>
                    <a:pt x="241300" y="221485"/>
                  </a:lnTo>
                  <a:lnTo>
                    <a:pt x="660399" y="221485"/>
                  </a:lnTo>
                  <a:lnTo>
                    <a:pt x="665956" y="213452"/>
                  </a:lnTo>
                  <a:lnTo>
                    <a:pt x="672306" y="210009"/>
                  </a:lnTo>
                  <a:lnTo>
                    <a:pt x="679449" y="205418"/>
                  </a:lnTo>
                  <a:lnTo>
                    <a:pt x="686593" y="205418"/>
                  </a:lnTo>
                  <a:lnTo>
                    <a:pt x="694531" y="206566"/>
                  </a:lnTo>
                  <a:lnTo>
                    <a:pt x="701674" y="211156"/>
                  </a:lnTo>
                  <a:lnTo>
                    <a:pt x="707231" y="218042"/>
                  </a:lnTo>
                  <a:lnTo>
                    <a:pt x="711199" y="224928"/>
                  </a:lnTo>
                  <a:lnTo>
                    <a:pt x="714374" y="229518"/>
                  </a:lnTo>
                  <a:lnTo>
                    <a:pt x="719137" y="231813"/>
                  </a:lnTo>
                  <a:lnTo>
                    <a:pt x="723106" y="234108"/>
                  </a:lnTo>
                  <a:lnTo>
                    <a:pt x="728662" y="234108"/>
                  </a:lnTo>
                  <a:lnTo>
                    <a:pt x="744537" y="220337"/>
                  </a:lnTo>
                  <a:lnTo>
                    <a:pt x="746124" y="213452"/>
                  </a:lnTo>
                  <a:lnTo>
                    <a:pt x="750887" y="210009"/>
                  </a:lnTo>
                  <a:lnTo>
                    <a:pt x="757237" y="206566"/>
                  </a:lnTo>
                  <a:lnTo>
                    <a:pt x="764381" y="206566"/>
                  </a:lnTo>
                  <a:lnTo>
                    <a:pt x="764381" y="231813"/>
                  </a:lnTo>
                  <a:lnTo>
                    <a:pt x="764381" y="280012"/>
                  </a:lnTo>
                  <a:lnTo>
                    <a:pt x="764381" y="325916"/>
                  </a:lnTo>
                  <a:lnTo>
                    <a:pt x="764381" y="348867"/>
                  </a:lnTo>
                  <a:lnTo>
                    <a:pt x="767556" y="352310"/>
                  </a:lnTo>
                  <a:lnTo>
                    <a:pt x="771524" y="353458"/>
                  </a:lnTo>
                  <a:lnTo>
                    <a:pt x="777081" y="352310"/>
                  </a:lnTo>
                  <a:lnTo>
                    <a:pt x="779462" y="348867"/>
                  </a:lnTo>
                  <a:lnTo>
                    <a:pt x="779462" y="339687"/>
                  </a:lnTo>
                  <a:lnTo>
                    <a:pt x="780256" y="321325"/>
                  </a:lnTo>
                  <a:lnTo>
                    <a:pt x="781049" y="304111"/>
                  </a:lnTo>
                  <a:lnTo>
                    <a:pt x="781049" y="293783"/>
                  </a:lnTo>
                  <a:lnTo>
                    <a:pt x="782637" y="291488"/>
                  </a:lnTo>
                  <a:lnTo>
                    <a:pt x="786606" y="291488"/>
                  </a:lnTo>
                  <a:lnTo>
                    <a:pt x="789781" y="291488"/>
                  </a:lnTo>
                  <a:lnTo>
                    <a:pt x="792162" y="293783"/>
                  </a:lnTo>
                  <a:lnTo>
                    <a:pt x="792162" y="298374"/>
                  </a:lnTo>
                  <a:lnTo>
                    <a:pt x="792162" y="304111"/>
                  </a:lnTo>
                  <a:lnTo>
                    <a:pt x="792162" y="310997"/>
                  </a:lnTo>
                  <a:lnTo>
                    <a:pt x="792162" y="316735"/>
                  </a:lnTo>
                  <a:lnTo>
                    <a:pt x="793749" y="319030"/>
                  </a:lnTo>
                  <a:lnTo>
                    <a:pt x="796131" y="319030"/>
                  </a:lnTo>
                  <a:lnTo>
                    <a:pt x="800893" y="319030"/>
                  </a:lnTo>
                  <a:lnTo>
                    <a:pt x="804068" y="319030"/>
                  </a:lnTo>
                  <a:lnTo>
                    <a:pt x="804068" y="322473"/>
                  </a:lnTo>
                  <a:lnTo>
                    <a:pt x="804068" y="331654"/>
                  </a:lnTo>
                  <a:lnTo>
                    <a:pt x="804068" y="341982"/>
                  </a:lnTo>
                  <a:lnTo>
                    <a:pt x="804068" y="347720"/>
                  </a:lnTo>
                  <a:lnTo>
                    <a:pt x="806449" y="351163"/>
                  </a:lnTo>
                  <a:lnTo>
                    <a:pt x="812799" y="352310"/>
                  </a:lnTo>
                  <a:lnTo>
                    <a:pt x="818356" y="351163"/>
                  </a:lnTo>
                  <a:lnTo>
                    <a:pt x="820737" y="347720"/>
                  </a:lnTo>
                  <a:lnTo>
                    <a:pt x="820737" y="336244"/>
                  </a:lnTo>
                  <a:lnTo>
                    <a:pt x="822324" y="315587"/>
                  </a:lnTo>
                  <a:lnTo>
                    <a:pt x="822324" y="293783"/>
                  </a:lnTo>
                  <a:lnTo>
                    <a:pt x="822324" y="282307"/>
                  </a:lnTo>
                  <a:lnTo>
                    <a:pt x="824706" y="281159"/>
                  </a:lnTo>
                  <a:lnTo>
                    <a:pt x="829468" y="281159"/>
                  </a:lnTo>
                  <a:lnTo>
                    <a:pt x="835024" y="281159"/>
                  </a:lnTo>
                  <a:lnTo>
                    <a:pt x="836612" y="283455"/>
                  </a:lnTo>
                  <a:lnTo>
                    <a:pt x="836612" y="291488"/>
                  </a:lnTo>
                  <a:lnTo>
                    <a:pt x="836612" y="306406"/>
                  </a:lnTo>
                  <a:lnTo>
                    <a:pt x="836612" y="320178"/>
                  </a:lnTo>
                  <a:lnTo>
                    <a:pt x="836612" y="328211"/>
                  </a:lnTo>
                  <a:lnTo>
                    <a:pt x="838993" y="333949"/>
                  </a:lnTo>
                  <a:lnTo>
                    <a:pt x="846137" y="335096"/>
                  </a:lnTo>
                  <a:lnTo>
                    <a:pt x="850899" y="333949"/>
                  </a:lnTo>
                  <a:lnTo>
                    <a:pt x="854074" y="330506"/>
                  </a:lnTo>
                  <a:lnTo>
                    <a:pt x="854074" y="321325"/>
                  </a:lnTo>
                  <a:lnTo>
                    <a:pt x="854074" y="306406"/>
                  </a:lnTo>
                  <a:lnTo>
                    <a:pt x="854074" y="291488"/>
                  </a:lnTo>
                  <a:lnTo>
                    <a:pt x="854074" y="282307"/>
                  </a:lnTo>
                  <a:lnTo>
                    <a:pt x="855662" y="281159"/>
                  </a:lnTo>
                  <a:lnTo>
                    <a:pt x="861218" y="281159"/>
                  </a:lnTo>
                  <a:lnTo>
                    <a:pt x="865981" y="281159"/>
                  </a:lnTo>
                  <a:lnTo>
                    <a:pt x="867568" y="283455"/>
                  </a:lnTo>
                  <a:lnTo>
                    <a:pt x="867568" y="290340"/>
                  </a:lnTo>
                  <a:lnTo>
                    <a:pt x="867568" y="298374"/>
                  </a:lnTo>
                  <a:lnTo>
                    <a:pt x="867568" y="306406"/>
                  </a:lnTo>
                  <a:lnTo>
                    <a:pt x="867568" y="310997"/>
                  </a:lnTo>
                  <a:lnTo>
                    <a:pt x="870743" y="312144"/>
                  </a:lnTo>
                  <a:lnTo>
                    <a:pt x="876299" y="312144"/>
                  </a:lnTo>
                  <a:lnTo>
                    <a:pt x="880268" y="312144"/>
                  </a:lnTo>
                  <a:lnTo>
                    <a:pt x="883443" y="313292"/>
                  </a:lnTo>
                  <a:lnTo>
                    <a:pt x="883443" y="321325"/>
                  </a:lnTo>
                  <a:lnTo>
                    <a:pt x="884237" y="328211"/>
                  </a:lnTo>
                  <a:lnTo>
                    <a:pt x="884237" y="336244"/>
                  </a:lnTo>
                  <a:lnTo>
                    <a:pt x="885031" y="341982"/>
                  </a:lnTo>
                  <a:lnTo>
                    <a:pt x="887412" y="344277"/>
                  </a:lnTo>
                  <a:lnTo>
                    <a:pt x="892968" y="345425"/>
                  </a:lnTo>
                  <a:lnTo>
                    <a:pt x="898524" y="344277"/>
                  </a:lnTo>
                  <a:lnTo>
                    <a:pt x="901699" y="339687"/>
                  </a:lnTo>
                  <a:lnTo>
                    <a:pt x="901699" y="327063"/>
                  </a:lnTo>
                  <a:lnTo>
                    <a:pt x="901699" y="304111"/>
                  </a:lnTo>
                  <a:lnTo>
                    <a:pt x="901699" y="282307"/>
                  </a:lnTo>
                  <a:lnTo>
                    <a:pt x="901699" y="268536"/>
                  </a:lnTo>
                  <a:lnTo>
                    <a:pt x="903287" y="266241"/>
                  </a:lnTo>
                  <a:lnTo>
                    <a:pt x="908843" y="266241"/>
                  </a:lnTo>
                  <a:lnTo>
                    <a:pt x="913606" y="266241"/>
                  </a:lnTo>
                  <a:lnTo>
                    <a:pt x="915193" y="263946"/>
                  </a:lnTo>
                  <a:lnTo>
                    <a:pt x="915193" y="250175"/>
                  </a:lnTo>
                  <a:lnTo>
                    <a:pt x="915987" y="231813"/>
                  </a:lnTo>
                  <a:lnTo>
                    <a:pt x="915987" y="214599"/>
                  </a:lnTo>
                  <a:lnTo>
                    <a:pt x="915987" y="20656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0879" y="16026"/>
            <a:ext cx="72561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Alternative</a:t>
            </a:r>
            <a:r>
              <a:rPr spc="-60"/>
              <a:t> </a:t>
            </a:r>
            <a:r>
              <a:rPr/>
              <a:t>Diversification</a:t>
            </a:r>
            <a:r>
              <a:rPr spc="-40"/>
              <a:t> </a:t>
            </a:r>
            <a:r>
              <a:rPr spc="-10"/>
              <a:t>Strategies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34936" y="1749424"/>
            <a:ext cx="935355" cy="387350"/>
            <a:chOff x="134936" y="1749424"/>
            <a:chExt cx="935355" cy="387350"/>
          </a:xfrm>
        </p:grpSpPr>
        <p:sp>
          <p:nvSpPr>
            <p:cNvPr id="4" name="object 4"/>
            <p:cNvSpPr/>
            <p:nvPr/>
          </p:nvSpPr>
          <p:spPr>
            <a:xfrm>
              <a:off x="138111" y="1752599"/>
              <a:ext cx="929005" cy="381000"/>
            </a:xfrm>
            <a:custGeom>
              <a:rect l="l" t="t" r="r" b="b"/>
              <a:pathLst>
                <a:path w="929005" h="381000">
                  <a:moveTo>
                    <a:pt x="105568" y="381000"/>
                  </a:moveTo>
                  <a:lnTo>
                    <a:pt x="65087" y="366081"/>
                  </a:lnTo>
                  <a:lnTo>
                    <a:pt x="30956" y="325915"/>
                  </a:lnTo>
                  <a:lnTo>
                    <a:pt x="7937" y="265093"/>
                  </a:lnTo>
                  <a:lnTo>
                    <a:pt x="0" y="191647"/>
                  </a:lnTo>
                  <a:lnTo>
                    <a:pt x="1587" y="152629"/>
                  </a:lnTo>
                  <a:lnTo>
                    <a:pt x="18256" y="84921"/>
                  </a:lnTo>
                  <a:lnTo>
                    <a:pt x="46831" y="33280"/>
                  </a:lnTo>
                  <a:lnTo>
                    <a:pt x="84931" y="3442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96043" y="56231"/>
                  </a:lnTo>
                  <a:lnTo>
                    <a:pt x="86518" y="60822"/>
                  </a:lnTo>
                  <a:lnTo>
                    <a:pt x="60325" y="95250"/>
                  </a:lnTo>
                  <a:lnTo>
                    <a:pt x="56356" y="120496"/>
                  </a:lnTo>
                  <a:lnTo>
                    <a:pt x="57150" y="131972"/>
                  </a:lnTo>
                  <a:lnTo>
                    <a:pt x="73025" y="170990"/>
                  </a:lnTo>
                  <a:lnTo>
                    <a:pt x="96043" y="184761"/>
                  </a:lnTo>
                  <a:lnTo>
                    <a:pt x="87312" y="187057"/>
                  </a:lnTo>
                  <a:lnTo>
                    <a:pt x="59531" y="224927"/>
                  </a:lnTo>
                  <a:lnTo>
                    <a:pt x="56356" y="249027"/>
                  </a:lnTo>
                  <a:lnTo>
                    <a:pt x="57150" y="262798"/>
                  </a:lnTo>
                  <a:lnTo>
                    <a:pt x="78581" y="301816"/>
                  </a:lnTo>
                  <a:lnTo>
                    <a:pt x="105568" y="312144"/>
                  </a:lnTo>
                  <a:lnTo>
                    <a:pt x="187605" y="312144"/>
                  </a:lnTo>
                  <a:lnTo>
                    <a:pt x="177800" y="329358"/>
                  </a:lnTo>
                  <a:lnTo>
                    <a:pt x="165893" y="346572"/>
                  </a:lnTo>
                  <a:lnTo>
                    <a:pt x="152400" y="361490"/>
                  </a:lnTo>
                  <a:lnTo>
                    <a:pt x="138112" y="371819"/>
                  </a:lnTo>
                  <a:lnTo>
                    <a:pt x="122237" y="378704"/>
                  </a:lnTo>
                  <a:lnTo>
                    <a:pt x="105568" y="381000"/>
                  </a:lnTo>
                  <a:close/>
                </a:path>
                <a:path w="929005" h="381000">
                  <a:moveTo>
                    <a:pt x="187605" y="312144"/>
                  </a:moveTo>
                  <a:lnTo>
                    <a:pt x="105568" y="312144"/>
                  </a:lnTo>
                  <a:lnTo>
                    <a:pt x="115887" y="310996"/>
                  </a:lnTo>
                  <a:lnTo>
                    <a:pt x="125412" y="307554"/>
                  </a:lnTo>
                  <a:lnTo>
                    <a:pt x="151606" y="273126"/>
                  </a:lnTo>
                  <a:lnTo>
                    <a:pt x="155575" y="249027"/>
                  </a:lnTo>
                  <a:lnTo>
                    <a:pt x="153987" y="237551"/>
                  </a:lnTo>
                  <a:lnTo>
                    <a:pt x="152400" y="224927"/>
                  </a:lnTo>
                  <a:lnTo>
                    <a:pt x="132556" y="191647"/>
                  </a:lnTo>
                  <a:lnTo>
                    <a:pt x="115887" y="184761"/>
                  </a:lnTo>
                  <a:lnTo>
                    <a:pt x="123825" y="182466"/>
                  </a:lnTo>
                  <a:lnTo>
                    <a:pt x="149225" y="153777"/>
                  </a:lnTo>
                  <a:lnTo>
                    <a:pt x="155575" y="120496"/>
                  </a:lnTo>
                  <a:lnTo>
                    <a:pt x="153987" y="106725"/>
                  </a:lnTo>
                  <a:lnTo>
                    <a:pt x="133350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152400" y="19509"/>
                  </a:lnTo>
                  <a:lnTo>
                    <a:pt x="177800" y="51641"/>
                  </a:lnTo>
                  <a:lnTo>
                    <a:pt x="197643" y="96397"/>
                  </a:lnTo>
                  <a:lnTo>
                    <a:pt x="204787" y="121644"/>
                  </a:lnTo>
                  <a:lnTo>
                    <a:pt x="216693" y="121644"/>
                  </a:lnTo>
                  <a:lnTo>
                    <a:pt x="238125" y="150334"/>
                  </a:lnTo>
                  <a:lnTo>
                    <a:pt x="241300" y="158367"/>
                  </a:lnTo>
                  <a:lnTo>
                    <a:pt x="659606" y="158367"/>
                  </a:lnTo>
                  <a:lnTo>
                    <a:pt x="665162" y="166400"/>
                  </a:lnTo>
                  <a:lnTo>
                    <a:pt x="672306" y="170990"/>
                  </a:lnTo>
                  <a:lnTo>
                    <a:pt x="679450" y="174433"/>
                  </a:lnTo>
                  <a:lnTo>
                    <a:pt x="687387" y="175581"/>
                  </a:lnTo>
                  <a:lnTo>
                    <a:pt x="917773" y="175581"/>
                  </a:lnTo>
                  <a:lnTo>
                    <a:pt x="925512" y="179024"/>
                  </a:lnTo>
                  <a:lnTo>
                    <a:pt x="928687" y="189352"/>
                  </a:lnTo>
                  <a:lnTo>
                    <a:pt x="925512" y="201975"/>
                  </a:lnTo>
                  <a:lnTo>
                    <a:pt x="918368" y="205418"/>
                  </a:lnTo>
                  <a:lnTo>
                    <a:pt x="679450" y="205418"/>
                  </a:lnTo>
                  <a:lnTo>
                    <a:pt x="672306" y="210009"/>
                  </a:lnTo>
                  <a:lnTo>
                    <a:pt x="665956" y="213451"/>
                  </a:lnTo>
                  <a:lnTo>
                    <a:pt x="660400" y="221484"/>
                  </a:lnTo>
                  <a:lnTo>
                    <a:pt x="241300" y="221484"/>
                  </a:lnTo>
                  <a:lnTo>
                    <a:pt x="238125" y="230665"/>
                  </a:lnTo>
                  <a:lnTo>
                    <a:pt x="235743" y="238698"/>
                  </a:lnTo>
                  <a:lnTo>
                    <a:pt x="232568" y="245584"/>
                  </a:lnTo>
                  <a:lnTo>
                    <a:pt x="229393" y="251322"/>
                  </a:lnTo>
                  <a:lnTo>
                    <a:pt x="225425" y="255912"/>
                  </a:lnTo>
                  <a:lnTo>
                    <a:pt x="220662" y="259355"/>
                  </a:lnTo>
                  <a:lnTo>
                    <a:pt x="216693" y="260502"/>
                  </a:lnTo>
                  <a:lnTo>
                    <a:pt x="211931" y="262798"/>
                  </a:lnTo>
                  <a:lnTo>
                    <a:pt x="204787" y="262798"/>
                  </a:lnTo>
                  <a:lnTo>
                    <a:pt x="197643" y="286897"/>
                  </a:lnTo>
                  <a:lnTo>
                    <a:pt x="188912" y="309849"/>
                  </a:lnTo>
                  <a:lnTo>
                    <a:pt x="187605" y="312144"/>
                  </a:lnTo>
                  <a:close/>
                </a:path>
                <a:path w="929005" h="381000">
                  <a:moveTo>
                    <a:pt x="216693" y="121644"/>
                  </a:moveTo>
                  <a:lnTo>
                    <a:pt x="204787" y="121644"/>
                  </a:lnTo>
                  <a:lnTo>
                    <a:pt x="206375" y="120496"/>
                  </a:lnTo>
                  <a:lnTo>
                    <a:pt x="211931" y="120496"/>
                  </a:lnTo>
                  <a:lnTo>
                    <a:pt x="216693" y="121644"/>
                  </a:lnTo>
                  <a:close/>
                </a:path>
                <a:path w="929005" h="381000">
                  <a:moveTo>
                    <a:pt x="758031" y="175581"/>
                  </a:moveTo>
                  <a:lnTo>
                    <a:pt x="687387" y="175581"/>
                  </a:lnTo>
                  <a:lnTo>
                    <a:pt x="695325" y="174433"/>
                  </a:lnTo>
                  <a:lnTo>
                    <a:pt x="702468" y="169843"/>
                  </a:lnTo>
                  <a:lnTo>
                    <a:pt x="708025" y="165252"/>
                  </a:lnTo>
                  <a:lnTo>
                    <a:pt x="712787" y="157219"/>
                  </a:lnTo>
                  <a:lnTo>
                    <a:pt x="715168" y="152629"/>
                  </a:lnTo>
                  <a:lnTo>
                    <a:pt x="719931" y="149186"/>
                  </a:lnTo>
                  <a:lnTo>
                    <a:pt x="723900" y="148039"/>
                  </a:lnTo>
                  <a:lnTo>
                    <a:pt x="729456" y="148039"/>
                  </a:lnTo>
                  <a:lnTo>
                    <a:pt x="738981" y="150334"/>
                  </a:lnTo>
                  <a:lnTo>
                    <a:pt x="742950" y="152629"/>
                  </a:lnTo>
                  <a:lnTo>
                    <a:pt x="744537" y="157219"/>
                  </a:lnTo>
                  <a:lnTo>
                    <a:pt x="746918" y="167548"/>
                  </a:lnTo>
                  <a:lnTo>
                    <a:pt x="751681" y="172138"/>
                  </a:lnTo>
                  <a:lnTo>
                    <a:pt x="758031" y="175581"/>
                  </a:lnTo>
                  <a:close/>
                </a:path>
                <a:path w="929005" h="381000">
                  <a:moveTo>
                    <a:pt x="917773" y="175581"/>
                  </a:moveTo>
                  <a:lnTo>
                    <a:pt x="758031" y="175581"/>
                  </a:lnTo>
                  <a:lnTo>
                    <a:pt x="915193" y="174433"/>
                  </a:lnTo>
                  <a:lnTo>
                    <a:pt x="917773" y="175581"/>
                  </a:lnTo>
                  <a:close/>
                </a:path>
                <a:path w="929005" h="381000">
                  <a:moveTo>
                    <a:pt x="728662" y="234108"/>
                  </a:moveTo>
                  <a:lnTo>
                    <a:pt x="723106" y="234108"/>
                  </a:lnTo>
                  <a:lnTo>
                    <a:pt x="719137" y="231813"/>
                  </a:lnTo>
                  <a:lnTo>
                    <a:pt x="714375" y="229517"/>
                  </a:lnTo>
                  <a:lnTo>
                    <a:pt x="711200" y="224927"/>
                  </a:lnTo>
                  <a:lnTo>
                    <a:pt x="707231" y="218042"/>
                  </a:lnTo>
                  <a:lnTo>
                    <a:pt x="701675" y="211156"/>
                  </a:lnTo>
                  <a:lnTo>
                    <a:pt x="694531" y="206566"/>
                  </a:lnTo>
                  <a:lnTo>
                    <a:pt x="686593" y="205418"/>
                  </a:lnTo>
                  <a:lnTo>
                    <a:pt x="918368" y="205418"/>
                  </a:lnTo>
                  <a:lnTo>
                    <a:pt x="915987" y="206566"/>
                  </a:lnTo>
                  <a:lnTo>
                    <a:pt x="757237" y="206566"/>
                  </a:lnTo>
                  <a:lnTo>
                    <a:pt x="750887" y="210009"/>
                  </a:lnTo>
                  <a:lnTo>
                    <a:pt x="746125" y="213451"/>
                  </a:lnTo>
                  <a:lnTo>
                    <a:pt x="744537" y="220337"/>
                  </a:lnTo>
                  <a:lnTo>
                    <a:pt x="743743" y="224927"/>
                  </a:lnTo>
                  <a:lnTo>
                    <a:pt x="741362" y="229517"/>
                  </a:lnTo>
                  <a:lnTo>
                    <a:pt x="738187" y="231813"/>
                  </a:lnTo>
                  <a:lnTo>
                    <a:pt x="728662" y="234108"/>
                  </a:lnTo>
                  <a:close/>
                </a:path>
                <a:path w="929005" h="381000">
                  <a:moveTo>
                    <a:pt x="771525" y="353457"/>
                  </a:moveTo>
                  <a:lnTo>
                    <a:pt x="767556" y="352310"/>
                  </a:lnTo>
                  <a:lnTo>
                    <a:pt x="764381" y="348867"/>
                  </a:lnTo>
                  <a:lnTo>
                    <a:pt x="764381" y="206566"/>
                  </a:lnTo>
                  <a:lnTo>
                    <a:pt x="915987" y="206566"/>
                  </a:lnTo>
                  <a:lnTo>
                    <a:pt x="915888" y="234108"/>
                  </a:lnTo>
                  <a:lnTo>
                    <a:pt x="915243" y="249027"/>
                  </a:lnTo>
                  <a:lnTo>
                    <a:pt x="915193" y="263945"/>
                  </a:lnTo>
                  <a:lnTo>
                    <a:pt x="913606" y="266240"/>
                  </a:lnTo>
                  <a:lnTo>
                    <a:pt x="903287" y="266240"/>
                  </a:lnTo>
                  <a:lnTo>
                    <a:pt x="901700" y="268536"/>
                  </a:lnTo>
                  <a:lnTo>
                    <a:pt x="901700" y="281159"/>
                  </a:lnTo>
                  <a:lnTo>
                    <a:pt x="824706" y="281159"/>
                  </a:lnTo>
                  <a:lnTo>
                    <a:pt x="822325" y="282307"/>
                  </a:lnTo>
                  <a:lnTo>
                    <a:pt x="822325" y="291487"/>
                  </a:lnTo>
                  <a:lnTo>
                    <a:pt x="782637" y="291487"/>
                  </a:lnTo>
                  <a:lnTo>
                    <a:pt x="781050" y="293783"/>
                  </a:lnTo>
                  <a:lnTo>
                    <a:pt x="781050" y="304111"/>
                  </a:lnTo>
                  <a:lnTo>
                    <a:pt x="779462" y="339686"/>
                  </a:lnTo>
                  <a:lnTo>
                    <a:pt x="779462" y="348867"/>
                  </a:lnTo>
                  <a:lnTo>
                    <a:pt x="777081" y="352310"/>
                  </a:lnTo>
                  <a:lnTo>
                    <a:pt x="771525" y="353457"/>
                  </a:lnTo>
                  <a:close/>
                </a:path>
                <a:path w="929005" h="381000">
                  <a:moveTo>
                    <a:pt x="846137" y="335096"/>
                  </a:moveTo>
                  <a:lnTo>
                    <a:pt x="838993" y="333948"/>
                  </a:lnTo>
                  <a:lnTo>
                    <a:pt x="836612" y="328210"/>
                  </a:lnTo>
                  <a:lnTo>
                    <a:pt x="836612" y="283454"/>
                  </a:lnTo>
                  <a:lnTo>
                    <a:pt x="835025" y="281159"/>
                  </a:lnTo>
                  <a:lnTo>
                    <a:pt x="855662" y="281159"/>
                  </a:lnTo>
                  <a:lnTo>
                    <a:pt x="854075" y="282307"/>
                  </a:lnTo>
                  <a:lnTo>
                    <a:pt x="854075" y="330505"/>
                  </a:lnTo>
                  <a:lnTo>
                    <a:pt x="850900" y="333948"/>
                  </a:lnTo>
                  <a:lnTo>
                    <a:pt x="846137" y="335096"/>
                  </a:lnTo>
                  <a:close/>
                </a:path>
                <a:path w="929005" h="381000">
                  <a:moveTo>
                    <a:pt x="892968" y="345424"/>
                  </a:moveTo>
                  <a:lnTo>
                    <a:pt x="887412" y="344277"/>
                  </a:lnTo>
                  <a:lnTo>
                    <a:pt x="885031" y="341981"/>
                  </a:lnTo>
                  <a:lnTo>
                    <a:pt x="884237" y="336244"/>
                  </a:lnTo>
                  <a:lnTo>
                    <a:pt x="884237" y="328210"/>
                  </a:lnTo>
                  <a:lnTo>
                    <a:pt x="883443" y="321325"/>
                  </a:lnTo>
                  <a:lnTo>
                    <a:pt x="883443" y="313292"/>
                  </a:lnTo>
                  <a:lnTo>
                    <a:pt x="880268" y="312144"/>
                  </a:lnTo>
                  <a:lnTo>
                    <a:pt x="870743" y="312144"/>
                  </a:lnTo>
                  <a:lnTo>
                    <a:pt x="867568" y="310996"/>
                  </a:lnTo>
                  <a:lnTo>
                    <a:pt x="867568" y="283454"/>
                  </a:lnTo>
                  <a:lnTo>
                    <a:pt x="865981" y="281159"/>
                  </a:lnTo>
                  <a:lnTo>
                    <a:pt x="901700" y="281159"/>
                  </a:lnTo>
                  <a:lnTo>
                    <a:pt x="901700" y="339686"/>
                  </a:lnTo>
                  <a:lnTo>
                    <a:pt x="898525" y="344277"/>
                  </a:lnTo>
                  <a:lnTo>
                    <a:pt x="892968" y="345424"/>
                  </a:lnTo>
                  <a:close/>
                </a:path>
                <a:path w="929005" h="381000">
                  <a:moveTo>
                    <a:pt x="812800" y="352310"/>
                  </a:moveTo>
                  <a:lnTo>
                    <a:pt x="806450" y="351162"/>
                  </a:lnTo>
                  <a:lnTo>
                    <a:pt x="804068" y="347719"/>
                  </a:lnTo>
                  <a:lnTo>
                    <a:pt x="804068" y="319030"/>
                  </a:lnTo>
                  <a:lnTo>
                    <a:pt x="793750" y="319030"/>
                  </a:lnTo>
                  <a:lnTo>
                    <a:pt x="792162" y="316734"/>
                  </a:lnTo>
                  <a:lnTo>
                    <a:pt x="792162" y="293783"/>
                  </a:lnTo>
                  <a:lnTo>
                    <a:pt x="789781" y="291487"/>
                  </a:lnTo>
                  <a:lnTo>
                    <a:pt x="822325" y="291487"/>
                  </a:lnTo>
                  <a:lnTo>
                    <a:pt x="822236" y="316734"/>
                  </a:lnTo>
                  <a:lnTo>
                    <a:pt x="820825" y="335096"/>
                  </a:lnTo>
                  <a:lnTo>
                    <a:pt x="820737" y="347719"/>
                  </a:lnTo>
                  <a:lnTo>
                    <a:pt x="818356" y="351162"/>
                  </a:lnTo>
                  <a:lnTo>
                    <a:pt x="812800" y="35231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38111" y="1752599"/>
              <a:ext cx="929005" cy="381000"/>
            </a:xfrm>
            <a:custGeom>
              <a:rect l="l" t="t" r="r" b="b"/>
              <a:pathLst>
                <a:path w="929005" h="381000">
                  <a:moveTo>
                    <a:pt x="915987" y="206566"/>
                  </a:moveTo>
                  <a:lnTo>
                    <a:pt x="925512" y="201975"/>
                  </a:lnTo>
                  <a:lnTo>
                    <a:pt x="928687" y="189352"/>
                  </a:lnTo>
                  <a:lnTo>
                    <a:pt x="925512" y="179024"/>
                  </a:lnTo>
                  <a:lnTo>
                    <a:pt x="915193" y="174433"/>
                  </a:lnTo>
                  <a:lnTo>
                    <a:pt x="758031" y="175581"/>
                  </a:lnTo>
                  <a:lnTo>
                    <a:pt x="751681" y="172138"/>
                  </a:lnTo>
                  <a:lnTo>
                    <a:pt x="746918" y="167548"/>
                  </a:lnTo>
                  <a:lnTo>
                    <a:pt x="745331" y="160662"/>
                  </a:lnTo>
                  <a:lnTo>
                    <a:pt x="744537" y="157219"/>
                  </a:lnTo>
                  <a:lnTo>
                    <a:pt x="742950" y="152629"/>
                  </a:lnTo>
                  <a:lnTo>
                    <a:pt x="738981" y="150334"/>
                  </a:lnTo>
                  <a:lnTo>
                    <a:pt x="734218" y="149186"/>
                  </a:lnTo>
                  <a:lnTo>
                    <a:pt x="729456" y="148039"/>
                  </a:lnTo>
                  <a:lnTo>
                    <a:pt x="723900" y="148039"/>
                  </a:lnTo>
                  <a:lnTo>
                    <a:pt x="719931" y="149186"/>
                  </a:lnTo>
                  <a:lnTo>
                    <a:pt x="715168" y="152629"/>
                  </a:lnTo>
                  <a:lnTo>
                    <a:pt x="712787" y="157219"/>
                  </a:lnTo>
                  <a:lnTo>
                    <a:pt x="708025" y="165252"/>
                  </a:lnTo>
                  <a:lnTo>
                    <a:pt x="702468" y="169843"/>
                  </a:lnTo>
                  <a:lnTo>
                    <a:pt x="695325" y="174433"/>
                  </a:lnTo>
                  <a:lnTo>
                    <a:pt x="687387" y="175581"/>
                  </a:lnTo>
                  <a:lnTo>
                    <a:pt x="679450" y="174433"/>
                  </a:lnTo>
                  <a:lnTo>
                    <a:pt x="672306" y="170990"/>
                  </a:lnTo>
                  <a:lnTo>
                    <a:pt x="665162" y="166400"/>
                  </a:lnTo>
                  <a:lnTo>
                    <a:pt x="659606" y="158367"/>
                  </a:lnTo>
                  <a:lnTo>
                    <a:pt x="241300" y="158367"/>
                  </a:lnTo>
                  <a:lnTo>
                    <a:pt x="238125" y="150334"/>
                  </a:lnTo>
                  <a:lnTo>
                    <a:pt x="235743" y="142301"/>
                  </a:lnTo>
                  <a:lnTo>
                    <a:pt x="232568" y="135415"/>
                  </a:lnTo>
                  <a:lnTo>
                    <a:pt x="211931" y="120496"/>
                  </a:lnTo>
                  <a:lnTo>
                    <a:pt x="210343" y="120496"/>
                  </a:lnTo>
                  <a:lnTo>
                    <a:pt x="207962" y="120496"/>
                  </a:lnTo>
                  <a:lnTo>
                    <a:pt x="206375" y="120496"/>
                  </a:lnTo>
                  <a:lnTo>
                    <a:pt x="204787" y="121644"/>
                  </a:lnTo>
                  <a:lnTo>
                    <a:pt x="197643" y="96397"/>
                  </a:lnTo>
                  <a:lnTo>
                    <a:pt x="177800" y="51641"/>
                  </a:lnTo>
                  <a:lnTo>
                    <a:pt x="152400" y="19509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115887" y="56231"/>
                  </a:lnTo>
                  <a:lnTo>
                    <a:pt x="125412" y="60822"/>
                  </a:lnTo>
                  <a:lnTo>
                    <a:pt x="151606" y="95250"/>
                  </a:lnTo>
                  <a:lnTo>
                    <a:pt x="155575" y="120496"/>
                  </a:lnTo>
                  <a:lnTo>
                    <a:pt x="153987" y="131972"/>
                  </a:lnTo>
                  <a:lnTo>
                    <a:pt x="152400" y="143448"/>
                  </a:lnTo>
                  <a:lnTo>
                    <a:pt x="132556" y="177876"/>
                  </a:lnTo>
                  <a:lnTo>
                    <a:pt x="115887" y="184761"/>
                  </a:lnTo>
                  <a:lnTo>
                    <a:pt x="123825" y="187057"/>
                  </a:lnTo>
                  <a:lnTo>
                    <a:pt x="152400" y="224927"/>
                  </a:lnTo>
                  <a:lnTo>
                    <a:pt x="153987" y="237551"/>
                  </a:lnTo>
                  <a:lnTo>
                    <a:pt x="155575" y="249027"/>
                  </a:lnTo>
                  <a:lnTo>
                    <a:pt x="140493" y="293783"/>
                  </a:lnTo>
                  <a:lnTo>
                    <a:pt x="105568" y="312144"/>
                  </a:lnTo>
                  <a:lnTo>
                    <a:pt x="96043" y="310996"/>
                  </a:lnTo>
                  <a:lnTo>
                    <a:pt x="65087" y="284602"/>
                  </a:lnTo>
                  <a:lnTo>
                    <a:pt x="56356" y="249027"/>
                  </a:lnTo>
                  <a:lnTo>
                    <a:pt x="57150" y="237551"/>
                  </a:lnTo>
                  <a:lnTo>
                    <a:pt x="73025" y="197385"/>
                  </a:lnTo>
                  <a:lnTo>
                    <a:pt x="96043" y="184761"/>
                  </a:lnTo>
                  <a:lnTo>
                    <a:pt x="87312" y="182466"/>
                  </a:lnTo>
                  <a:lnTo>
                    <a:pt x="59531" y="143448"/>
                  </a:lnTo>
                  <a:lnTo>
                    <a:pt x="56356" y="120496"/>
                  </a:lnTo>
                  <a:lnTo>
                    <a:pt x="57150" y="106725"/>
                  </a:lnTo>
                  <a:lnTo>
                    <a:pt x="78581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65087" y="14918"/>
                  </a:lnTo>
                  <a:lnTo>
                    <a:pt x="30956" y="55084"/>
                  </a:lnTo>
                  <a:lnTo>
                    <a:pt x="7937" y="117054"/>
                  </a:lnTo>
                  <a:lnTo>
                    <a:pt x="0" y="191647"/>
                  </a:lnTo>
                  <a:lnTo>
                    <a:pt x="1587" y="229517"/>
                  </a:lnTo>
                  <a:lnTo>
                    <a:pt x="18256" y="296078"/>
                  </a:lnTo>
                  <a:lnTo>
                    <a:pt x="46831" y="347719"/>
                  </a:lnTo>
                  <a:lnTo>
                    <a:pt x="84931" y="377557"/>
                  </a:lnTo>
                  <a:lnTo>
                    <a:pt x="105568" y="381000"/>
                  </a:lnTo>
                  <a:lnTo>
                    <a:pt x="122237" y="378704"/>
                  </a:lnTo>
                  <a:lnTo>
                    <a:pt x="165893" y="346572"/>
                  </a:lnTo>
                  <a:lnTo>
                    <a:pt x="188912" y="309849"/>
                  </a:lnTo>
                  <a:lnTo>
                    <a:pt x="204787" y="262798"/>
                  </a:lnTo>
                  <a:lnTo>
                    <a:pt x="206375" y="262798"/>
                  </a:lnTo>
                  <a:lnTo>
                    <a:pt x="207962" y="262798"/>
                  </a:lnTo>
                  <a:lnTo>
                    <a:pt x="210343" y="262798"/>
                  </a:lnTo>
                  <a:lnTo>
                    <a:pt x="211931" y="262798"/>
                  </a:lnTo>
                  <a:lnTo>
                    <a:pt x="216693" y="260502"/>
                  </a:lnTo>
                  <a:lnTo>
                    <a:pt x="238125" y="230665"/>
                  </a:lnTo>
                  <a:lnTo>
                    <a:pt x="241300" y="221484"/>
                  </a:lnTo>
                  <a:lnTo>
                    <a:pt x="660400" y="221484"/>
                  </a:lnTo>
                  <a:lnTo>
                    <a:pt x="665956" y="213451"/>
                  </a:lnTo>
                  <a:lnTo>
                    <a:pt x="672306" y="210009"/>
                  </a:lnTo>
                  <a:lnTo>
                    <a:pt x="679450" y="205418"/>
                  </a:lnTo>
                  <a:lnTo>
                    <a:pt x="686593" y="205418"/>
                  </a:lnTo>
                  <a:lnTo>
                    <a:pt x="694531" y="206566"/>
                  </a:lnTo>
                  <a:lnTo>
                    <a:pt x="701675" y="211156"/>
                  </a:lnTo>
                  <a:lnTo>
                    <a:pt x="707231" y="218042"/>
                  </a:lnTo>
                  <a:lnTo>
                    <a:pt x="711200" y="224927"/>
                  </a:lnTo>
                  <a:lnTo>
                    <a:pt x="714375" y="229517"/>
                  </a:lnTo>
                  <a:lnTo>
                    <a:pt x="719137" y="231813"/>
                  </a:lnTo>
                  <a:lnTo>
                    <a:pt x="723106" y="234108"/>
                  </a:lnTo>
                  <a:lnTo>
                    <a:pt x="728662" y="234108"/>
                  </a:lnTo>
                  <a:lnTo>
                    <a:pt x="733425" y="232960"/>
                  </a:lnTo>
                  <a:lnTo>
                    <a:pt x="738187" y="231813"/>
                  </a:lnTo>
                  <a:lnTo>
                    <a:pt x="741362" y="229517"/>
                  </a:lnTo>
                  <a:lnTo>
                    <a:pt x="743743" y="224927"/>
                  </a:lnTo>
                  <a:lnTo>
                    <a:pt x="744537" y="220337"/>
                  </a:lnTo>
                  <a:lnTo>
                    <a:pt x="746125" y="213451"/>
                  </a:lnTo>
                  <a:lnTo>
                    <a:pt x="750887" y="210009"/>
                  </a:lnTo>
                  <a:lnTo>
                    <a:pt x="757237" y="206566"/>
                  </a:lnTo>
                  <a:lnTo>
                    <a:pt x="764381" y="206566"/>
                  </a:lnTo>
                  <a:lnTo>
                    <a:pt x="764381" y="231813"/>
                  </a:lnTo>
                  <a:lnTo>
                    <a:pt x="764381" y="280011"/>
                  </a:lnTo>
                  <a:lnTo>
                    <a:pt x="764381" y="325915"/>
                  </a:lnTo>
                  <a:lnTo>
                    <a:pt x="764381" y="348867"/>
                  </a:lnTo>
                  <a:lnTo>
                    <a:pt x="767556" y="352310"/>
                  </a:lnTo>
                  <a:lnTo>
                    <a:pt x="771525" y="353457"/>
                  </a:lnTo>
                  <a:lnTo>
                    <a:pt x="777081" y="352310"/>
                  </a:lnTo>
                  <a:lnTo>
                    <a:pt x="779462" y="348867"/>
                  </a:lnTo>
                  <a:lnTo>
                    <a:pt x="779462" y="339686"/>
                  </a:lnTo>
                  <a:lnTo>
                    <a:pt x="780256" y="321325"/>
                  </a:lnTo>
                  <a:lnTo>
                    <a:pt x="781050" y="304111"/>
                  </a:lnTo>
                  <a:lnTo>
                    <a:pt x="781050" y="293783"/>
                  </a:lnTo>
                  <a:lnTo>
                    <a:pt x="782637" y="291487"/>
                  </a:lnTo>
                  <a:lnTo>
                    <a:pt x="786606" y="291487"/>
                  </a:lnTo>
                  <a:lnTo>
                    <a:pt x="789781" y="291487"/>
                  </a:lnTo>
                  <a:lnTo>
                    <a:pt x="792162" y="293783"/>
                  </a:lnTo>
                  <a:lnTo>
                    <a:pt x="792162" y="298373"/>
                  </a:lnTo>
                  <a:lnTo>
                    <a:pt x="792162" y="304111"/>
                  </a:lnTo>
                  <a:lnTo>
                    <a:pt x="792162" y="310996"/>
                  </a:lnTo>
                  <a:lnTo>
                    <a:pt x="792162" y="316734"/>
                  </a:lnTo>
                  <a:lnTo>
                    <a:pt x="793750" y="319030"/>
                  </a:lnTo>
                  <a:lnTo>
                    <a:pt x="796131" y="319030"/>
                  </a:lnTo>
                  <a:lnTo>
                    <a:pt x="800893" y="319030"/>
                  </a:lnTo>
                  <a:lnTo>
                    <a:pt x="804068" y="319030"/>
                  </a:lnTo>
                  <a:lnTo>
                    <a:pt x="804068" y="322472"/>
                  </a:lnTo>
                  <a:lnTo>
                    <a:pt x="804068" y="331653"/>
                  </a:lnTo>
                  <a:lnTo>
                    <a:pt x="804068" y="341981"/>
                  </a:lnTo>
                  <a:lnTo>
                    <a:pt x="804068" y="347719"/>
                  </a:lnTo>
                  <a:lnTo>
                    <a:pt x="806450" y="351162"/>
                  </a:lnTo>
                  <a:lnTo>
                    <a:pt x="812800" y="352310"/>
                  </a:lnTo>
                  <a:lnTo>
                    <a:pt x="818356" y="351162"/>
                  </a:lnTo>
                  <a:lnTo>
                    <a:pt x="820737" y="347719"/>
                  </a:lnTo>
                  <a:lnTo>
                    <a:pt x="820737" y="336244"/>
                  </a:lnTo>
                  <a:lnTo>
                    <a:pt x="822325" y="315587"/>
                  </a:lnTo>
                  <a:lnTo>
                    <a:pt x="822325" y="293783"/>
                  </a:lnTo>
                  <a:lnTo>
                    <a:pt x="822325" y="282307"/>
                  </a:lnTo>
                  <a:lnTo>
                    <a:pt x="824706" y="281159"/>
                  </a:lnTo>
                  <a:lnTo>
                    <a:pt x="829468" y="281159"/>
                  </a:lnTo>
                  <a:lnTo>
                    <a:pt x="835025" y="281159"/>
                  </a:lnTo>
                  <a:lnTo>
                    <a:pt x="836612" y="283454"/>
                  </a:lnTo>
                  <a:lnTo>
                    <a:pt x="836612" y="291487"/>
                  </a:lnTo>
                  <a:lnTo>
                    <a:pt x="836612" y="306406"/>
                  </a:lnTo>
                  <a:lnTo>
                    <a:pt x="836612" y="320177"/>
                  </a:lnTo>
                  <a:lnTo>
                    <a:pt x="836612" y="328210"/>
                  </a:lnTo>
                  <a:lnTo>
                    <a:pt x="838993" y="333948"/>
                  </a:lnTo>
                  <a:lnTo>
                    <a:pt x="846137" y="335096"/>
                  </a:lnTo>
                  <a:lnTo>
                    <a:pt x="850900" y="333948"/>
                  </a:lnTo>
                  <a:lnTo>
                    <a:pt x="854075" y="330505"/>
                  </a:lnTo>
                  <a:lnTo>
                    <a:pt x="854075" y="321325"/>
                  </a:lnTo>
                  <a:lnTo>
                    <a:pt x="854075" y="306406"/>
                  </a:lnTo>
                  <a:lnTo>
                    <a:pt x="854075" y="291487"/>
                  </a:lnTo>
                  <a:lnTo>
                    <a:pt x="854075" y="282307"/>
                  </a:lnTo>
                  <a:lnTo>
                    <a:pt x="855662" y="281159"/>
                  </a:lnTo>
                  <a:lnTo>
                    <a:pt x="861218" y="281159"/>
                  </a:lnTo>
                  <a:lnTo>
                    <a:pt x="865981" y="281159"/>
                  </a:lnTo>
                  <a:lnTo>
                    <a:pt x="867568" y="283454"/>
                  </a:lnTo>
                  <a:lnTo>
                    <a:pt x="867568" y="290340"/>
                  </a:lnTo>
                  <a:lnTo>
                    <a:pt x="867568" y="298373"/>
                  </a:lnTo>
                  <a:lnTo>
                    <a:pt x="867568" y="306406"/>
                  </a:lnTo>
                  <a:lnTo>
                    <a:pt x="867568" y="310996"/>
                  </a:lnTo>
                  <a:lnTo>
                    <a:pt x="870743" y="312144"/>
                  </a:lnTo>
                  <a:lnTo>
                    <a:pt x="876300" y="312144"/>
                  </a:lnTo>
                  <a:lnTo>
                    <a:pt x="880268" y="312144"/>
                  </a:lnTo>
                  <a:lnTo>
                    <a:pt x="883443" y="313292"/>
                  </a:lnTo>
                  <a:lnTo>
                    <a:pt x="883443" y="321325"/>
                  </a:lnTo>
                  <a:lnTo>
                    <a:pt x="884237" y="328210"/>
                  </a:lnTo>
                  <a:lnTo>
                    <a:pt x="884237" y="336244"/>
                  </a:lnTo>
                  <a:lnTo>
                    <a:pt x="885031" y="341981"/>
                  </a:lnTo>
                  <a:lnTo>
                    <a:pt x="887412" y="344277"/>
                  </a:lnTo>
                  <a:lnTo>
                    <a:pt x="892968" y="345424"/>
                  </a:lnTo>
                  <a:lnTo>
                    <a:pt x="898525" y="344277"/>
                  </a:lnTo>
                  <a:lnTo>
                    <a:pt x="901700" y="339686"/>
                  </a:lnTo>
                  <a:lnTo>
                    <a:pt x="901700" y="327063"/>
                  </a:lnTo>
                  <a:lnTo>
                    <a:pt x="901700" y="304111"/>
                  </a:lnTo>
                  <a:lnTo>
                    <a:pt x="901700" y="282307"/>
                  </a:lnTo>
                  <a:lnTo>
                    <a:pt x="901700" y="268536"/>
                  </a:lnTo>
                  <a:lnTo>
                    <a:pt x="903287" y="266240"/>
                  </a:lnTo>
                  <a:lnTo>
                    <a:pt x="908843" y="266240"/>
                  </a:lnTo>
                  <a:lnTo>
                    <a:pt x="913606" y="266240"/>
                  </a:lnTo>
                  <a:lnTo>
                    <a:pt x="915193" y="263945"/>
                  </a:lnTo>
                  <a:lnTo>
                    <a:pt x="915193" y="250174"/>
                  </a:lnTo>
                  <a:lnTo>
                    <a:pt x="915987" y="231813"/>
                  </a:lnTo>
                  <a:lnTo>
                    <a:pt x="915987" y="214599"/>
                  </a:lnTo>
                  <a:lnTo>
                    <a:pt x="915987" y="20656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06387" y="293951"/>
            <a:ext cx="8023859" cy="5875020"/>
          </a:xfrm>
          <a:prstGeom prst="rect">
            <a:avLst/>
          </a:prstGeom>
        </p:spPr>
        <p:txBody>
          <a:bodyPr vert="horz" wrap="square" lIns="0" tIns="224790" rIns="0" bIns="0" rtlCol="0">
            <a:spAutoFit/>
          </a:bodyPr>
          <a:lstStyle/>
          <a:p>
            <a:pPr marL="2756535">
              <a:lnSpc>
                <a:spcPct val="100000"/>
              </a:lnSpc>
              <a:spcBef>
                <a:spcPts val="177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3200" b="1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465"/>
              </a:spcBef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Key</a:t>
            </a:r>
            <a:r>
              <a:rPr sz="2800" b="1" i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Characteristics:</a:t>
            </a:r>
            <a:endParaRPr sz="2800">
              <a:latin typeface="Times New Roman"/>
              <a:cs typeface="Times New Roman"/>
            </a:endParaRPr>
          </a:p>
          <a:p>
            <a:pPr marL="912494" marR="473709">
              <a:lnSpc>
                <a:spcPts val="3020"/>
              </a:lnSpc>
              <a:spcBef>
                <a:spcPts val="1285"/>
              </a:spcBef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can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enhance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potential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or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reduce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cost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8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differentiation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700">
              <a:latin typeface="Times New Roman"/>
              <a:cs typeface="Times New Roman"/>
            </a:endParaRPr>
          </a:p>
          <a:p>
            <a:pPr marL="761365" marR="1434465">
              <a:lnSpc>
                <a:spcPts val="3020"/>
              </a:lnSpc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Must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involve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crucial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to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competitive</a:t>
            </a:r>
            <a:r>
              <a:rPr sz="2800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advantage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550">
              <a:latin typeface="Times New Roman"/>
              <a:cs typeface="Times New Roman"/>
            </a:endParaRPr>
          </a:p>
          <a:p>
            <a:pPr marL="1155065" marR="5080">
              <a:lnSpc>
                <a:spcPts val="3190"/>
              </a:lnSpc>
            </a:pPr>
            <a:r>
              <a:rPr sz="2800" b="1" i="1">
                <a:solidFill>
                  <a:srgbClr val="FFFFFF"/>
                </a:solidFill>
                <a:latin typeface="Times New Roman"/>
                <a:cs typeface="Times New Roman"/>
              </a:rPr>
              <a:t>Example: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Procter</a:t>
            </a:r>
            <a:r>
              <a:rPr sz="280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&amp;Gamble’s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sharing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ofsalesandphysical</a:t>
            </a:r>
            <a:r>
              <a:rPr sz="280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distribution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fordisposable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diapersand</a:t>
            </a:r>
            <a:r>
              <a:rPr sz="28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papertowels</a:t>
            </a:r>
            <a:r>
              <a:rPr sz="2800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iseffectivebecause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these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itemsare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so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bulky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costly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ship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-3174" y="3371849"/>
            <a:ext cx="935355" cy="387350"/>
            <a:chOff x="-3174" y="3371849"/>
            <a:chExt cx="935355" cy="387350"/>
          </a:xfrm>
        </p:grpSpPr>
        <p:sp>
          <p:nvSpPr>
            <p:cNvPr id="8" name="object 8"/>
            <p:cNvSpPr/>
            <p:nvPr/>
          </p:nvSpPr>
          <p:spPr>
            <a:xfrm>
              <a:off x="0" y="3375024"/>
              <a:ext cx="929005" cy="381000"/>
            </a:xfrm>
            <a:custGeom>
              <a:rect l="l" t="t" r="r" b="b"/>
              <a:pathLst>
                <a:path w="929005" h="381000">
                  <a:moveTo>
                    <a:pt x="105568" y="381000"/>
                  </a:moveTo>
                  <a:lnTo>
                    <a:pt x="65087" y="366081"/>
                  </a:lnTo>
                  <a:lnTo>
                    <a:pt x="30956" y="325915"/>
                  </a:lnTo>
                  <a:lnTo>
                    <a:pt x="7937" y="265093"/>
                  </a:lnTo>
                  <a:lnTo>
                    <a:pt x="0" y="191647"/>
                  </a:lnTo>
                  <a:lnTo>
                    <a:pt x="1587" y="152629"/>
                  </a:lnTo>
                  <a:lnTo>
                    <a:pt x="18256" y="84921"/>
                  </a:lnTo>
                  <a:lnTo>
                    <a:pt x="46831" y="33280"/>
                  </a:lnTo>
                  <a:lnTo>
                    <a:pt x="84931" y="3442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96043" y="56231"/>
                  </a:lnTo>
                  <a:lnTo>
                    <a:pt x="86518" y="60822"/>
                  </a:lnTo>
                  <a:lnTo>
                    <a:pt x="60324" y="95250"/>
                  </a:lnTo>
                  <a:lnTo>
                    <a:pt x="56356" y="120496"/>
                  </a:lnTo>
                  <a:lnTo>
                    <a:pt x="57149" y="131972"/>
                  </a:lnTo>
                  <a:lnTo>
                    <a:pt x="73024" y="170990"/>
                  </a:lnTo>
                  <a:lnTo>
                    <a:pt x="96043" y="184761"/>
                  </a:lnTo>
                  <a:lnTo>
                    <a:pt x="87312" y="187057"/>
                  </a:lnTo>
                  <a:lnTo>
                    <a:pt x="59531" y="224927"/>
                  </a:lnTo>
                  <a:lnTo>
                    <a:pt x="56356" y="249027"/>
                  </a:lnTo>
                  <a:lnTo>
                    <a:pt x="57149" y="262797"/>
                  </a:lnTo>
                  <a:lnTo>
                    <a:pt x="78581" y="301816"/>
                  </a:lnTo>
                  <a:lnTo>
                    <a:pt x="105568" y="312144"/>
                  </a:lnTo>
                  <a:lnTo>
                    <a:pt x="187605" y="312144"/>
                  </a:lnTo>
                  <a:lnTo>
                    <a:pt x="177799" y="329358"/>
                  </a:lnTo>
                  <a:lnTo>
                    <a:pt x="165893" y="346572"/>
                  </a:lnTo>
                  <a:lnTo>
                    <a:pt x="152399" y="361490"/>
                  </a:lnTo>
                  <a:lnTo>
                    <a:pt x="138112" y="371819"/>
                  </a:lnTo>
                  <a:lnTo>
                    <a:pt x="122237" y="378704"/>
                  </a:lnTo>
                  <a:lnTo>
                    <a:pt x="105568" y="381000"/>
                  </a:lnTo>
                  <a:close/>
                </a:path>
                <a:path w="929005" h="381000">
                  <a:moveTo>
                    <a:pt x="187605" y="312144"/>
                  </a:moveTo>
                  <a:lnTo>
                    <a:pt x="105568" y="312144"/>
                  </a:lnTo>
                  <a:lnTo>
                    <a:pt x="115887" y="310996"/>
                  </a:lnTo>
                  <a:lnTo>
                    <a:pt x="125412" y="307554"/>
                  </a:lnTo>
                  <a:lnTo>
                    <a:pt x="151606" y="273126"/>
                  </a:lnTo>
                  <a:lnTo>
                    <a:pt x="155574" y="249027"/>
                  </a:lnTo>
                  <a:lnTo>
                    <a:pt x="153987" y="237551"/>
                  </a:lnTo>
                  <a:lnTo>
                    <a:pt x="152399" y="224927"/>
                  </a:lnTo>
                  <a:lnTo>
                    <a:pt x="132556" y="191647"/>
                  </a:lnTo>
                  <a:lnTo>
                    <a:pt x="115887" y="184761"/>
                  </a:lnTo>
                  <a:lnTo>
                    <a:pt x="123824" y="182466"/>
                  </a:lnTo>
                  <a:lnTo>
                    <a:pt x="149224" y="153777"/>
                  </a:lnTo>
                  <a:lnTo>
                    <a:pt x="155574" y="120496"/>
                  </a:lnTo>
                  <a:lnTo>
                    <a:pt x="153987" y="106725"/>
                  </a:lnTo>
                  <a:lnTo>
                    <a:pt x="133349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152399" y="19508"/>
                  </a:lnTo>
                  <a:lnTo>
                    <a:pt x="177799" y="51641"/>
                  </a:lnTo>
                  <a:lnTo>
                    <a:pt x="197643" y="96397"/>
                  </a:lnTo>
                  <a:lnTo>
                    <a:pt x="204787" y="121644"/>
                  </a:lnTo>
                  <a:lnTo>
                    <a:pt x="216693" y="121644"/>
                  </a:lnTo>
                  <a:lnTo>
                    <a:pt x="238125" y="150334"/>
                  </a:lnTo>
                  <a:lnTo>
                    <a:pt x="241300" y="158367"/>
                  </a:lnTo>
                  <a:lnTo>
                    <a:pt x="659606" y="158367"/>
                  </a:lnTo>
                  <a:lnTo>
                    <a:pt x="665162" y="166400"/>
                  </a:lnTo>
                  <a:lnTo>
                    <a:pt x="672306" y="170990"/>
                  </a:lnTo>
                  <a:lnTo>
                    <a:pt x="679449" y="174433"/>
                  </a:lnTo>
                  <a:lnTo>
                    <a:pt x="687387" y="175581"/>
                  </a:lnTo>
                  <a:lnTo>
                    <a:pt x="917773" y="175581"/>
                  </a:lnTo>
                  <a:lnTo>
                    <a:pt x="925512" y="179023"/>
                  </a:lnTo>
                  <a:lnTo>
                    <a:pt x="928687" y="189352"/>
                  </a:lnTo>
                  <a:lnTo>
                    <a:pt x="925512" y="201975"/>
                  </a:lnTo>
                  <a:lnTo>
                    <a:pt x="918368" y="205418"/>
                  </a:lnTo>
                  <a:lnTo>
                    <a:pt x="679449" y="205418"/>
                  </a:lnTo>
                  <a:lnTo>
                    <a:pt x="672306" y="210008"/>
                  </a:lnTo>
                  <a:lnTo>
                    <a:pt x="665956" y="213451"/>
                  </a:lnTo>
                  <a:lnTo>
                    <a:pt x="660399" y="221484"/>
                  </a:lnTo>
                  <a:lnTo>
                    <a:pt x="241300" y="221484"/>
                  </a:lnTo>
                  <a:lnTo>
                    <a:pt x="238125" y="230665"/>
                  </a:lnTo>
                  <a:lnTo>
                    <a:pt x="235743" y="238698"/>
                  </a:lnTo>
                  <a:lnTo>
                    <a:pt x="232568" y="245584"/>
                  </a:lnTo>
                  <a:lnTo>
                    <a:pt x="229393" y="251322"/>
                  </a:lnTo>
                  <a:lnTo>
                    <a:pt x="225425" y="255912"/>
                  </a:lnTo>
                  <a:lnTo>
                    <a:pt x="220662" y="259355"/>
                  </a:lnTo>
                  <a:lnTo>
                    <a:pt x="216693" y="260503"/>
                  </a:lnTo>
                  <a:lnTo>
                    <a:pt x="211931" y="262797"/>
                  </a:lnTo>
                  <a:lnTo>
                    <a:pt x="204787" y="262797"/>
                  </a:lnTo>
                  <a:lnTo>
                    <a:pt x="197643" y="286897"/>
                  </a:lnTo>
                  <a:lnTo>
                    <a:pt x="188912" y="309849"/>
                  </a:lnTo>
                  <a:lnTo>
                    <a:pt x="187605" y="312144"/>
                  </a:lnTo>
                  <a:close/>
                </a:path>
                <a:path w="929005" h="381000">
                  <a:moveTo>
                    <a:pt x="216693" y="121644"/>
                  </a:moveTo>
                  <a:lnTo>
                    <a:pt x="204787" y="121644"/>
                  </a:lnTo>
                  <a:lnTo>
                    <a:pt x="206375" y="120496"/>
                  </a:lnTo>
                  <a:lnTo>
                    <a:pt x="211931" y="120496"/>
                  </a:lnTo>
                  <a:lnTo>
                    <a:pt x="216693" y="121644"/>
                  </a:lnTo>
                  <a:close/>
                </a:path>
                <a:path w="929005" h="381000">
                  <a:moveTo>
                    <a:pt x="758031" y="175581"/>
                  </a:moveTo>
                  <a:lnTo>
                    <a:pt x="687387" y="175581"/>
                  </a:lnTo>
                  <a:lnTo>
                    <a:pt x="695324" y="174433"/>
                  </a:lnTo>
                  <a:lnTo>
                    <a:pt x="702468" y="169843"/>
                  </a:lnTo>
                  <a:lnTo>
                    <a:pt x="708024" y="165253"/>
                  </a:lnTo>
                  <a:lnTo>
                    <a:pt x="712787" y="157219"/>
                  </a:lnTo>
                  <a:lnTo>
                    <a:pt x="715168" y="152629"/>
                  </a:lnTo>
                  <a:lnTo>
                    <a:pt x="719931" y="149186"/>
                  </a:lnTo>
                  <a:lnTo>
                    <a:pt x="723899" y="148039"/>
                  </a:lnTo>
                  <a:lnTo>
                    <a:pt x="729456" y="148039"/>
                  </a:lnTo>
                  <a:lnTo>
                    <a:pt x="738981" y="150334"/>
                  </a:lnTo>
                  <a:lnTo>
                    <a:pt x="742949" y="152629"/>
                  </a:lnTo>
                  <a:lnTo>
                    <a:pt x="744537" y="157219"/>
                  </a:lnTo>
                  <a:lnTo>
                    <a:pt x="746918" y="167547"/>
                  </a:lnTo>
                  <a:lnTo>
                    <a:pt x="751681" y="172138"/>
                  </a:lnTo>
                  <a:lnTo>
                    <a:pt x="758031" y="175581"/>
                  </a:lnTo>
                  <a:close/>
                </a:path>
                <a:path w="929005" h="381000">
                  <a:moveTo>
                    <a:pt x="917773" y="175581"/>
                  </a:moveTo>
                  <a:lnTo>
                    <a:pt x="758031" y="175581"/>
                  </a:lnTo>
                  <a:lnTo>
                    <a:pt x="915193" y="174433"/>
                  </a:lnTo>
                  <a:lnTo>
                    <a:pt x="917773" y="175581"/>
                  </a:lnTo>
                  <a:close/>
                </a:path>
                <a:path w="929005" h="381000">
                  <a:moveTo>
                    <a:pt x="728662" y="234108"/>
                  </a:moveTo>
                  <a:lnTo>
                    <a:pt x="723106" y="234108"/>
                  </a:lnTo>
                  <a:lnTo>
                    <a:pt x="719137" y="231812"/>
                  </a:lnTo>
                  <a:lnTo>
                    <a:pt x="714374" y="229517"/>
                  </a:lnTo>
                  <a:lnTo>
                    <a:pt x="711199" y="224927"/>
                  </a:lnTo>
                  <a:lnTo>
                    <a:pt x="707231" y="218042"/>
                  </a:lnTo>
                  <a:lnTo>
                    <a:pt x="701674" y="211156"/>
                  </a:lnTo>
                  <a:lnTo>
                    <a:pt x="694531" y="206566"/>
                  </a:lnTo>
                  <a:lnTo>
                    <a:pt x="686593" y="205418"/>
                  </a:lnTo>
                  <a:lnTo>
                    <a:pt x="918368" y="205418"/>
                  </a:lnTo>
                  <a:lnTo>
                    <a:pt x="915987" y="206566"/>
                  </a:lnTo>
                  <a:lnTo>
                    <a:pt x="757237" y="206566"/>
                  </a:lnTo>
                  <a:lnTo>
                    <a:pt x="750887" y="210008"/>
                  </a:lnTo>
                  <a:lnTo>
                    <a:pt x="746124" y="213451"/>
                  </a:lnTo>
                  <a:lnTo>
                    <a:pt x="744537" y="220337"/>
                  </a:lnTo>
                  <a:lnTo>
                    <a:pt x="743743" y="224927"/>
                  </a:lnTo>
                  <a:lnTo>
                    <a:pt x="741362" y="229517"/>
                  </a:lnTo>
                  <a:lnTo>
                    <a:pt x="738187" y="231812"/>
                  </a:lnTo>
                  <a:lnTo>
                    <a:pt x="728662" y="234108"/>
                  </a:lnTo>
                  <a:close/>
                </a:path>
                <a:path w="929005" h="381000">
                  <a:moveTo>
                    <a:pt x="771524" y="353457"/>
                  </a:moveTo>
                  <a:lnTo>
                    <a:pt x="767556" y="352310"/>
                  </a:lnTo>
                  <a:lnTo>
                    <a:pt x="764381" y="348867"/>
                  </a:lnTo>
                  <a:lnTo>
                    <a:pt x="764381" y="206566"/>
                  </a:lnTo>
                  <a:lnTo>
                    <a:pt x="915987" y="206566"/>
                  </a:lnTo>
                  <a:lnTo>
                    <a:pt x="915888" y="234108"/>
                  </a:lnTo>
                  <a:lnTo>
                    <a:pt x="915243" y="249027"/>
                  </a:lnTo>
                  <a:lnTo>
                    <a:pt x="915193" y="263945"/>
                  </a:lnTo>
                  <a:lnTo>
                    <a:pt x="913606" y="266240"/>
                  </a:lnTo>
                  <a:lnTo>
                    <a:pt x="903287" y="266240"/>
                  </a:lnTo>
                  <a:lnTo>
                    <a:pt x="901699" y="268535"/>
                  </a:lnTo>
                  <a:lnTo>
                    <a:pt x="901699" y="281159"/>
                  </a:lnTo>
                  <a:lnTo>
                    <a:pt x="824706" y="281159"/>
                  </a:lnTo>
                  <a:lnTo>
                    <a:pt x="822324" y="282307"/>
                  </a:lnTo>
                  <a:lnTo>
                    <a:pt x="822324" y="291488"/>
                  </a:lnTo>
                  <a:lnTo>
                    <a:pt x="782637" y="291488"/>
                  </a:lnTo>
                  <a:lnTo>
                    <a:pt x="781049" y="293782"/>
                  </a:lnTo>
                  <a:lnTo>
                    <a:pt x="781049" y="304111"/>
                  </a:lnTo>
                  <a:lnTo>
                    <a:pt x="779462" y="339686"/>
                  </a:lnTo>
                  <a:lnTo>
                    <a:pt x="779462" y="348867"/>
                  </a:lnTo>
                  <a:lnTo>
                    <a:pt x="777081" y="352310"/>
                  </a:lnTo>
                  <a:lnTo>
                    <a:pt x="771524" y="353457"/>
                  </a:lnTo>
                  <a:close/>
                </a:path>
                <a:path w="929005" h="381000">
                  <a:moveTo>
                    <a:pt x="846137" y="335096"/>
                  </a:moveTo>
                  <a:lnTo>
                    <a:pt x="838993" y="333948"/>
                  </a:lnTo>
                  <a:lnTo>
                    <a:pt x="836612" y="328210"/>
                  </a:lnTo>
                  <a:lnTo>
                    <a:pt x="836612" y="283454"/>
                  </a:lnTo>
                  <a:lnTo>
                    <a:pt x="835024" y="281159"/>
                  </a:lnTo>
                  <a:lnTo>
                    <a:pt x="855662" y="281159"/>
                  </a:lnTo>
                  <a:lnTo>
                    <a:pt x="854074" y="282307"/>
                  </a:lnTo>
                  <a:lnTo>
                    <a:pt x="854074" y="330505"/>
                  </a:lnTo>
                  <a:lnTo>
                    <a:pt x="850899" y="333948"/>
                  </a:lnTo>
                  <a:lnTo>
                    <a:pt x="846137" y="335096"/>
                  </a:lnTo>
                  <a:close/>
                </a:path>
                <a:path w="929005" h="381000">
                  <a:moveTo>
                    <a:pt x="892968" y="345424"/>
                  </a:moveTo>
                  <a:lnTo>
                    <a:pt x="887412" y="344277"/>
                  </a:lnTo>
                  <a:lnTo>
                    <a:pt x="885031" y="341981"/>
                  </a:lnTo>
                  <a:lnTo>
                    <a:pt x="884237" y="336243"/>
                  </a:lnTo>
                  <a:lnTo>
                    <a:pt x="884237" y="328210"/>
                  </a:lnTo>
                  <a:lnTo>
                    <a:pt x="883443" y="321325"/>
                  </a:lnTo>
                  <a:lnTo>
                    <a:pt x="883443" y="313292"/>
                  </a:lnTo>
                  <a:lnTo>
                    <a:pt x="880268" y="312144"/>
                  </a:lnTo>
                  <a:lnTo>
                    <a:pt x="870743" y="312144"/>
                  </a:lnTo>
                  <a:lnTo>
                    <a:pt x="867568" y="310996"/>
                  </a:lnTo>
                  <a:lnTo>
                    <a:pt x="867568" y="283454"/>
                  </a:lnTo>
                  <a:lnTo>
                    <a:pt x="865981" y="281159"/>
                  </a:lnTo>
                  <a:lnTo>
                    <a:pt x="901699" y="281159"/>
                  </a:lnTo>
                  <a:lnTo>
                    <a:pt x="901699" y="339686"/>
                  </a:lnTo>
                  <a:lnTo>
                    <a:pt x="898524" y="344277"/>
                  </a:lnTo>
                  <a:lnTo>
                    <a:pt x="892968" y="345424"/>
                  </a:lnTo>
                  <a:close/>
                </a:path>
                <a:path w="929005" h="381000">
                  <a:moveTo>
                    <a:pt x="812799" y="352310"/>
                  </a:moveTo>
                  <a:lnTo>
                    <a:pt x="806449" y="351162"/>
                  </a:lnTo>
                  <a:lnTo>
                    <a:pt x="804068" y="347719"/>
                  </a:lnTo>
                  <a:lnTo>
                    <a:pt x="804068" y="319030"/>
                  </a:lnTo>
                  <a:lnTo>
                    <a:pt x="793749" y="319030"/>
                  </a:lnTo>
                  <a:lnTo>
                    <a:pt x="792162" y="316734"/>
                  </a:lnTo>
                  <a:lnTo>
                    <a:pt x="792162" y="293782"/>
                  </a:lnTo>
                  <a:lnTo>
                    <a:pt x="789781" y="291488"/>
                  </a:lnTo>
                  <a:lnTo>
                    <a:pt x="822324" y="291488"/>
                  </a:lnTo>
                  <a:lnTo>
                    <a:pt x="822236" y="316734"/>
                  </a:lnTo>
                  <a:lnTo>
                    <a:pt x="820825" y="335096"/>
                  </a:lnTo>
                  <a:lnTo>
                    <a:pt x="820737" y="347719"/>
                  </a:lnTo>
                  <a:lnTo>
                    <a:pt x="818356" y="351162"/>
                  </a:lnTo>
                  <a:lnTo>
                    <a:pt x="812799" y="352310"/>
                  </a:lnTo>
                  <a:close/>
                </a:path>
              </a:pathLst>
            </a:custGeom>
            <a:solidFill>
              <a:srgbClr val="F5BF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0" y="3375024"/>
              <a:ext cx="929005" cy="381000"/>
            </a:xfrm>
            <a:custGeom>
              <a:rect l="l" t="t" r="r" b="b"/>
              <a:pathLst>
                <a:path w="929005" h="381000">
                  <a:moveTo>
                    <a:pt x="915987" y="206566"/>
                  </a:moveTo>
                  <a:lnTo>
                    <a:pt x="925512" y="201975"/>
                  </a:lnTo>
                  <a:lnTo>
                    <a:pt x="928687" y="189352"/>
                  </a:lnTo>
                  <a:lnTo>
                    <a:pt x="925512" y="179023"/>
                  </a:lnTo>
                  <a:lnTo>
                    <a:pt x="915193" y="174433"/>
                  </a:lnTo>
                  <a:lnTo>
                    <a:pt x="758031" y="175581"/>
                  </a:lnTo>
                  <a:lnTo>
                    <a:pt x="751681" y="172138"/>
                  </a:lnTo>
                  <a:lnTo>
                    <a:pt x="746918" y="167547"/>
                  </a:lnTo>
                  <a:lnTo>
                    <a:pt x="745331" y="160662"/>
                  </a:lnTo>
                  <a:lnTo>
                    <a:pt x="744537" y="157219"/>
                  </a:lnTo>
                  <a:lnTo>
                    <a:pt x="742949" y="152629"/>
                  </a:lnTo>
                  <a:lnTo>
                    <a:pt x="738981" y="150334"/>
                  </a:lnTo>
                  <a:lnTo>
                    <a:pt x="734218" y="149186"/>
                  </a:lnTo>
                  <a:lnTo>
                    <a:pt x="729456" y="148039"/>
                  </a:lnTo>
                  <a:lnTo>
                    <a:pt x="723899" y="148039"/>
                  </a:lnTo>
                  <a:lnTo>
                    <a:pt x="719931" y="149186"/>
                  </a:lnTo>
                  <a:lnTo>
                    <a:pt x="715168" y="152629"/>
                  </a:lnTo>
                  <a:lnTo>
                    <a:pt x="712787" y="157219"/>
                  </a:lnTo>
                  <a:lnTo>
                    <a:pt x="708024" y="165253"/>
                  </a:lnTo>
                  <a:lnTo>
                    <a:pt x="702468" y="169843"/>
                  </a:lnTo>
                  <a:lnTo>
                    <a:pt x="695324" y="174433"/>
                  </a:lnTo>
                  <a:lnTo>
                    <a:pt x="687387" y="175581"/>
                  </a:lnTo>
                  <a:lnTo>
                    <a:pt x="679449" y="174433"/>
                  </a:lnTo>
                  <a:lnTo>
                    <a:pt x="672306" y="170990"/>
                  </a:lnTo>
                  <a:lnTo>
                    <a:pt x="665162" y="166400"/>
                  </a:lnTo>
                  <a:lnTo>
                    <a:pt x="659606" y="158367"/>
                  </a:lnTo>
                  <a:lnTo>
                    <a:pt x="241300" y="158367"/>
                  </a:lnTo>
                  <a:lnTo>
                    <a:pt x="238125" y="150334"/>
                  </a:lnTo>
                  <a:lnTo>
                    <a:pt x="235743" y="142301"/>
                  </a:lnTo>
                  <a:lnTo>
                    <a:pt x="232568" y="135415"/>
                  </a:lnTo>
                  <a:lnTo>
                    <a:pt x="211931" y="120496"/>
                  </a:lnTo>
                  <a:lnTo>
                    <a:pt x="210343" y="120496"/>
                  </a:lnTo>
                  <a:lnTo>
                    <a:pt x="207962" y="120496"/>
                  </a:lnTo>
                  <a:lnTo>
                    <a:pt x="206375" y="120496"/>
                  </a:lnTo>
                  <a:lnTo>
                    <a:pt x="204787" y="121644"/>
                  </a:lnTo>
                  <a:lnTo>
                    <a:pt x="197643" y="96397"/>
                  </a:lnTo>
                  <a:lnTo>
                    <a:pt x="177799" y="51641"/>
                  </a:lnTo>
                  <a:lnTo>
                    <a:pt x="152399" y="19508"/>
                  </a:lnTo>
                  <a:lnTo>
                    <a:pt x="105568" y="0"/>
                  </a:lnTo>
                  <a:lnTo>
                    <a:pt x="105568" y="55084"/>
                  </a:lnTo>
                  <a:lnTo>
                    <a:pt x="115887" y="56231"/>
                  </a:lnTo>
                  <a:lnTo>
                    <a:pt x="125412" y="60822"/>
                  </a:lnTo>
                  <a:lnTo>
                    <a:pt x="151606" y="95250"/>
                  </a:lnTo>
                  <a:lnTo>
                    <a:pt x="155574" y="120496"/>
                  </a:lnTo>
                  <a:lnTo>
                    <a:pt x="153987" y="131972"/>
                  </a:lnTo>
                  <a:lnTo>
                    <a:pt x="138906" y="170990"/>
                  </a:lnTo>
                  <a:lnTo>
                    <a:pt x="115887" y="184761"/>
                  </a:lnTo>
                  <a:lnTo>
                    <a:pt x="123824" y="187057"/>
                  </a:lnTo>
                  <a:lnTo>
                    <a:pt x="152399" y="224927"/>
                  </a:lnTo>
                  <a:lnTo>
                    <a:pt x="153987" y="237551"/>
                  </a:lnTo>
                  <a:lnTo>
                    <a:pt x="155574" y="249027"/>
                  </a:lnTo>
                  <a:lnTo>
                    <a:pt x="140493" y="293782"/>
                  </a:lnTo>
                  <a:lnTo>
                    <a:pt x="105568" y="312144"/>
                  </a:lnTo>
                  <a:lnTo>
                    <a:pt x="96043" y="310996"/>
                  </a:lnTo>
                  <a:lnTo>
                    <a:pt x="65087" y="284602"/>
                  </a:lnTo>
                  <a:lnTo>
                    <a:pt x="56356" y="249027"/>
                  </a:lnTo>
                  <a:lnTo>
                    <a:pt x="57149" y="237551"/>
                  </a:lnTo>
                  <a:lnTo>
                    <a:pt x="73024" y="197385"/>
                  </a:lnTo>
                  <a:lnTo>
                    <a:pt x="96043" y="184761"/>
                  </a:lnTo>
                  <a:lnTo>
                    <a:pt x="87312" y="182466"/>
                  </a:lnTo>
                  <a:lnTo>
                    <a:pt x="59531" y="143448"/>
                  </a:lnTo>
                  <a:lnTo>
                    <a:pt x="56356" y="120496"/>
                  </a:lnTo>
                  <a:lnTo>
                    <a:pt x="57149" y="106725"/>
                  </a:lnTo>
                  <a:lnTo>
                    <a:pt x="78581" y="65412"/>
                  </a:lnTo>
                  <a:lnTo>
                    <a:pt x="105568" y="55084"/>
                  </a:lnTo>
                  <a:lnTo>
                    <a:pt x="105568" y="0"/>
                  </a:lnTo>
                  <a:lnTo>
                    <a:pt x="65087" y="14918"/>
                  </a:lnTo>
                  <a:lnTo>
                    <a:pt x="30956" y="55084"/>
                  </a:lnTo>
                  <a:lnTo>
                    <a:pt x="7937" y="117054"/>
                  </a:lnTo>
                  <a:lnTo>
                    <a:pt x="0" y="191647"/>
                  </a:lnTo>
                  <a:lnTo>
                    <a:pt x="1587" y="229517"/>
                  </a:lnTo>
                  <a:lnTo>
                    <a:pt x="18256" y="296078"/>
                  </a:lnTo>
                  <a:lnTo>
                    <a:pt x="46831" y="347719"/>
                  </a:lnTo>
                  <a:lnTo>
                    <a:pt x="84931" y="377557"/>
                  </a:lnTo>
                  <a:lnTo>
                    <a:pt x="105568" y="381000"/>
                  </a:lnTo>
                  <a:lnTo>
                    <a:pt x="122237" y="378704"/>
                  </a:lnTo>
                  <a:lnTo>
                    <a:pt x="165893" y="346572"/>
                  </a:lnTo>
                  <a:lnTo>
                    <a:pt x="188912" y="309849"/>
                  </a:lnTo>
                  <a:lnTo>
                    <a:pt x="204787" y="262797"/>
                  </a:lnTo>
                  <a:lnTo>
                    <a:pt x="206375" y="262797"/>
                  </a:lnTo>
                  <a:lnTo>
                    <a:pt x="207962" y="262797"/>
                  </a:lnTo>
                  <a:lnTo>
                    <a:pt x="210343" y="262797"/>
                  </a:lnTo>
                  <a:lnTo>
                    <a:pt x="211931" y="262797"/>
                  </a:lnTo>
                  <a:lnTo>
                    <a:pt x="216693" y="260503"/>
                  </a:lnTo>
                  <a:lnTo>
                    <a:pt x="238125" y="230665"/>
                  </a:lnTo>
                  <a:lnTo>
                    <a:pt x="241300" y="221484"/>
                  </a:lnTo>
                  <a:lnTo>
                    <a:pt x="660399" y="221484"/>
                  </a:lnTo>
                  <a:lnTo>
                    <a:pt x="665956" y="213451"/>
                  </a:lnTo>
                  <a:lnTo>
                    <a:pt x="672306" y="210008"/>
                  </a:lnTo>
                  <a:lnTo>
                    <a:pt x="679449" y="205418"/>
                  </a:lnTo>
                  <a:lnTo>
                    <a:pt x="686593" y="205418"/>
                  </a:lnTo>
                  <a:lnTo>
                    <a:pt x="694531" y="206566"/>
                  </a:lnTo>
                  <a:lnTo>
                    <a:pt x="701674" y="211156"/>
                  </a:lnTo>
                  <a:lnTo>
                    <a:pt x="707231" y="218042"/>
                  </a:lnTo>
                  <a:lnTo>
                    <a:pt x="711199" y="224927"/>
                  </a:lnTo>
                  <a:lnTo>
                    <a:pt x="714374" y="229517"/>
                  </a:lnTo>
                  <a:lnTo>
                    <a:pt x="719137" y="231812"/>
                  </a:lnTo>
                  <a:lnTo>
                    <a:pt x="723106" y="234108"/>
                  </a:lnTo>
                  <a:lnTo>
                    <a:pt x="728662" y="234108"/>
                  </a:lnTo>
                  <a:lnTo>
                    <a:pt x="733424" y="232960"/>
                  </a:lnTo>
                  <a:lnTo>
                    <a:pt x="738187" y="231812"/>
                  </a:lnTo>
                  <a:lnTo>
                    <a:pt x="741362" y="229517"/>
                  </a:lnTo>
                  <a:lnTo>
                    <a:pt x="743743" y="224927"/>
                  </a:lnTo>
                  <a:lnTo>
                    <a:pt x="744537" y="220337"/>
                  </a:lnTo>
                  <a:lnTo>
                    <a:pt x="746124" y="213451"/>
                  </a:lnTo>
                  <a:lnTo>
                    <a:pt x="750887" y="210008"/>
                  </a:lnTo>
                  <a:lnTo>
                    <a:pt x="757237" y="206566"/>
                  </a:lnTo>
                  <a:lnTo>
                    <a:pt x="764381" y="206566"/>
                  </a:lnTo>
                  <a:lnTo>
                    <a:pt x="764381" y="231812"/>
                  </a:lnTo>
                  <a:lnTo>
                    <a:pt x="764381" y="280011"/>
                  </a:lnTo>
                  <a:lnTo>
                    <a:pt x="764381" y="325915"/>
                  </a:lnTo>
                  <a:lnTo>
                    <a:pt x="764381" y="348867"/>
                  </a:lnTo>
                  <a:lnTo>
                    <a:pt x="767556" y="352310"/>
                  </a:lnTo>
                  <a:lnTo>
                    <a:pt x="771524" y="353457"/>
                  </a:lnTo>
                  <a:lnTo>
                    <a:pt x="777081" y="352310"/>
                  </a:lnTo>
                  <a:lnTo>
                    <a:pt x="779462" y="348867"/>
                  </a:lnTo>
                  <a:lnTo>
                    <a:pt x="779462" y="339686"/>
                  </a:lnTo>
                  <a:lnTo>
                    <a:pt x="780256" y="321325"/>
                  </a:lnTo>
                  <a:lnTo>
                    <a:pt x="781049" y="304111"/>
                  </a:lnTo>
                  <a:lnTo>
                    <a:pt x="781049" y="293782"/>
                  </a:lnTo>
                  <a:lnTo>
                    <a:pt x="782637" y="291488"/>
                  </a:lnTo>
                  <a:lnTo>
                    <a:pt x="786606" y="291488"/>
                  </a:lnTo>
                  <a:lnTo>
                    <a:pt x="789781" y="291488"/>
                  </a:lnTo>
                  <a:lnTo>
                    <a:pt x="792162" y="293782"/>
                  </a:lnTo>
                  <a:lnTo>
                    <a:pt x="792162" y="298373"/>
                  </a:lnTo>
                  <a:lnTo>
                    <a:pt x="792162" y="304111"/>
                  </a:lnTo>
                  <a:lnTo>
                    <a:pt x="792162" y="310996"/>
                  </a:lnTo>
                  <a:lnTo>
                    <a:pt x="792162" y="316734"/>
                  </a:lnTo>
                  <a:lnTo>
                    <a:pt x="793749" y="319030"/>
                  </a:lnTo>
                  <a:lnTo>
                    <a:pt x="796131" y="319030"/>
                  </a:lnTo>
                  <a:lnTo>
                    <a:pt x="800893" y="319030"/>
                  </a:lnTo>
                  <a:lnTo>
                    <a:pt x="804068" y="319030"/>
                  </a:lnTo>
                  <a:lnTo>
                    <a:pt x="804068" y="322472"/>
                  </a:lnTo>
                  <a:lnTo>
                    <a:pt x="804068" y="331653"/>
                  </a:lnTo>
                  <a:lnTo>
                    <a:pt x="804068" y="341981"/>
                  </a:lnTo>
                  <a:lnTo>
                    <a:pt x="804068" y="347719"/>
                  </a:lnTo>
                  <a:lnTo>
                    <a:pt x="806449" y="351162"/>
                  </a:lnTo>
                  <a:lnTo>
                    <a:pt x="812799" y="352310"/>
                  </a:lnTo>
                  <a:lnTo>
                    <a:pt x="818356" y="351162"/>
                  </a:lnTo>
                  <a:lnTo>
                    <a:pt x="820737" y="347719"/>
                  </a:lnTo>
                  <a:lnTo>
                    <a:pt x="820737" y="336243"/>
                  </a:lnTo>
                  <a:lnTo>
                    <a:pt x="822324" y="315587"/>
                  </a:lnTo>
                  <a:lnTo>
                    <a:pt x="822324" y="293782"/>
                  </a:lnTo>
                  <a:lnTo>
                    <a:pt x="822324" y="282307"/>
                  </a:lnTo>
                  <a:lnTo>
                    <a:pt x="824706" y="281159"/>
                  </a:lnTo>
                  <a:lnTo>
                    <a:pt x="829468" y="281159"/>
                  </a:lnTo>
                  <a:lnTo>
                    <a:pt x="835024" y="281159"/>
                  </a:lnTo>
                  <a:lnTo>
                    <a:pt x="836612" y="283454"/>
                  </a:lnTo>
                  <a:lnTo>
                    <a:pt x="836612" y="291488"/>
                  </a:lnTo>
                  <a:lnTo>
                    <a:pt x="836612" y="306406"/>
                  </a:lnTo>
                  <a:lnTo>
                    <a:pt x="836612" y="320177"/>
                  </a:lnTo>
                  <a:lnTo>
                    <a:pt x="836612" y="328210"/>
                  </a:lnTo>
                  <a:lnTo>
                    <a:pt x="838993" y="333948"/>
                  </a:lnTo>
                  <a:lnTo>
                    <a:pt x="846137" y="335096"/>
                  </a:lnTo>
                  <a:lnTo>
                    <a:pt x="850899" y="333948"/>
                  </a:lnTo>
                  <a:lnTo>
                    <a:pt x="854074" y="330505"/>
                  </a:lnTo>
                  <a:lnTo>
                    <a:pt x="854074" y="321325"/>
                  </a:lnTo>
                  <a:lnTo>
                    <a:pt x="854074" y="306406"/>
                  </a:lnTo>
                  <a:lnTo>
                    <a:pt x="854074" y="291488"/>
                  </a:lnTo>
                  <a:lnTo>
                    <a:pt x="854074" y="282307"/>
                  </a:lnTo>
                  <a:lnTo>
                    <a:pt x="855662" y="281159"/>
                  </a:lnTo>
                  <a:lnTo>
                    <a:pt x="861218" y="281159"/>
                  </a:lnTo>
                  <a:lnTo>
                    <a:pt x="865981" y="281159"/>
                  </a:lnTo>
                  <a:lnTo>
                    <a:pt x="867568" y="283454"/>
                  </a:lnTo>
                  <a:lnTo>
                    <a:pt x="867568" y="290340"/>
                  </a:lnTo>
                  <a:lnTo>
                    <a:pt x="867568" y="298373"/>
                  </a:lnTo>
                  <a:lnTo>
                    <a:pt x="867568" y="306406"/>
                  </a:lnTo>
                  <a:lnTo>
                    <a:pt x="867568" y="310996"/>
                  </a:lnTo>
                  <a:lnTo>
                    <a:pt x="870743" y="312144"/>
                  </a:lnTo>
                  <a:lnTo>
                    <a:pt x="876299" y="312144"/>
                  </a:lnTo>
                  <a:lnTo>
                    <a:pt x="880268" y="312144"/>
                  </a:lnTo>
                  <a:lnTo>
                    <a:pt x="883443" y="313292"/>
                  </a:lnTo>
                  <a:lnTo>
                    <a:pt x="883443" y="321325"/>
                  </a:lnTo>
                  <a:lnTo>
                    <a:pt x="884237" y="328210"/>
                  </a:lnTo>
                  <a:lnTo>
                    <a:pt x="884237" y="336243"/>
                  </a:lnTo>
                  <a:lnTo>
                    <a:pt x="885031" y="341981"/>
                  </a:lnTo>
                  <a:lnTo>
                    <a:pt x="887412" y="344277"/>
                  </a:lnTo>
                  <a:lnTo>
                    <a:pt x="892968" y="345424"/>
                  </a:lnTo>
                  <a:lnTo>
                    <a:pt x="898524" y="344277"/>
                  </a:lnTo>
                  <a:lnTo>
                    <a:pt x="901699" y="339686"/>
                  </a:lnTo>
                  <a:lnTo>
                    <a:pt x="901699" y="327062"/>
                  </a:lnTo>
                  <a:lnTo>
                    <a:pt x="901699" y="304111"/>
                  </a:lnTo>
                  <a:lnTo>
                    <a:pt x="901699" y="282307"/>
                  </a:lnTo>
                  <a:lnTo>
                    <a:pt x="901699" y="268535"/>
                  </a:lnTo>
                  <a:lnTo>
                    <a:pt x="903287" y="266240"/>
                  </a:lnTo>
                  <a:lnTo>
                    <a:pt x="908843" y="266240"/>
                  </a:lnTo>
                  <a:lnTo>
                    <a:pt x="913606" y="266240"/>
                  </a:lnTo>
                  <a:lnTo>
                    <a:pt x="915193" y="263945"/>
                  </a:lnTo>
                  <a:lnTo>
                    <a:pt x="915193" y="250174"/>
                  </a:lnTo>
                  <a:lnTo>
                    <a:pt x="915987" y="231812"/>
                  </a:lnTo>
                  <a:lnTo>
                    <a:pt x="915987" y="214599"/>
                  </a:lnTo>
                  <a:lnTo>
                    <a:pt x="915987" y="20656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0879" y="16026"/>
            <a:ext cx="72561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Alternative</a:t>
            </a:r>
            <a:r>
              <a:rPr spc="-60"/>
              <a:t> </a:t>
            </a:r>
            <a:r>
              <a:rPr/>
              <a:t>Diversification</a:t>
            </a:r>
            <a:r>
              <a:rPr spc="-40"/>
              <a:t> </a:t>
            </a:r>
            <a:r>
              <a:rPr spc="-10"/>
              <a:t>Strategies</a:t>
            </a:r>
          </a:p>
        </p:txBody>
      </p:sp>
      <p:sp>
        <p:nvSpPr>
          <p:cNvPr id="3" name="object 3"/>
          <p:cNvSpPr/>
          <p:nvPr/>
        </p:nvSpPr>
        <p:spPr>
          <a:xfrm>
            <a:off x="762000" y="2209799"/>
            <a:ext cx="457200" cy="304800"/>
          </a:xfrm>
          <a:custGeom>
            <a:rect l="l" t="t" r="r" b="b"/>
            <a:pathLst>
              <a:path w="457200" h="304800">
                <a:moveTo>
                  <a:pt x="342899" y="304800"/>
                </a:moveTo>
                <a:lnTo>
                  <a:pt x="342899" y="228600"/>
                </a:lnTo>
                <a:lnTo>
                  <a:pt x="0" y="228600"/>
                </a:lnTo>
                <a:lnTo>
                  <a:pt x="0" y="76200"/>
                </a:lnTo>
                <a:lnTo>
                  <a:pt x="342899" y="76200"/>
                </a:lnTo>
                <a:lnTo>
                  <a:pt x="342899" y="0"/>
                </a:lnTo>
                <a:lnTo>
                  <a:pt x="457200" y="152400"/>
                </a:lnTo>
                <a:lnTo>
                  <a:pt x="342899" y="3048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62000" y="3194050"/>
            <a:ext cx="457200" cy="304800"/>
          </a:xfrm>
          <a:custGeom>
            <a:rect l="l" t="t" r="r" b="b"/>
            <a:pathLst>
              <a:path w="457200" h="304800">
                <a:moveTo>
                  <a:pt x="342899" y="304800"/>
                </a:moveTo>
                <a:lnTo>
                  <a:pt x="342899" y="228600"/>
                </a:lnTo>
                <a:lnTo>
                  <a:pt x="0" y="228600"/>
                </a:lnTo>
                <a:lnTo>
                  <a:pt x="0" y="76200"/>
                </a:lnTo>
                <a:lnTo>
                  <a:pt x="342899" y="76200"/>
                </a:lnTo>
                <a:lnTo>
                  <a:pt x="342899" y="0"/>
                </a:lnTo>
                <a:lnTo>
                  <a:pt x="457199" y="152400"/>
                </a:lnTo>
                <a:lnTo>
                  <a:pt x="342899" y="3048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614363" y="366522"/>
            <a:ext cx="7125970" cy="5075555"/>
          </a:xfrm>
          <a:prstGeom prst="rect">
            <a:avLst/>
          </a:prstGeom>
        </p:spPr>
        <p:txBody>
          <a:bodyPr vert="horz" wrap="square" lIns="0" tIns="152400" rIns="0" bIns="0" rtlCol="0">
            <a:spAutoFit/>
          </a:bodyPr>
          <a:lstStyle/>
          <a:p>
            <a:pPr marL="873760" algn="ctr">
              <a:lnSpc>
                <a:spcPct val="100000"/>
              </a:lnSpc>
              <a:spcBef>
                <a:spcPts val="1200"/>
              </a:spcBef>
            </a:pPr>
            <a:r>
              <a:rPr sz="3200" b="1">
                <a:solidFill>
                  <a:srgbClr val="FFFFFF"/>
                </a:solidFill>
                <a:latin typeface="Times New Roman"/>
                <a:cs typeface="Times New Roman"/>
              </a:rPr>
              <a:t>Sharing</a:t>
            </a:r>
            <a:r>
              <a:rPr sz="3200" b="1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>
                <a:solidFill>
                  <a:srgbClr val="FFFFFF"/>
                </a:solidFill>
                <a:latin typeface="Times New Roman"/>
                <a:cs typeface="Times New Roman"/>
              </a:rPr>
              <a:t>Activities</a:t>
            </a:r>
            <a:endParaRPr sz="3200">
              <a:latin typeface="Times New Roman"/>
              <a:cs typeface="Times New Roman"/>
            </a:endParaRPr>
          </a:p>
          <a:p>
            <a:pPr marR="5097145" algn="ctr">
              <a:lnSpc>
                <a:spcPct val="100000"/>
              </a:lnSpc>
              <a:spcBef>
                <a:spcPts val="965"/>
              </a:spcBef>
            </a:pPr>
            <a:r>
              <a:rPr sz="2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Assumptions: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750">
              <a:latin typeface="Times New Roman"/>
              <a:cs typeface="Times New Roman"/>
            </a:endParaRPr>
          </a:p>
          <a:p>
            <a:pPr marL="760095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Strong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sense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corporate</a:t>
            </a:r>
            <a:r>
              <a:rPr sz="28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identity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050">
              <a:latin typeface="Times New Roman"/>
              <a:cs typeface="Times New Roman"/>
            </a:endParaRPr>
          </a:p>
          <a:p>
            <a:pPr marL="758190" marR="9525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Clear</a:t>
            </a:r>
            <a:r>
              <a:rPr sz="28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corporate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mission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emphasizes</a:t>
            </a:r>
            <a:r>
              <a:rPr sz="2800" spc="-25">
                <a:solidFill>
                  <a:srgbClr val="FFFFFF"/>
                </a:solidFill>
                <a:latin typeface="Times New Roman"/>
                <a:cs typeface="Times New Roman"/>
              </a:rPr>
              <a:t> the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importance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integrating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units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4050">
              <a:latin typeface="Times New Roman"/>
              <a:cs typeface="Times New Roman"/>
            </a:endParaRPr>
          </a:p>
          <a:p>
            <a:pPr marL="758190" marR="5080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Incentive</a:t>
            </a:r>
            <a:r>
              <a:rPr sz="28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system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rewards</a:t>
            </a:r>
            <a:r>
              <a:rPr sz="28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more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than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just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business</a:t>
            </a:r>
            <a:r>
              <a:rPr sz="28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FFFFFF"/>
                </a:solidFill>
                <a:latin typeface="Times New Roman"/>
                <a:cs typeface="Times New Roman"/>
              </a:rPr>
              <a:t>unit</a:t>
            </a:r>
            <a:r>
              <a:rPr sz="2800" spc="-10">
                <a:solidFill>
                  <a:srgbClr val="FFFFFF"/>
                </a:solidFill>
                <a:latin typeface="Times New Roman"/>
                <a:cs typeface="Times New Roman"/>
              </a:rPr>
              <a:t> performance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62000" y="4641850"/>
            <a:ext cx="457200" cy="304800"/>
          </a:xfrm>
          <a:custGeom>
            <a:rect l="l" t="t" r="r" b="b"/>
            <a:pathLst>
              <a:path w="457200" h="304800">
                <a:moveTo>
                  <a:pt x="342900" y="304800"/>
                </a:moveTo>
                <a:lnTo>
                  <a:pt x="342900" y="228600"/>
                </a:lnTo>
                <a:lnTo>
                  <a:pt x="0" y="228600"/>
                </a:lnTo>
                <a:lnTo>
                  <a:pt x="0" y="76200"/>
                </a:lnTo>
                <a:lnTo>
                  <a:pt x="342900" y="76200"/>
                </a:lnTo>
                <a:lnTo>
                  <a:pt x="342900" y="0"/>
                </a:lnTo>
                <a:lnTo>
                  <a:pt x="457200" y="152400"/>
                </a:lnTo>
                <a:lnTo>
                  <a:pt x="342900" y="304800"/>
                </a:lnTo>
                <a:close/>
              </a:path>
            </a:pathLst>
          </a:custGeom>
          <a:solidFill>
            <a:srgbClr val="F5BF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163754" y="6601369"/>
            <a:ext cx="1900555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solidFill>
                  <a:srgbClr val="F5BF69"/>
                </a:solidFill>
                <a:latin typeface="Times New Roman"/>
                <a:cs typeface="Times New Roman"/>
                <a:hlinkClick r:id="rId2"/>
              </a:rPr>
              <a:t>zymbaclass@hotmail.com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https://d.book118.com/375211040034011041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5BF69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Times New Roman</vt:lpstr>
      <vt:lpstr>Office Theme</vt:lpstr>
      <vt:lpstr>Chapter 6</vt:lpstr>
      <vt:lpstr>A Diversified Company Has Two Levelsof Strategy</vt:lpstr>
      <vt:lpstr>Key Questions of Corporate Strategy</vt:lpstr>
      <vt:lpstr>Levels andTypes ofDiversification</vt:lpstr>
      <vt:lpstr>Motives, Incentives,andResources for Diversification</vt:lpstr>
      <vt:lpstr>Motives, Incentives,andResources for Diversification</vt:lpstr>
      <vt:lpstr>Motives, Incentives,andResources for Diversification</vt:lpstr>
      <vt:lpstr>Summary Model of the Relationship BetweenFirm Performance andDiversification</vt:lpstr>
      <vt:lpstr>Adding Value byDiversification</vt:lpstr>
      <vt:lpstr>Alternative Diversification Strategies</vt:lpstr>
      <vt:lpstr>Alternative Diversification Strategies</vt:lpstr>
      <vt:lpstr>Alternative Diversification Strategies</vt:lpstr>
      <vt:lpstr>Alternative Diversification Strategies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2024-09-01T16:01:51.915</cp:lastPrinted>
  <dcterms:created xsi:type="dcterms:W3CDTF">2024-09-01T08:01:51Z</dcterms:created>
  <dcterms:modified xsi:type="dcterms:W3CDTF">2024-09-01T08:01:53Z</dcterms:modified>
</cp:coreProperties>
</file>