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3F921E-5B2C-40EB-85E0-562AB4EFC9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E86995-3F39-4E58-B461-579F648DBB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AB3A9E-7CF6-4F18-BE30-810B88476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90B783-9831-4B0E-92A8-C79D1911A1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4AC509-9F2D-4E9E-9D1A-D747DB5D70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912369-EA4B-4D7E-BC13-9411A0984A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A29215-8311-4B0E-B050-3F0A797E73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6A376C-79AF-491C-8071-6FCF611434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B9A146-0AAD-44C1-B9CB-F1218CBD3F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BEA311-D135-4800-945F-93676AB8A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D19D38-7C0D-461A-884C-58B5F13A0D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3"/>
          <p:cNvPicPr>
            <a:picLocks noChangeAspect="1"/>
          </p:cNvPicPr>
          <p:nvPr userDrawn="1"/>
        </p:nvPicPr>
        <p:blipFill>
          <a:blip r:embed="rId1"/>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887999" y="2339471"/>
            <a:ext cx="4993675" cy="1089529"/>
          </a:xfrm>
        </p:spPr>
        <p:txBody>
          <a:bodyPr wrap="none" anchor="b">
            <a:spAutoFit/>
          </a:bodyPr>
          <a:lstStyle>
            <a:lvl1pPr algn="l">
              <a:defRPr sz="7200" b="0" i="0" spc="300">
                <a:solidFill>
                  <a:schemeClr val="tx2"/>
                </a:solidFill>
                <a:latin typeface="Microsoft YaHei Light" panose="020b0503020204020204" pitchFamily="34" charset="-122"/>
                <a:ea typeface="Microsoft YaHei Light"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887999" y="1859340"/>
            <a:ext cx="1980029" cy="480131"/>
          </a:xfrm>
        </p:spPr>
        <p:txBody>
          <a:bodyPr wrap="none" anchor="b">
            <a:spAutoFit/>
          </a:bodyPr>
          <a:lstStyle>
            <a:lvl1pPr marL="0" indent="0" algn="l">
              <a:buNone/>
              <a:defRPr sz="2800" b="0" i="0" spc="0">
                <a:solidFill>
                  <a:schemeClr val="accent1">
                    <a:lumMod val="75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cxnSp>
        <p:nvCxnSpPr>
          <p:cNvPr id="5" name="ïSḻiḍe"/>
          <p:cNvCxnSpPr/>
          <p:nvPr userDrawn="1"/>
        </p:nvCxnSpPr>
        <p:spPr>
          <a:xfrm flipH="1">
            <a:off x="443999" y="1859340"/>
            <a:ext cx="0" cy="156966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sp>
        <p:nvSpPr>
          <p:cNvPr id="7"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8"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9"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0"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1"/>
          <p:cNvPicPr>
            <a:picLocks noChangeAspect="1"/>
          </p:cNvPicPr>
          <p:nvPr userDrawn="1"/>
        </p:nvPicPr>
        <p:blipFill>
          <a:blip r:embed="rId1"/>
          <a:stretch>
            <a:fillRect/>
          </a:stretch>
        </p:blipFill>
        <p:spPr>
          <a:xfrm>
            <a:off x="0" y="0"/>
            <a:ext cx="12192000" cy="6858000"/>
          </a:xfrm>
          <a:prstGeom prst="rect">
            <a:avLst/>
          </a:prstGeom>
        </p:spPr>
      </p:pic>
      <p:sp>
        <p:nvSpPr>
          <p:cNvPr id="13" name="矩形 6"/>
          <p:cNvSpPr/>
          <p:nvPr userDrawn="1"/>
        </p:nvSpPr>
        <p:spPr>
          <a:xfrm>
            <a:off x="0" y="0"/>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21112230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犯罪现场分析技术与实践\n## 1.犯罪现场分析的基本概念与重要性\n### 1.1犯罪现场分析的定义与目的\n### 1.2犯罪现场分析的重要性及作用\n### 1.3犯罪现场分析的基本原则与方法\n## 2.犯罪现场分析的流程与步骤\n### 2.1犯罪现场的保护与初步勘查\n### 2.2犯罪现场的详细勘查与证据收集\n### 2.3犯罪现场的分析与评价\n## 3.犯罪现场分析的关键技术与工具\n### 3.1现场摄影与录像技术\n### 3.2现场痕迹物证分析与鉴定技术\n### 3.3现场三维重建与模拟技术\n## 4.犯罪现场分析的实践案例与经验分享\n### 4.1典型犯罪现场分析案例介绍\n### 4.2犯罪现场分析中的经验教训\n### 4.3提高犯罪现场分析能力的途径与方法\n## 5.犯罪现场分析的未来发展趋势与挑战\n### 5.1新技术在犯罪现场分析中的应用前景\n### 5.2犯罪现场分析的国际合作与交流\n### 5.3应对犯罪现场分析中的挑战与对策\n&quot;,&quot;templateId&quot;:&quot;fdsgqp5mt7y9fj3qduwh7x7bj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887999" y="2349500"/>
            <a:ext cx="10477500" cy="1079500"/>
          </a:xfrm>
        </p:spPr>
        <p:txBody>
          <a:bodyPr vert="horz" wrap="square" lIns="91440" tIns="45720" rIns="91440" bIns="45720" anchor="t">
            <a:normAutofit/>
          </a:bodyPr>
          <a:lstStyle/>
          <a:p>
            <a:pPr>
              <a:buNone/>
            </a:pPr>
            <a:r>
              <a:rPr lang="zh-CN" sz="6500"/>
              <a:t>犯罪现场分析技术与实践</a:t>
            </a:r>
            <a:endParaRPr/>
          </a:p>
        </p:txBody>
      </p:sp>
      <p:sp>
        <p:nvSpPr>
          <p:cNvPr id="3" name="文本占位符 3" descr="{&quot;isTemplate&quot;:false,&quot;type&quot;:&quot;content&quot;,&quot;canOmit&quot;:true,&quot;range&quot;:0}"/>
          <p:cNvSpPr>
            <a:spLocks noGrp="1"/>
          </p:cNvSpPr>
          <p:nvPr>
            <p:ph type="body" sz="quarter" idx="10"/>
          </p:nvPr>
        </p:nvSpPr>
        <p:spPr>
          <a:xfrm>
            <a:off x="887999" y="1859340"/>
            <a:ext cx="5848350" cy="482600"/>
          </a:xfrm>
        </p:spPr>
        <p:txBody>
          <a:bodyPr/>
          <a:lstStyle/>
          <a:p>
            <a:r>
              <a:rPr lang="en-US"/>
              <a:t> </a:t>
            </a:r>
            <a:endParaRPr lang="zh-CN" spc="0"/>
          </a:p>
        </p:txBody>
      </p:sp>
      <p:sp>
        <p:nvSpPr>
          <p:cNvPr id="4" name="文本占位符 20"/>
          <p:cNvSpPr txBox="1"/>
          <p:nvPr/>
        </p:nvSpPr>
        <p:spPr>
          <a:xfrm>
            <a:off x="392698" y="6131138"/>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descr="{&quot;isTemplate&quot;:true,&quot;type&quot;:2}"/>
        <p:cNvGrpSpPr/>
        <p:nvPr/>
      </p:nvGrpSpPr>
      <p:grpSpPr>
        <a:xfrm>
          <a:off x="0" y="0"/>
          <a:ext cx="0" cy="0"/>
        </a:xfrm>
      </p:grpSpPr>
      <p:sp>
        <p:nvSpPr>
          <p:cNvPr id="58"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犯罪现场分析的基本概念与重要性</a:t>
            </a:r>
            <a:endParaRPr/>
          </a:p>
        </p:txBody>
      </p:sp>
      <p:sp>
        <p:nvSpPr>
          <p:cNvPr id="59"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01</a:t>
            </a:r>
            <a:endParaRPr kumimoji="1" lang="zh-CN" altLang="en-US"/>
          </a:p>
        </p:txBody>
      </p:sp>
      <p:cxnSp>
        <p:nvCxnSpPr>
          <p:cNvPr id="60"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7" name="" descr="{&quot;isTemplate&quot;:true,&quot;type&quot;:3}"/>
        <p:cNvGrpSpPr/>
        <p:nvPr/>
      </p:nvGrpSpPr>
      <p:grpSpPr>
        <a:xfrm>
          <a:off x="0" y="0"/>
          <a:ext cx="0" cy="0"/>
        </a:xfrm>
      </p:grpSpPr>
      <p:sp>
        <p:nvSpPr>
          <p:cNvPr id="78"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犯罪现场分析是指通过对犯罪现场的勘查、调查和分析，揭示犯罪事件的发生过程、犯罪嫌疑人的行为特征以及犯罪现场的遗留物证等信息的过程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犯罪现场分析的目的是为了查明犯罪事实，为侦查破案提供线索和依据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犯罪现场分析可以帮助侦查人员判断案件性质、分析犯罪嫌疑人的作案动机和作案手段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犯罪现场分析可以为法庭审理提供证据，确保案件的公正审理和犯罪嫌疑人的定罪量刑</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犯罪现场分析涉及到现场保护、现场勘查、证据收集、现场分析等多个环节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现场保护是为了确保犯罪现场不被破坏，为后续的勘查和分析提供条件</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现场勘查是对犯罪现场进行详细观察和测量，发现犯罪痕迹和物证</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证据收集是对现场勘查中发现的有价值的证据进行提取和保存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现场分析是根据收集到的证据，对犯罪事件的发生过程、犯罪嫌疑人的行为特征等进行推理和判断</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犯罪现场分析需要运用现场勘查技术、痕迹物证分析技术、法医学、心理学等多学科知识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现场勘查技术包括现场摄影、现场录像、现场三维重建等方法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痕迹物证分析技术包括指纹鉴定、DNA鉴定、痕迹比对等方法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法医学知识可以帮助分析尸体特征、死亡时间、死因等信息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心理学知识可以帮助分析犯罪嫌疑人的心理特征、行为动机等</a:t>
            </a:r>
            <a:endParaRPr/>
          </a:p>
        </p:txBody>
      </p:sp>
      <p:sp>
        <p:nvSpPr>
          <p:cNvPr id="7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犯罪现场分析的定义与目的</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0" name="" descr="{&quot;isTemplate&quot;:true,&quot;type&quot;:3}"/>
        <p:cNvGrpSpPr/>
        <p:nvPr/>
      </p:nvGrpSpPr>
      <p:grpSpPr>
        <a:xfrm>
          <a:off x="0" y="0"/>
          <a:ext cx="0" cy="0"/>
        </a:xfrm>
      </p:grpSpPr>
      <p:sp>
        <p:nvSpPr>
          <p:cNvPr id="8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犯罪现场分析是侦查破案的起点和基础，对于查明犯罪事实具有重要意义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通过犯罪现场分析，可以揭示犯罪事件的发生过程，为侦查破案提供线索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犯罪现场分析可以发现犯罪嫌疑人的行为特征和遗留物证，为侦查破案提供依据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犯罪现场分析可以排除无辜，为法庭审理提供证据，确保案件的公正审理</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犯罪现场分析可以提高侦查效率，降低犯罪率，维护社会治安稳定</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通过犯罪现场分析，可以迅速确定侦查方向，提高侦查效率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犯罪现场分析可以及时发现和制止犯罪活动，降低犯罪率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犯罪现场分析可以为社会公众提供安全感，维护社会治安稳定</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犯罪现场分析可以促进国际合作与交流，提高犯罪侦查水平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犯罪现场分析可以加强与国际刑警组织的合作与交流，共同应对跨国犯罪</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犯罪现场分析可以借鉴国际先进的勘查技术和分析方法，提高犯罪侦查水平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犯罪现场分析可以推动全球犯罪侦查技术的发展，为全球犯罪治理贡献力量</a:t>
            </a:r>
            <a:endParaRPr/>
          </a:p>
        </p:txBody>
      </p:sp>
      <p:sp>
        <p:nvSpPr>
          <p:cNvPr id="8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犯罪现场分析的重要性及作用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descr="{&quot;isTemplate&quot;:true,&quot;type&quot;:3}"/>
        <p:cNvGrpSpPr/>
        <p:nvPr/>
      </p:nvGrpSpPr>
      <p:grpSpPr>
        <a:xfrm>
          <a:off x="0" y="0"/>
          <a:ext cx="0" cy="0"/>
        </a:xfrm>
      </p:grpSpPr>
      <p:sp>
        <p:nvSpPr>
          <p:cNvPr id="8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犯罪现场分析的基本原则包括客观性、全面性、科学性和合法性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客观性原则要求侦查人员在犯罪现场分析过程中，必须以事实为依据，排除主观臆断</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全面性原则要求侦查人员在犯罪现场分析过程中，必须全面收集现场证据，避免遗漏重要信息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科学性原则要求侦查人员在犯罪现场分析过程中，必须运用科学方法和技术，确保分析结果的准确性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合法性原则要求侦查人员在犯罪现场分析过程中，必须遵守法律法规，尊重和保障人权</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犯罪现场分析的基本方法包括现场勘查、证据收集、现场分析、现场评价等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现场勘查是对犯罪现场进行详细观察和测量，发现犯罪痕迹和物证的过程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证据收集是对现场勘查中发现的有价值的证据进行提取和保存的过程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现场分析是根据收集到的证据，对犯罪事件的发生过程、犯罪嫌疑人的行为特征等进行推理和判断的过程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现场评价是对现场分析的结果进行评价和反馈，指导侦查工作的过程</a:t>
            </a:r>
            <a:endParaRPr/>
          </a:p>
        </p:txBody>
      </p:sp>
      <p:sp>
        <p:nvSpPr>
          <p:cNvPr id="8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犯罪现场分析的基本原则与方法</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6" name="" descr="{&quot;isTemplate&quot;:true,&quot;type&quot;:2}"/>
        <p:cNvGrpSpPr/>
        <p:nvPr/>
      </p:nvGrpSpPr>
      <p:grpSpPr>
        <a:xfrm>
          <a:off x="0" y="0"/>
          <a:ext cx="0" cy="0"/>
        </a:xfrm>
      </p:grpSpPr>
      <p:sp>
        <p:nvSpPr>
          <p:cNvPr id="8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犯罪现场分析的流程与步骤</a:t>
            </a:r>
            <a:endParaRPr/>
          </a:p>
        </p:txBody>
      </p:sp>
      <p:sp>
        <p:nvSpPr>
          <p:cNvPr id="8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02</a:t>
            </a:r>
            <a:endParaRPr kumimoji="1" lang="zh-CN" altLang="en-US"/>
          </a:p>
        </p:txBody>
      </p:sp>
      <p:cxnSp>
        <p:nvCxnSpPr>
          <p:cNvPr id="8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0" name="" descr="{&quot;isTemplate&quot;:true,&quot;type&quot;:3}"/>
        <p:cNvGrpSpPr/>
        <p:nvPr/>
      </p:nvGrpSpPr>
      <p:grpSpPr>
        <a:xfrm>
          <a:off x="0" y="0"/>
          <a:ext cx="0" cy="0"/>
        </a:xfrm>
      </p:grpSpPr>
      <p:sp>
        <p:nvSpPr>
          <p:cNvPr id="9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犯罪现场保护是为了确保犯罪现场不被破坏，为后续的勘查和分析提供条件</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侦查人员到达现场后，应立即采取保护措施，如封锁现场、设置警戒线等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对现场内的贵重物品、重要证据等应采取特殊保护措施，防止遗失或损坏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对现场周围的居民、过往行人等进行疏导和安抚，避免现场受到干扰和影响</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初步勘查是对犯罪现场进行初步调查和观察的过程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侦查人员应对现场进行全面的巡视，了解现场的基本情况，如现场位置、环境、布局等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对现场内的尸体、物品、痕迹等进行初步的观察和记录，发现犯罪线索和证据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对现场周边的监控录像、目击证人等进行调查和询问，了解案件发生的过程和背景</a:t>
            </a:r>
            <a:endParaRPr/>
          </a:p>
        </p:txBody>
      </p:sp>
      <p:sp>
        <p:nvSpPr>
          <p:cNvPr id="9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犯罪现场的保护与初步勘查</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3" name="" descr="{&quot;isTemplate&quot;:true,&quot;type&quot;:3}"/>
        <p:cNvGrpSpPr/>
        <p:nvPr/>
      </p:nvGrpSpPr>
      <p:grpSpPr>
        <a:xfrm>
          <a:off x="0" y="0"/>
          <a:ext cx="0" cy="0"/>
        </a:xfrm>
      </p:grpSpPr>
      <p:grpSp>
        <p:nvGrpSpPr>
          <p:cNvPr id="94"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95" name="Group 628"/>
            <p:cNvGrpSpPr/>
            <p:nvPr/>
          </p:nvGrpSpPr>
          <p:grpSpPr>
            <a:xfrm>
              <a:off x="1197254" y="3971227"/>
              <a:ext cx="11008530" cy="2106887"/>
              <a:chOff x="1197254" y="3971227"/>
              <a:chExt cx="11008530" cy="2106887"/>
            </a:xfrm>
          </p:grpSpPr>
          <p:sp>
            <p:nvSpPr>
              <p:cNvPr id="96"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97"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98"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99"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0"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详细勘查是对犯罪现场进行深入调查和挖掘的过程</a:t>
                </a:r>
                <a:endParaRPr/>
              </a:p>
            </p:txBody>
          </p:sp>
          <p:sp>
            <p:nvSpPr>
              <p:cNvPr id="101"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侦查人员应对现场进行详细的测量和拍照，记录现场的重要特征和数据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对现场内的痕迹、物证、指纹等进行详细的勘查和提取，确保证据的完整性和真实性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对现场周边的地理环境、交通状况等进行调查和分析，为侦查工作提供线索和方向</a:t>
                </a:r>
                <a:endParaRPr/>
              </a:p>
            </p:txBody>
          </p:sp>
        </p:grpSp>
        <p:grpSp>
          <p:nvGrpSpPr>
            <p:cNvPr id="102" name="Group 635"/>
            <p:cNvGrpSpPr/>
            <p:nvPr/>
          </p:nvGrpSpPr>
          <p:grpSpPr>
            <a:xfrm>
              <a:off x="3499345" y="1423099"/>
              <a:ext cx="11008530" cy="2005901"/>
              <a:chOff x="3499345" y="1423099"/>
              <a:chExt cx="11008530" cy="2005901"/>
            </a:xfrm>
          </p:grpSpPr>
          <p:sp>
            <p:nvSpPr>
              <p:cNvPr id="103"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证据收集是对现场勘查中发现的有价值的证据进行提取和保存的过程</a:t>
                </a:r>
                <a:endParaRPr/>
              </a:p>
            </p:txBody>
          </p:sp>
          <p:sp>
            <p:nvSpPr>
              <p:cNvPr id="104"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侦查人员应对现场勘查中发现的证据进行及时的提取和固定，防止证据丢失或损坏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对提取到的证据进行分类、编号和包装，确保证据的完整性和规范性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对证据的收集、固定、保管过程进行详细的记录和说明，为后续的证据分析和鉴定提供依据</a:t>
                </a:r>
                <a:endParaRPr/>
              </a:p>
            </p:txBody>
          </p:sp>
          <p:sp>
            <p:nvSpPr>
              <p:cNvPr id="105"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06"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07"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08"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0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犯罪现场的详细勘查与证据收集</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0" name="" descr="{&quot;isTemplate&quot;:true,&quot;type&quot;:3}"/>
        <p:cNvGrpSpPr/>
        <p:nvPr/>
      </p:nvGrpSpPr>
      <p:grpSpPr>
        <a:xfrm>
          <a:off x="0" y="0"/>
          <a:ext cx="0" cy="0"/>
        </a:xfrm>
      </p:grpSpPr>
      <p:sp>
        <p:nvSpPr>
          <p:cNvPr id="11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犯罪现场分析是根据收集到的证据，对犯罪事件的发生过程、犯罪嫌疑人的行为特征等进行推理和判断的过程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侦查人员应对现场勘查和证据收集的结果进行深入的分析，推断犯罪事件的发生经过和结果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分析犯罪嫌疑人的作案动机、作案手段、作案时间、作案地点等信息，为侦查破案提供依据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对现场分析的结果进行逻辑推理和判断，排除无辜，确定犯罪嫌疑人</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现场评价是对现场分析的结果进行评价和反馈，指导侦查工作的过程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侦查人员应对现场分析的结果进行客观的评价，总结现场分析的优点和不足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根据现场评价的结果，调整侦查方向和策略，提高侦查效率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对现场评价中发现的问题和不足进行改进和优化，提高犯罪现场分析的水平</a:t>
            </a:r>
            <a:endParaRPr/>
          </a:p>
        </p:txBody>
      </p:sp>
      <p:sp>
        <p:nvSpPr>
          <p:cNvPr id="1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犯罪现场的分析与评价</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犯罪现场分析的关键技术与工具</a:t>
            </a:r>
            <a:endParaRPr/>
          </a:p>
        </p:txBody>
      </p:sp>
      <p:sp>
        <p:nvSpPr>
          <p:cNvPr id="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03</a:t>
            </a:r>
            <a:endParaRPr kumimoji="1" lang="zh-CN" altLang="en-US"/>
          </a:p>
        </p:txBody>
      </p:sp>
      <p:cxnSp>
        <p:nvCxnSpPr>
          <p:cNvPr id="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现场摄影与录像技术</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现场摄影与录像技术是犯罪现场分析的重要手段之一，可以帮助侦查人员记录现场的原始状态和证据信息</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现场摄影技术包括现场全景摄影、现场局部摄影、现场细节摄影等方法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现场录像技术包括现场实时录像、现场回放录像、现场摘要录像等方法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侦查人员应对现场摄影和录像的过程进行详细的记录和说明，确保证据的完整性和真实性</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现场摄影与录像技术在犯罪现场分析中的应用包括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记录现场的原始状态，为后续的勘查和分析提供依据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捕捉现场的重要证据，为侦查破案提供线索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为法庭审理提供证据，确保案件的公正审理</a:t>
            </a:r>
            <a:endParaRPr/>
          </a:p>
        </p:txBody>
      </p:sp>
      <p:cxnSp>
        <p:nvCxnSpPr>
          <p:cNvPr id="13"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https://d.book118.com/375211122302011111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ink">
      <a:dk1>
        <a:srgbClr val="000000"/>
      </a:dk1>
      <a:lt1>
        <a:srgbClr val="FFFFFF"/>
      </a:lt1>
      <a:dk2>
        <a:srgbClr val="14111B"/>
      </a:dk2>
      <a:lt2>
        <a:srgbClr val="FEF1F8"/>
      </a:lt2>
      <a:accent1>
        <a:srgbClr val="D19BB1"/>
      </a:accent1>
      <a:accent2>
        <a:srgbClr val="DEC0D0"/>
      </a:accent2>
      <a:accent3>
        <a:srgbClr val="E1938C"/>
      </a:accent3>
      <a:accent4>
        <a:srgbClr val="605988"/>
      </a:accent4>
      <a:accent5>
        <a:srgbClr val="8088B8"/>
      </a:accent5>
      <a:accent6>
        <a:srgbClr val="D0DBE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犯罪现场分析技术与实践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2024-09-17T17:14:38.585</cp:lastPrinted>
  <dcterms:created xsi:type="dcterms:W3CDTF">2024-09-17T09:14:38Z</dcterms:created>
  <dcterms:modified xsi:type="dcterms:W3CDTF">2024-09-17T09:14:40Z</dcterms:modified>
</cp:coreProperties>
</file>