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A3C2CE-78D2-45DD-AD36-58178CEBA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A72049-C55C-40B6-BE4C-187D420E5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C3AB89-FD34-4399-B340-FA623E0B5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FEDE16-4862-43D1-8007-7D93F06CC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0881E1-C130-4466-AE5D-6B7D3F9C2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B17865-9433-4120-86A5-38DAFB013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091A95-A908-4C93-9026-A395E4D2E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ED782D-290F-47CB-AA73-C80D1B9D5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4A1768-7607-4394-84C2-B2821A0C6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DD6C0A-8CA0-4BFD-85D8-B1965E08E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C0931-9D9C-4EBA-BD33-9900BABA7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22202334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UGC导购平台行业现状分析报告</a:t>
            </a:r>
          </a:p>
        </p:txBody>
      </p:sp>
      <p:sp>
        <p:nvSpPr>
          <p:cNvPr id="3" name="AutoShape 3"/>
          <p:cNvSpPr/>
          <p:nvPr/>
        </p:nvSpPr>
        <p:spPr>
          <a:xfrm>
            <a:off x="10513807" y="-1026997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25000"/>
                  <a:lumMod val="20000"/>
                  <a:lumOff val="80000"/>
                </a:schemeClr>
              </a:gs>
              <a:gs pos="100000">
                <a:schemeClr val="accent2">
                  <a:alpha val="2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07413" y="4445598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25000"/>
                  <a:lumMod val="20000"/>
                  <a:lumOff val="80000"/>
                </a:schemeClr>
              </a:gs>
              <a:gs pos="100000">
                <a:schemeClr val="accent2">
                  <a:alpha val="2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65000"/>
                  <a:lumMod val="20000"/>
                  <a:lumOff val="80000"/>
                </a:schemeClr>
              </a:gs>
              <a:gs pos="100000">
                <a:schemeClr val="accent2">
                  <a:alpha val="6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143000"/>
            <a:ext cx="5813909" cy="4632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UGC导购平台行业现状分析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UGC导购平台市场细分分析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UGC导购平台用户行为分析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UGC导购平台行业趋势预测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UGC导购平台发展策略建议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10513807" y="-1026997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66000"/>
                  <a:lumMod val="20000"/>
                  <a:lumOff val="80000"/>
                </a:schemeClr>
              </a:gs>
              <a:gs pos="100000">
                <a:schemeClr val="accent2">
                  <a:alpha val="66000"/>
                </a:schemeClr>
              </a:gs>
            </a:gsLst>
            <a:lin ang="63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07413" y="4445598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25000"/>
                  <a:lumMod val="20000"/>
                  <a:lumOff val="80000"/>
                </a:schemeClr>
              </a:gs>
              <a:gs pos="100000">
                <a:schemeClr val="accent2">
                  <a:alpha val="2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65000"/>
                  <a:lumMod val="20000"/>
                  <a:lumOff val="80000"/>
                </a:schemeClr>
              </a:gs>
              <a:gs pos="100000">
                <a:schemeClr val="accent2">
                  <a:alpha val="6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0840928" y="4706112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65000"/>
                  <a:lumMod val="20000"/>
                  <a:lumOff val="80000"/>
                </a:schemeClr>
              </a:gs>
              <a:gs pos="100000">
                <a:schemeClr val="accent2">
                  <a:alpha val="6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UGC导购平台是指用户生成内容(User-Generated Content，简称UGC)为基础，通过社交网络、移动终端等渠道进行推广和分发的导购平台。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42093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UGC导购平台以用户为中心，通过用户的参与、互动和分享，实现商品推荐和购买，具有去中心化、个性化、社区化等特点。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226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以社交网络为基础，通过社交关系进行商品推荐和销售，如微信小店、微博好物等。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社交电商类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内容电商类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社区电商类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以内容创作为基础，通过优质内容吸引用户，实现商品销售，如抖音电商、小红书等。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以社区交流为基础，通过社区互动实现商品推荐和销售，如贴吧电商、知乎好物等。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UGC导购平台的分类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2013年左右，随着社交网络的普及，社交电商开始兴起，一些社交平台开始尝试将商品推荐与社交网络相结合。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2010年左右，以淘宝客为代表的导购平台开始出现，用户可以通过分享商品链接来获得一定的佣金。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2018年左右，随着移动互联网的普及和内容创业的兴起，内容电商和社区电商开始快速发展，UGC导购平台逐渐成为电商行业的重要组成部分。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67" r="146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21" name="AutoShape 21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TextBox 41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UGC导购平台的发展历程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UGC导购平台行业现状分析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10513807" y="-1026997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66000"/>
                  <a:lumMod val="20000"/>
                  <a:lumOff val="80000"/>
                </a:schemeClr>
              </a:gs>
              <a:gs pos="100000">
                <a:schemeClr val="accent2">
                  <a:alpha val="66000"/>
                </a:schemeClr>
              </a:gs>
            </a:gsLst>
            <a:lin ang="63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07413" y="4445598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25000"/>
                  <a:lumMod val="20000"/>
                  <a:lumOff val="80000"/>
                </a:schemeClr>
              </a:gs>
              <a:gs pos="100000">
                <a:schemeClr val="accent2">
                  <a:alpha val="2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AutoShape 6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65000"/>
                  <a:lumMod val="20000"/>
                  <a:lumOff val="80000"/>
                </a:schemeClr>
              </a:gs>
              <a:gs pos="100000">
                <a:schemeClr val="accent2">
                  <a:alpha val="6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0840928" y="4706112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65000"/>
                  <a:lumMod val="20000"/>
                  <a:lumOff val="80000"/>
                </a:schemeClr>
              </a:gs>
              <a:gs pos="100000">
                <a:schemeClr val="accent2">
                  <a:alpha val="6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2023年，UGC导购平台行业的市场规模已经达到了近1000亿元，预计到2025年将超过1500亿元。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市场规模与增长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UGC导购平台行业的增长速度较快，年复合增长率在20%左右。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rcRect l="16724" r="1672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UGC导购平台行业的发展主要受到消费者对个性化推荐的需求增加、电商行业的快速发展以及技术进步等因素的驱动。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驱动因素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UGC导购平台行业的参与者主要包括电商平台、社交媒体平台以及专业的UGC导购平台。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目前，UGC导购平台行业的竞争格局较为激烈，各大平台都在通过各种手段提高用户黏性、扩大市场份额。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主要参与者及竞争格局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687" r="2068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用户规模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截至2023年，UGC导购平台的用户规模已经超过了2亿，且用户规模仍在不断扩大。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活跃度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UGC导购平台的用户活跃度较高，用户在平台的停留时间较长，且复购率较高。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用户规模及活跃度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行业痛点与挑战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UGC导购平台行业存在一些痛点，如平台与商家之间的利益冲突、用户隐私保护问题以及内容审核问题等。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行业痛点</a:t>
            </a:r>
          </a:p>
        </p:txBody>
      </p:sp>
      <p:sp>
        <p:nvSpPr>
          <p:cNvPr id="26" name="AutoShape 26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287882" y="4870218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随着技术的发展和消费者需求的变化，UGC导购平台行业还面临着一些新的挑战，如如何提高推荐准确度、如何保护用户隐私以及如何应对新的监管政策等。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7882" y="4099383"/>
            <a:ext cx="968057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cxnSp>
        <p:nvCxnSpPr>
          <p:cNvPr id="29" name="Connector 29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lt2"/>
            </a:solidFill>
            <a:prstDash val="solid"/>
            <a:headEnd type="oval"/>
          </a:ln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UGC导购平台市场细分分析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10513807" y="-1026997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66000"/>
                  <a:lumMod val="20000"/>
                  <a:lumOff val="80000"/>
                </a:schemeClr>
              </a:gs>
              <a:gs pos="100000">
                <a:schemeClr val="accent2">
                  <a:alpha val="66000"/>
                </a:schemeClr>
              </a:gs>
            </a:gsLst>
            <a:lin ang="63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07413" y="4445598"/>
            <a:ext cx="2294965" cy="2294965"/>
          </a:xfrm>
          <a:prstGeom prst="ellipse">
            <a:avLst/>
          </a:prstGeom>
          <a:gradFill>
            <a:gsLst>
              <a:gs pos="0">
                <a:schemeClr val="accent1">
                  <a:alpha val="25000"/>
                  <a:lumMod val="20000"/>
                  <a:lumOff val="80000"/>
                </a:schemeClr>
              </a:gs>
              <a:gs pos="100000">
                <a:schemeClr val="accent2">
                  <a:alpha val="2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AutoShape 6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65000"/>
                  <a:lumMod val="20000"/>
                  <a:lumOff val="80000"/>
                </a:schemeClr>
              </a:gs>
              <a:gs pos="100000">
                <a:schemeClr val="accent2">
                  <a:alpha val="6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0840928" y="4706112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65000"/>
                  <a:lumMod val="20000"/>
                  <a:lumOff val="80000"/>
                </a:schemeClr>
              </a:gs>
              <a:gs pos="100000">
                <a:schemeClr val="accent2">
                  <a:alpha val="65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商品类目细分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83977" y="4209792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母婴用品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包括婴儿用品、儿童用品、孕妇用品等。</a:t>
            </a:r>
          </a:p>
        </p:txBody>
      </p:sp>
      <p:sp>
        <p:nvSpPr>
          <p:cNvPr id="25" name="Freeform 25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6755784" y="1326066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电子产品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包括手机、电脑、数码相机等。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85608" y="4209792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食品饮料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包括各类零食、饮品、食材等。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13234" y="4209792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服装鞋帽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包括男女装、鞋帽、配饰等。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488463" y="1338258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美妆护肤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488463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包括化妆品、护肤品、美发产品等。</a:t>
            </a:r>
          </a:p>
        </p:txBody>
      </p:sp>
      <p:cxnSp>
        <p:nvCxnSpPr>
          <p:cNvPr id="48" name="Connector 48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9" name="AutoShape 49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3" name="Connector 53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4" name="AutoShape 54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6" name="Connector 56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7" name="AutoShape 57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0" name="Connector 60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1" name="AutoShape 61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3" name="Connector 63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4" name="AutoShape 64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8" name="Freeform 68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2" name="Freeform 72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一线城市：北京、上海、广州、深圳等经济发达城市。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2417" r="22417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二线城市：南京、杭州、成都、武汉等经济较为发达的城市。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三线城市及以下：其他城市及地区。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346738"/>
            <a:ext cx="515576" cy="440418"/>
            <a:chOff x="454963" y="346738"/>
            <a:chExt cx="515576" cy="440418"/>
          </a:xfrm>
        </p:grpSpPr>
        <p:sp>
          <p:nvSpPr>
            <p:cNvPr id="12" name="AutoShape 12"/>
            <p:cNvSpPr/>
            <p:nvPr/>
          </p:nvSpPr>
          <p:spPr>
            <a:xfrm>
              <a:off x="454963" y="34968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467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4845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5742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5329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6746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6451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662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751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710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8523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8228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8400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9297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8883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70300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70005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70177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1074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70661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TextBox 32"/>
          <p:cNvSpPr txBox="1"/>
          <p:nvPr/>
        </p:nvSpPr>
        <p:spPr>
          <a:xfrm>
            <a:off x="1218874" y="28900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地域细分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https://d.book118.com/375222023342011104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2024-09-14T23:33:15.696</cp:lastPrinted>
  <dcterms:created xsi:type="dcterms:W3CDTF">2024-09-14T15:33:15Z</dcterms:created>
  <dcterms:modified xsi:type="dcterms:W3CDTF">2024-09-14T15:33:17Z</dcterms:modified>
</cp:coreProperties>
</file>