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E66510-6B41-4A28-AA40-4E04095E56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607B47-0604-441B-B9F0-C53E7D2E99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63B198-2958-4EF2-BF1A-5105D1CE39A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497EF62-0CC5-4540-BC3E-FC667C558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229A79A-29CD-4401-83F6-FAAC54425D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632E481-31C3-4988-9728-EDF4019A2D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EB2E342-2080-416C-A49B-BDDFB8CA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35B3CD4-AE19-42F5-B944-3408C79E2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28F030E-8535-4546-8A03-5A608E9476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3AEB71D-1037-4C9A-ADCB-0D99C92E9E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402EC2-6492-4CBF-AD9E-4ED40AAEE8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5241141000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89199" y="1872544"/>
            <a:ext cx="6402705" cy="19773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4950" b="1">
                <a:solidFill>
                  <a:srgbClr val="1B1B1B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免疫与化疗治疗肺癌</a:t>
            </a:r>
          </a:p>
        </p:txBody>
      </p:sp>
      <p:sp>
        <p:nvSpPr>
          <p:cNvPr id="5" name="AutoShape 5"/>
          <p:cNvSpPr/>
          <p:nvPr/>
        </p:nvSpPr>
        <p:spPr>
          <a:xfrm>
            <a:off x="240326" y="276691"/>
            <a:ext cx="1591602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2023-2026</a:t>
            </a:r>
            <a:endParaRPr lang="en-US" sz="1100"/>
          </a:p>
        </p:txBody>
      </p:sp>
      <p:sp>
        <p:nvSpPr>
          <p:cNvPr id="6" name="TextBox 6"/>
          <p:cNvSpPr txBox="1"/>
          <p:nvPr/>
        </p:nvSpPr>
        <p:spPr>
          <a:xfrm>
            <a:off x="2275078" y="276691"/>
            <a:ext cx="1326473" cy="3867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ONE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727882" y="229066"/>
            <a:ext cx="1944455" cy="48357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KEEP VIEW</a:t>
            </a:r>
          </a:p>
        </p:txBody>
      </p:sp>
      <p:sp>
        <p:nvSpPr>
          <p:cNvPr id="8" name="AutoShape 8"/>
          <p:cNvSpPr/>
          <p:nvPr/>
        </p:nvSpPr>
        <p:spPr>
          <a:xfrm>
            <a:off x="1634706" y="6115727"/>
            <a:ext cx="2473866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REPORTING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81391" y="6099640"/>
            <a:ext cx="3351690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https://wenku.baidu.com</a:t>
            </a:r>
            <a:endParaRPr lang="en-US" sz="1100"/>
          </a:p>
        </p:txBody>
      </p:sp>
      <p:sp>
        <p:nvSpPr>
          <p:cNvPr id="10" name="TextBox 10"/>
          <p:cNvSpPr txBox="1"/>
          <p:nvPr/>
        </p:nvSpPr>
        <p:spPr>
          <a:xfrm rot="5400000">
            <a:off x="-676021" y="2093383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1" name="TextBox 11"/>
          <p:cNvSpPr txBox="1"/>
          <p:nvPr/>
        </p:nvSpPr>
        <p:spPr>
          <a:xfrm rot="5400000">
            <a:off x="-676021" y="4473998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2" name="TextBox 12"/>
          <p:cNvSpPr txBox="1"/>
          <p:nvPr/>
        </p:nvSpPr>
        <p:spPr>
          <a:xfrm rot="5400000">
            <a:off x="10736030" y="172681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3" name="TextBox 13"/>
          <p:cNvSpPr txBox="1"/>
          <p:nvPr/>
        </p:nvSpPr>
        <p:spPr>
          <a:xfrm rot="5400000">
            <a:off x="10736030" y="4107427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DESIGN</a:t>
            </a:r>
          </a:p>
        </p:txBody>
      </p:sp>
      <p:sp>
        <p:nvSpPr>
          <p:cNvPr id="14" name="TextBox 14"/>
          <p:cNvSpPr txBox="1"/>
          <p:nvPr/>
        </p:nvSpPr>
        <p:spPr>
          <a:xfrm rot="5400000">
            <a:off x="10736030" y="6555761"/>
            <a:ext cx="2164080" cy="291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12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WENKU 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1838194" y="2335530"/>
            <a:ext cx="906780" cy="2186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12000"/>
              </a:lnSpc>
            </a:pPr>
            <a:r>
              <a:rPr lang="en-US" sz="57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  <p:sp>
        <p:nvSpPr>
          <p:cNvPr id="4" name="TextBox 4"/>
          <p:cNvSpPr txBox="1"/>
          <p:nvPr/>
        </p:nvSpPr>
        <p:spPr>
          <a:xfrm rot="5400000">
            <a:off x="767584" y="3307080"/>
            <a:ext cx="1859280" cy="281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255707" y="1292542"/>
            <a:ext cx="7275309" cy="42729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肺癌的概述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免疫疗法在肺癌治疗中的应用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化疗在肺癌治疗中的应用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免疫与化疗联合治疗肺癌的研究进展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2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肺癌患者的生活质量与康复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肺癌的概述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8127" r="28127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1761" r="3176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肺癌的定义与分类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肺癌是全球最常见的恶性肿瘤之一，其发病率和死亡率均较高，严重威胁人类健康。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肺癌是一种起源于肺部组织的恶性肿瘤，根据组织学特征可分为鳞状细胞癌、腺癌、腺鳞癌等类型。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2185" b="1218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肺癌的病因与症状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肺癌的病因较为复杂，主要包括吸烟、职业暴露、遗传因素等。吸烟是肺癌的主要危险因素，长期吸烟者患肺癌的风险显著增加。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肺癌的症状主要包括咳嗽、咳痰、胸痛、呼吸困难等，但早期症状往往不明显，容易被忽视。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肺癌的诊断主要依靠影像学检查和病理学诊断，常用的影像学检查方法包括X线、CT等。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肺癌的治疗方法包括手术、放疗、化疗和免疫治疗等，治疗的选择取决于患者的病情和分期。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肺癌的诊断与治疗现状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免疫疗法在肺癌治疗中的应用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9146" r="91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46" r="32546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5368" r="25368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利用人体免疫系统来攻击癌症细胞，通过增强或恢复肿瘤患者自身的免疫能力，达到控制和杀灭肿瘤细胞的目的。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免疫疗法的原理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根据作用机制和特点，免疫疗法可分为过继性细胞疗法、非特异性免疫刺激剂、肿瘤疫苗和免疫检查点抑制剂等。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免疫疗法的分类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免疫疗法的原理与分类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574694" y="1423099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PD-1/PD-L1抑制剂的作用机制</a:t>
            </a:r>
          </a:p>
        </p:txBody>
      </p:sp>
      <p:sp>
        <p:nvSpPr>
          <p:cNvPr id="3" name="AutoShape 3"/>
          <p:cNvSpPr/>
          <p:nvPr/>
        </p:nvSpPr>
        <p:spPr>
          <a:xfrm>
            <a:off x="125016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19725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88000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6" name="Connector 6"/>
          <p:cNvCxnSpPr/>
          <p:nvPr/>
        </p:nvCxnSpPr>
        <p:spPr>
          <a:xfrm>
            <a:off x="1951634" y="6029346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TextBox 7"/>
          <p:cNvSpPr txBox="1"/>
          <p:nvPr/>
        </p:nvSpPr>
        <p:spPr>
          <a:xfrm>
            <a:off x="3574694" y="1913291"/>
            <a:ext cx="777693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通过阻断PD-1和PD-L1的相互作用，解除肿瘤细胞对T细胞的抑制作用，使T细胞重新发挥杀伤肿瘤细胞的作用。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1197254" y="3971227"/>
            <a:ext cx="8029575" cy="762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PD-1/PD-L1抑制剂的应用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197254" y="4461419"/>
            <a:ext cx="7806355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PD-1/PD-L1抑制剂已成为非小细胞肺癌、黑色素瘤等肿瘤的重要治疗手段之一，并取得了显著的疗效。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552256" y="3306002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499345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182096" y="3306002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>
            <a:off x="4253725" y="3380232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PD-1/PD-L1抑制剂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通过基因工程技术将T细胞改造为能够识别并攻击肿瘤细胞的CAR-T细胞，再回输到患者体内，发挥抗肿瘤作用。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CAR-T细胞免疫疗法的作用机制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在急性白血病和非霍奇金淋巴瘤的治疗中取得了显著疗效，并正在探索其在肺癌等实体瘤中的应用。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CAR-T细胞免疫疗法的应用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CAR-T细胞免疫疗法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4305" b="14305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通过激发机体对肿瘤抗原的免疫应答，诱导特异性免疫反应，从而达到控制和杀伤肿瘤细胞的目的。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目前已有多种肿瘤疫苗进入临床试验阶段，其中部分疫苗已获得批准用于特定类型的肿瘤治疗。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肿瘤疫苗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肿瘤疫苗的应用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肿瘤疫苗的作用机制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808922" y="324224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化疗在肺癌治疗中的应用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89579" y="1561960"/>
            <a:ext cx="2806421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964661" y="1561960"/>
            <a:ext cx="2162556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https://d.book118.com/375241141000011041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6B73"/>
      </a:accent1>
      <a:accent2>
        <a:srgbClr val="269B8D"/>
      </a:accent2>
      <a:accent3>
        <a:srgbClr val="00657D"/>
      </a:accent3>
      <a:accent4>
        <a:srgbClr val="3B9474"/>
      </a:accent4>
      <a:accent5>
        <a:srgbClr val="6479E6"/>
      </a:accent5>
      <a:accent6>
        <a:srgbClr val="169EA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2024-09-01T09:11:58.656</cp:lastPrinted>
  <dcterms:created xsi:type="dcterms:W3CDTF">2024-09-01T01:11:58Z</dcterms:created>
  <dcterms:modified xsi:type="dcterms:W3CDTF">2024-09-01T01:12:00Z</dcterms:modified>
</cp:coreProperties>
</file>