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OBGIF+MS-UIGothic"/>
      <p:regular r:id="rId15"/>
    </p:embeddedFont>
    <p:embeddedFont>
      <p:font typeface="OPDRRV+JTNHAI+MicrosoftYaHei-Bold"/>
      <p:regular r:id="rId16"/>
    </p:embeddedFont>
    <p:embeddedFont>
      <p:font typeface="DFOSSK+BIPADL+ArialMT"/>
      <p:regular r:id="rId17"/>
    </p:embeddedFont>
    <p:embeddedFont>
      <p:font typeface="CTSMOM+LULNH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C2DA3-71ED-4E90-A924-DB4115D4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89AE2-4539-4048-B312-B2661D2D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127DB-899F-442F-A100-E50353E34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EBB74-A6A9-453E-8D33-73ADE753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55129-B0AB-4A25-A120-B6313619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E4996-CFC6-485A-86AC-EA3999BC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B6A43-9C32-4A29-A078-D13C7B47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6BE01-38C7-499D-81F2-3A41DCFD9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9BFCB-2078-4F19-A96A-0FBED2C9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AC90-0E9D-4E3B-A474-D61EB4EFD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17BF9-E6F6-48B9-9E71-7075FD4F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021132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431357"/>
            <a:ext cx="7098030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0000"/>
                </a:solidFill>
                <a:latin typeface="NOBGIF+MS-UIGothic"/>
                <a:cs typeface="NOBGIF+MS-UIGothic"/>
              </a:rPr>
              <a:t>成君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忆</a:t>
            </a:r>
            <a:r>
              <a:rPr sz="4050">
                <a:solidFill>
                  <a:srgbClr val="000000"/>
                </a:solidFill>
                <a:latin typeface="NOBGIF+MS-UIGothic"/>
                <a:cs typeface="NOBGIF+MS-UIGothic"/>
              </a:rPr>
              <a:t>从三国到西游中国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050">
                <a:solidFill>
                  <a:srgbClr val="000000"/>
                </a:solidFill>
                <a:latin typeface="NOBGIF+MS-UIGothic"/>
                <a:cs typeface="NOBGIF+MS-UIGothic"/>
              </a:rPr>
              <a:t>文化中的人本管理智慧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NOBGIF+MS-UIGothic"/>
                <a:cs typeface="NOBGIF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OPDRRV+JTNHAI+MicrosoftYaHei-Bold"/>
                <a:cs typeface="OPDRRV+JTNHAI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FOSSK+BIPADL+ArialMT"/>
                <a:cs typeface="DFOSSK+BIPAD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成君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忆简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214560"/>
            <a:ext cx="5841941" cy="2244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FOSSK+BIPADL+ArialMT"/>
                <a:cs typeface="DFOSSK+BIPAD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中国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文化中的人本管理智慧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FOSSK+BIPADL+ArialMT"/>
                <a:cs typeface="DFOSSK+BIPAD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从三国到西游中的人本管理智慧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FOSSK+BIPADL+ArialMT"/>
                <a:cs typeface="DFOSSK+BIPAD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成君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忆对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人本管理智慧的解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和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FOSSK+BIPADL+ArialMT"/>
                <a:cs typeface="DFOSSK+BIPAD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对现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代企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0000"/>
                </a:solidFill>
                <a:latin typeface="NOBGIF+MS-UIGothic"/>
                <a:cs typeface="NOBGIF+MS-UIGothic"/>
              </a:rPr>
              <a:t>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579681"/>
            <a:ext cx="5177218" cy="1539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01</a:t>
            </a:r>
            <a:r>
              <a:rPr sz="7800" spc="-75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000000"/>
                </a:solidFill>
                <a:latin typeface="NOBGIF+MS-UIGothic"/>
                <a:cs typeface="NOBGIF+MS-UIGothic"/>
              </a:rPr>
              <a:t>成君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忆简</a:t>
            </a:r>
            <a:r>
              <a:rPr sz="4500">
                <a:solidFill>
                  <a:srgbClr val="000000"/>
                </a:solidFill>
                <a:latin typeface="NOBGIF+MS-UIGothic"/>
                <a:cs typeface="NOBGIF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OBGIF+MS-UIGothic"/>
                <a:cs typeface="NOBGIF+MS-UIGothic"/>
              </a:rPr>
              <a:t>成君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忆</a:t>
            </a:r>
            <a:r>
              <a:rPr sz="3000">
                <a:solidFill>
                  <a:srgbClr val="FF6D1B"/>
                </a:solidFill>
                <a:latin typeface="NOBGIF+MS-UIGothic"/>
                <a:cs typeface="NOBGIF+MS-UIGothic"/>
              </a:rPr>
              <a:t>的生平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70125" y="3178547"/>
            <a:ext cx="22665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MOM+LULNHU+MicrosoftYaHei"/>
                <a:cs typeface="CTSMOM+LULNHU+MicrosoftYaHei"/>
              </a:rPr>
              <a:t>1965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年出生于湖北赤壁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4325" y="3178547"/>
            <a:ext cx="22665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MOM+LULNHU+MicrosoftYaHei"/>
                <a:cs typeface="CTSMOM+LULNHU+MicrosoftYaHei"/>
              </a:rPr>
              <a:t>1987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毕业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于武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大学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07895" y="55699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曾任企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训讲师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理等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9075" y="5569958"/>
            <a:ext cx="24856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TSMOM+LULNHU+MicrosoftYaHei"/>
                <a:cs typeface="CTSMOM+LULNHU+MicrosoftYaHei"/>
              </a:rPr>
              <a:t>2003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年开始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注于文化和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史研究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43939" y="310198"/>
            <a:ext cx="28956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6D1B"/>
                </a:solidFill>
                <a:latin typeface="NOBGIF+MS-UIGothic"/>
                <a:cs typeface="NOBGIF+MS-UIGothic"/>
              </a:rPr>
              <a:t>成君</a:t>
            </a:r>
            <a:r>
              <a:rPr sz="2400">
                <a:solidFill>
                  <a:srgbClr val="FF6D1B"/>
                </a:solidFill>
                <a:latin typeface="SimSun"/>
                <a:cs typeface="SimSun"/>
              </a:rPr>
              <a:t>忆</a:t>
            </a:r>
            <a:r>
              <a:rPr sz="2400">
                <a:solidFill>
                  <a:srgbClr val="FF6D1B"/>
                </a:solidFill>
                <a:latin typeface="NOBGIF+MS-UIGothic"/>
                <a:cs typeface="NOBGIF+MS-UIGothic"/>
              </a:rPr>
              <a:t>的主要作品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55545" y="177337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78984" y="225026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8569" y="255188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04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5909" y="3168503"/>
            <a:ext cx="12001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93289" y="3403453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《水煮三国》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074534" y="3477113"/>
            <a:ext cx="3429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89340" y="4002892"/>
            <a:ext cx="12001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《人本管理的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三大定律》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306570" y="4183867"/>
            <a:ext cx="12001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孙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悟空是个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工》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90080" y="4945836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49063"/>
            <a:ext cx="6623382" cy="1301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NOBGIF+MS-UIGothic"/>
                <a:cs typeface="NOBGIF+MS-UIGothic"/>
              </a:rPr>
              <a:t>中国</a:t>
            </a:r>
            <a:r>
              <a:rPr sz="4100" spc="25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4100" spc="25">
                <a:solidFill>
                  <a:srgbClr val="000000"/>
                </a:solidFill>
                <a:latin typeface="NOBGIF+MS-UIGothic"/>
                <a:cs typeface="NOBGIF+MS-UIGothic"/>
              </a:rPr>
              <a:t>文化中的人本管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6062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87495" y="3229173"/>
            <a:ext cx="2349398" cy="1301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NOBGIF+MS-UIGothic"/>
                <a:cs typeface="NOBGIF+MS-UIGothic"/>
              </a:rPr>
              <a:t>理智慧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OBGIF+MS-UIGothic"/>
                <a:cs typeface="NOBGIF+MS-UIGothic"/>
              </a:rPr>
              <a:t>儒家思想中的人本管理智慧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OBGIF+MS-UIGothic"/>
                <a:cs typeface="NOBGIF+MS-UIGothic"/>
              </a:rPr>
              <a:t>仁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爱</a:t>
            </a:r>
            <a:r>
              <a:rPr sz="2300" spc="23">
                <a:solidFill>
                  <a:srgbClr val="FF6D1B"/>
                </a:solidFill>
                <a:latin typeface="NOBGIF+MS-UIGothic"/>
                <a:cs typeface="NOBGIF+MS-UIGothic"/>
              </a:rPr>
              <a:t>与和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PDRRV+JTNHAI+MicrosoftYaHei-Bold"/>
                <a:cs typeface="OPDRRV+JTNHAI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5705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儒家思想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与和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以人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本，尊重人的尊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。在管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关心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工、尊重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造一个和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OBGIF+MS-UIGothic"/>
                <a:cs typeface="NOBGIF+MS-UIGothic"/>
              </a:rPr>
              <a:t>中庸之道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PDRRV+JTNHAI+MicrosoftYaHei-Bold"/>
                <a:cs typeface="OPDRRV+JTNHAI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中庸之道是儒家思想的核心之一，主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追求事物的平衡与和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。在管理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要求平衡各方利益，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求共同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展，避免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硬或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弱的管理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方式。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OBGIF+MS-UIGothic"/>
                <a:cs typeface="NOBGIF+MS-UIGothic"/>
              </a:rPr>
              <a:t>忠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诚</a:t>
            </a:r>
            <a:r>
              <a:rPr sz="2300" spc="23">
                <a:solidFill>
                  <a:srgbClr val="FF6D1B"/>
                </a:solidFill>
                <a:latin typeface="NOBGIF+MS-UIGothic"/>
                <a:cs typeface="NOBGIF+MS-UIGothic"/>
              </a:rPr>
              <a:t>与信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PDRRV+JTNHAI+MicrosoftYaHei-Bold"/>
                <a:cs typeface="OPDRRV+JTNHAI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896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儒家思想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和信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是人与人之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最基本的道德关系。在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现为对员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工的信任和忠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的忠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和信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OBGIF+MS-UIGothic"/>
                <a:cs typeface="NOBGIF+MS-UIGothic"/>
              </a:rPr>
              <a:t>道家思想中的人本管理智慧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NOBGIF+MS-UIGothic"/>
                <a:cs typeface="NOBGIF+MS-UIGothic"/>
              </a:rPr>
              <a:t>无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6D1B"/>
                </a:solidFill>
                <a:latin typeface="NOBGIF+MS-UIGothic"/>
                <a:cs typeface="NOBGIF+MS-UIGothic"/>
              </a:rPr>
              <a:t>而治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7516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道家思想主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而治，即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事物按照自然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展，不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行干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。在管理中，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工的自我管理能力，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度干涉和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NOBGIF+MS-UIGothic"/>
                <a:cs typeface="NOBGIF+MS-UIGothic"/>
              </a:rPr>
              <a:t>柔中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带刚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道家思想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柔中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带刚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在管理中既要注重和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、包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容，也要保持原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威。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有助于在管理中取得平衡，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硬或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弱的管理方式。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NOBGIF+MS-UIGothic"/>
                <a:cs typeface="NOBGIF+MS-UIGothic"/>
              </a:rPr>
              <a:t>道法自然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道家思想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万物皆有其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其自然。在管理中，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工的个性差异，鼓励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自己的特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OBGIF+MS-UIGothic"/>
                <a:cs typeface="NOBGIF+MS-UIGothic"/>
              </a:rPr>
              <a:t>法家思想中的人本管理智慧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OBGIF+MS-UIGothic"/>
                <a:cs typeface="NOBGIF+MS-UIGothic"/>
              </a:rPr>
              <a:t>依法治国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979059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法家思想主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依法治国，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法律是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社会秩序和公平正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的基石。在管理中，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建立完善的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章制度，保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96489" y="2570968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益和企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17139" y="331470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赏罚</a:t>
            </a:r>
            <a:r>
              <a:rPr sz="1600">
                <a:solidFill>
                  <a:srgbClr val="FFFFFF"/>
                </a:solidFill>
                <a:latin typeface="NOBGIF+MS-UIGothic"/>
                <a:cs typeface="NOBGIF+MS-UIGothic"/>
              </a:rPr>
              <a:t>分明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96489" y="3999083"/>
            <a:ext cx="97243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法家思想主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张赏罚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分明，以激励和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工的行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。在管理中，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建立公正的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奖惩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机制，鼓励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取，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时对违规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惩罚</a:t>
            </a:r>
            <a:r>
              <a:rPr sz="1350">
                <a:solidFill>
                  <a:srgbClr val="000000"/>
                </a:solidFill>
                <a:latin typeface="NOBGIF+MS-UIGothic"/>
                <a:cs typeface="NOBGI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53970" y="507936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NOBGIF+MS-UIGothic"/>
                <a:cs typeface="NOBGIF+MS-UIGothic"/>
              </a:rPr>
              <a:t>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FFFFFF"/>
                </a:solidFill>
                <a:latin typeface="NOBGIF+MS-UIGothic"/>
                <a:cs typeface="NOBGIF+MS-UIGothic"/>
              </a:rPr>
              <a:t>行力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14904" y="5767443"/>
            <a:ext cx="96375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法家思想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强调执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行力的重要性，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只有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行力才能保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政策的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施。在管理中，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现为强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行能力，确保企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略和目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NOBGIF+MS-UIGothic"/>
                <a:cs typeface="NOBG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49063"/>
            <a:ext cx="6623382" cy="21818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NOBGIF+MS-UIGothic"/>
                <a:cs typeface="NOBGIF+MS-UIGothic"/>
              </a:rPr>
              <a:t>从三国到西游中的人本管</a:t>
            </a:r>
          </a:p>
          <a:p>
            <a:pPr marL="0" marR="0">
              <a:lnSpc>
                <a:spcPts val="4100"/>
              </a:lnSpc>
              <a:spcBef>
                <a:spcPts val="2829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NOBGIF+MS-UIGothic"/>
                <a:cs typeface="NOBGIF+MS-UIGothic"/>
              </a:rPr>
              <a:t>理智慧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6062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OPDRRV+JTNHAI+MicrosoftYaHei-Bold"/>
                <a:cs typeface="OPDRRV+JTNHAI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https://d.book118.com/375302113203011123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NOBGIF+MS-UIGothic</vt:lpstr>
      <vt:lpstr>SimSun</vt:lpstr>
      <vt:lpstr>OPDRRV+JTNHAI+MicrosoftYaHei-Bold</vt:lpstr>
      <vt:lpstr>DFOSSK+BIPADL+ArialMT</vt:lpstr>
      <vt:lpstr>Times New Roman</vt:lpstr>
      <vt:lpstr>CTSMOM+LULNHU+MicrosoftYaHei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2024-09-27T10:02:20.137</cp:lastPrinted>
  <dcterms:created xsi:type="dcterms:W3CDTF">2024-09-27T02:02:20Z</dcterms:created>
  <dcterms:modified xsi:type="dcterms:W3CDTF">2024-09-27T02:02:21Z</dcterms:modified>
</cp:coreProperties>
</file>