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D1C591-0F2A-4183-AB42-A490585D29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DDD46C-F86B-4328-BE20-540855E9B9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3DBDAD-46BD-4109-AA2D-BB452091A0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BDECCC5-090E-4293-80C0-3E334F0D62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71EDDB8-20A8-4525-BD9A-44DF6C8DA5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49EFB8C-772A-4956-9F64-CAE984424C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0D2C0FC-9065-4EC1-9FB8-DE7172E39B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085BE73-006B-4DA4-A6F7-3CAA47CB5E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8743E8F-985F-4A49-8FCF-38E8EDC7A3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EA50A7-F21C-4299-BD5D-32E943D8AA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108E04-B8CB-400F-91BD-A16A7A77CD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75341110134011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</p:spPr>
        <p:txBody>
          <a:bodyPr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/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/>
                </a:solidFill>
                <a:latin typeface="Arial"/>
                <a:ea typeface="Arial"/>
                <a:cs typeface="Arial"/>
              </a:rPr>
              <a:t>:某某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</p:spPr>
        <p:txBody>
          <a:bodyPr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2023-12-27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敏捷项目管理的优势与实施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</p:spPr>
        <p:txBody>
          <a:bodyPr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敏捷项目管理概述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敏捷项目管理优势分析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敏捷项目管理实施步骤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关键成功因素探讨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案例分析：某企业敏捷转型实践分享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未来发展趋势预测与挑战应对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敏捷项目管理概述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805582" y="2081786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6433527" y="1751433"/>
            <a:ext cx="5076825" cy="20288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敏捷项目管理是一种灵活、快速响应变化的项目管理方法，强调团队合作、持续迭代和及时反馈。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33527" y="4146638"/>
            <a:ext cx="5076825" cy="1990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它通过短周期、高频率的交付方式，不断满足客户需求，降低项目风险，提高项目成功率。</a:t>
            </a:r>
          </a:p>
        </p:txBody>
      </p:sp>
      <p:sp>
        <p:nvSpPr>
          <p:cNvPr id="6" name="Freeform 6"/>
          <p:cNvSpPr/>
          <p:nvPr/>
        </p:nvSpPr>
        <p:spPr>
          <a:xfrm>
            <a:off x="1012384" y="231038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122011" y="231038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611221" y="2317815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93891" y="218846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敏捷项目管理定义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2696" b="12696"/>
          <a:stretch>
            <a:fillRect/>
          </a:stretch>
        </p:blipFill>
        <p:spPr>
          <a:xfrm>
            <a:off x="4821847" y="1611542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455569"/>
            <a:ext cx="4076700" cy="14287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敏捷项目管理起源于20世纪90年代的软件行业，旨在应对快速变化的市场需求和客户需求。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178907"/>
            <a:ext cx="4076700" cy="143827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随着互联网和移动互联网的普及，敏捷项目管理逐渐在各行各业得到广泛应用和推广。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4746271"/>
            <a:ext cx="4076700" cy="143827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目前，敏捷项目管理已经成为一种主流的项目管理方法，被越来越多的企业和团队所采用。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敏捷项目管理起源与发展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4294" y="1287329"/>
            <a:ext cx="2035112" cy="2035112"/>
            <a:chOff x="1204294" y="1287329"/>
            <a:chExt cx="2035112" cy="2035112"/>
          </a:xfrm>
        </p:grpSpPr>
        <p:sp>
          <p:nvSpPr>
            <p:cNvPr id="3" name="AutoShape 3"/>
            <p:cNvSpPr/>
            <p:nvPr/>
          </p:nvSpPr>
          <p:spPr>
            <a:xfrm flipH="1">
              <a:off x="1204294" y="1287329"/>
              <a:ext cx="2035112" cy="2035112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791319" y="1987226"/>
              <a:ext cx="891159" cy="635222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838147" y="1287233"/>
            <a:ext cx="2035112" cy="2035112"/>
            <a:chOff x="3838147" y="1287233"/>
            <a:chExt cx="2035112" cy="2035112"/>
          </a:xfrm>
        </p:grpSpPr>
        <p:sp>
          <p:nvSpPr>
            <p:cNvPr id="6" name="AutoShape 6"/>
            <p:cNvSpPr/>
            <p:nvPr/>
          </p:nvSpPr>
          <p:spPr>
            <a:xfrm flipH="1">
              <a:off x="3838147" y="1287233"/>
              <a:ext cx="2035112" cy="2035112"/>
            </a:xfrm>
            <a:prstGeom prst="ellipse">
              <a:avLst/>
            </a:prstGeom>
            <a:ln w="9525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4556617" y="1941220"/>
            <a:ext cx="595503" cy="1060133"/>
            <a:chOff x="4556617" y="1941220"/>
            <a:chExt cx="595503" cy="1060133"/>
          </a:xfrm>
        </p:grpSpPr>
        <p:sp>
          <p:nvSpPr>
            <p:cNvPr id="8" name="Freeform 8"/>
            <p:cNvSpPr/>
            <p:nvPr/>
          </p:nvSpPr>
          <p:spPr>
            <a:xfrm>
              <a:off x="4556617" y="1941220"/>
              <a:ext cx="595503" cy="1060133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4729210" y="1757387"/>
            <a:ext cx="261747" cy="541878"/>
            <a:chOff x="4729210" y="1757387"/>
            <a:chExt cx="261747" cy="541878"/>
          </a:xfrm>
        </p:grpSpPr>
        <p:sp>
          <p:nvSpPr>
            <p:cNvPr id="10" name="Freeform 10"/>
            <p:cNvSpPr/>
            <p:nvPr/>
          </p:nvSpPr>
          <p:spPr>
            <a:xfrm>
              <a:off x="4866656" y="2100573"/>
              <a:ext cx="80296" cy="4524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40380" y="1956650"/>
              <a:ext cx="28004" cy="60674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866656" y="2032755"/>
              <a:ext cx="74962" cy="52388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949905" y="2032755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917139" y="1828158"/>
              <a:ext cx="20193" cy="49339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30283" y="1894167"/>
              <a:ext cx="22574" cy="46958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733306" y="2100573"/>
              <a:ext cx="33909" cy="4524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766072" y="1894167"/>
              <a:ext cx="26765" cy="46958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4740450" y="2032755"/>
              <a:ext cx="32766" cy="52388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4822555" y="1757387"/>
              <a:ext cx="30956" cy="55340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4866656" y="1757387"/>
              <a:ext cx="33909" cy="55340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807125" y="1804346"/>
              <a:ext cx="4191" cy="828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4782741" y="1828158"/>
              <a:ext cx="23241" cy="49339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4751785" y="1956650"/>
              <a:ext cx="30956" cy="60674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4866656" y="2161343"/>
              <a:ext cx="83248" cy="52388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4788646" y="1956650"/>
              <a:ext cx="64865" cy="60674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810078" y="1828158"/>
              <a:ext cx="43434" cy="49339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4781503" y="2032755"/>
              <a:ext cx="72009" cy="52388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4866656" y="1956650"/>
              <a:ext cx="67818" cy="60674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866656" y="1828158"/>
              <a:ext cx="46387" cy="49339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4866656" y="1894167"/>
              <a:ext cx="57721" cy="46958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4799981" y="1894167"/>
              <a:ext cx="53530" cy="46958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4773216" y="2229161"/>
              <a:ext cx="80296" cy="54769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4777407" y="2100573"/>
              <a:ext cx="76105" cy="4524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4774359" y="2161343"/>
              <a:ext cx="79153" cy="52388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4729210" y="2161343"/>
              <a:ext cx="33909" cy="52388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4961239" y="2161343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4957049" y="2100573"/>
              <a:ext cx="28575" cy="4524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4805887" y="1812728"/>
              <a:ext cx="17812" cy="15431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4900565" y="1812728"/>
              <a:ext cx="16669" cy="15431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853512" y="1812728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4792837" y="1877498"/>
              <a:ext cx="17240" cy="1666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4913043" y="1877498"/>
              <a:ext cx="17240" cy="1666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853512" y="1877498"/>
              <a:ext cx="13049" cy="1666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4782741" y="1941220"/>
              <a:ext cx="17240" cy="15431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4924283" y="1941220"/>
              <a:ext cx="16097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853512" y="1941220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4773216" y="2017325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4934474" y="2017325"/>
              <a:ext cx="15431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853512" y="201732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4766072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4941523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4853512" y="2085143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4763119" y="2145817"/>
              <a:ext cx="14288" cy="15431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4946952" y="2145817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4853512" y="2145817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4760166" y="2213635"/>
              <a:ext cx="13049" cy="15431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4949905" y="2213635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853512" y="221363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4853512" y="2283834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0" name="Group 60"/>
          <p:cNvGrpSpPr/>
          <p:nvPr/>
        </p:nvGrpSpPr>
        <p:grpSpPr>
          <a:xfrm>
            <a:off x="6479524" y="1287233"/>
            <a:ext cx="2035112" cy="2035112"/>
            <a:chOff x="6479524" y="1287233"/>
            <a:chExt cx="2035112" cy="2035112"/>
          </a:xfrm>
        </p:grpSpPr>
        <p:sp>
          <p:nvSpPr>
            <p:cNvPr id="61" name="AutoShape 61"/>
            <p:cNvSpPr/>
            <p:nvPr/>
          </p:nvSpPr>
          <p:spPr>
            <a:xfrm flipH="1">
              <a:off x="6479524" y="1287233"/>
              <a:ext cx="2035112" cy="2035112"/>
            </a:xfrm>
            <a:prstGeom prst="ellipse">
              <a:avLst/>
            </a:prstGeom>
            <a:ln w="9525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Freeform 62"/>
            <p:cNvSpPr/>
            <p:nvPr/>
          </p:nvSpPr>
          <p:spPr>
            <a:xfrm>
              <a:off x="7181041" y="1888451"/>
              <a:ext cx="662750" cy="833056"/>
            </a:xfrm>
            <a:custGeom>
              <a:rect l="l" t="t" r="r" b="b"/>
              <a:pathLst>
                <a:path w="21600" h="2160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3" name="Group 63"/>
          <p:cNvGrpSpPr/>
          <p:nvPr/>
        </p:nvGrpSpPr>
        <p:grpSpPr>
          <a:xfrm>
            <a:off x="9103948" y="1287329"/>
            <a:ext cx="2035112" cy="2035112"/>
            <a:chOff x="9103948" y="1287329"/>
            <a:chExt cx="2035112" cy="2035112"/>
          </a:xfrm>
        </p:grpSpPr>
        <p:sp>
          <p:nvSpPr>
            <p:cNvPr id="64" name="AutoShape 64"/>
            <p:cNvSpPr/>
            <p:nvPr/>
          </p:nvSpPr>
          <p:spPr>
            <a:xfrm flipH="1">
              <a:off x="9103948" y="1287329"/>
              <a:ext cx="2035112" cy="2035112"/>
            </a:xfrm>
            <a:prstGeom prst="ellipse">
              <a:avLst/>
            </a:prstGeom>
            <a:ln w="9525">
              <a:solidFill>
                <a:schemeClr val="accent4">
                  <a:alpha val="100000"/>
                </a:schemeClr>
              </a:solidFill>
              <a:prstDash val="solid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9551051" y="2130196"/>
              <a:ext cx="1279493" cy="450056"/>
            </a:xfrm>
            <a:custGeom>
              <a:rect l="l" t="t" r="r" b="b"/>
              <a:pathLst>
                <a:path w="412" h="132">
                  <a:moveTo>
                    <a:pt x="412" y="15"/>
                  </a:moveTo>
                  <a:cubicBezTo>
                    <a:pt x="412" y="12"/>
                    <a:pt x="411" y="10"/>
                    <a:pt x="407" y="10"/>
                  </a:cubicBezTo>
                  <a:cubicBezTo>
                    <a:pt x="406" y="10"/>
                    <a:pt x="406" y="10"/>
                    <a:pt x="405" y="11"/>
                  </a:cubicBezTo>
                  <a:cubicBezTo>
                    <a:pt x="342" y="44"/>
                    <a:pt x="342" y="44"/>
                    <a:pt x="342" y="44"/>
                  </a:cubicBezTo>
                  <a:cubicBezTo>
                    <a:pt x="299" y="26"/>
                    <a:pt x="258" y="14"/>
                    <a:pt x="219" y="8"/>
                  </a:cubicBezTo>
                  <a:cubicBezTo>
                    <a:pt x="180" y="2"/>
                    <a:pt x="148" y="0"/>
                    <a:pt x="125" y="3"/>
                  </a:cubicBezTo>
                  <a:cubicBezTo>
                    <a:pt x="101" y="5"/>
                    <a:pt x="79" y="11"/>
                    <a:pt x="59" y="19"/>
                  </a:cubicBezTo>
                  <a:cubicBezTo>
                    <a:pt x="39" y="26"/>
                    <a:pt x="26" y="32"/>
                    <a:pt x="20" y="37"/>
                  </a:cubicBezTo>
                  <a:cubicBezTo>
                    <a:pt x="15" y="41"/>
                    <a:pt x="10" y="44"/>
                    <a:pt x="7" y="46"/>
                  </a:cubicBezTo>
                  <a:cubicBezTo>
                    <a:pt x="7" y="47"/>
                    <a:pt x="7" y="48"/>
                    <a:pt x="7" y="49"/>
                  </a:cubicBezTo>
                  <a:cubicBezTo>
                    <a:pt x="7" y="49"/>
                    <a:pt x="7" y="50"/>
                    <a:pt x="7" y="5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9" y="72"/>
                    <a:pt x="50" y="73"/>
                    <a:pt x="50" y="75"/>
                  </a:cubicBezTo>
                  <a:cubicBezTo>
                    <a:pt x="50" y="78"/>
                    <a:pt x="48" y="79"/>
                    <a:pt x="46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79"/>
                    <a:pt x="0" y="79"/>
                    <a:pt x="0" y="80"/>
                  </a:cubicBezTo>
                  <a:cubicBezTo>
                    <a:pt x="0" y="81"/>
                    <a:pt x="1" y="81"/>
                    <a:pt x="1" y="81"/>
                  </a:cubicBezTo>
                  <a:cubicBezTo>
                    <a:pt x="24" y="101"/>
                    <a:pt x="51" y="114"/>
                    <a:pt x="82" y="122"/>
                  </a:cubicBezTo>
                  <a:cubicBezTo>
                    <a:pt x="114" y="129"/>
                    <a:pt x="144" y="132"/>
                    <a:pt x="173" y="130"/>
                  </a:cubicBezTo>
                  <a:cubicBezTo>
                    <a:pt x="203" y="127"/>
                    <a:pt x="230" y="123"/>
                    <a:pt x="256" y="117"/>
                  </a:cubicBezTo>
                  <a:cubicBezTo>
                    <a:pt x="282" y="111"/>
                    <a:pt x="303" y="106"/>
                    <a:pt x="318" y="100"/>
                  </a:cubicBezTo>
                  <a:cubicBezTo>
                    <a:pt x="334" y="95"/>
                    <a:pt x="342" y="92"/>
                    <a:pt x="342" y="91"/>
                  </a:cubicBezTo>
                  <a:cubicBezTo>
                    <a:pt x="405" y="124"/>
                    <a:pt x="405" y="124"/>
                    <a:pt x="405" y="124"/>
                  </a:cubicBezTo>
                  <a:cubicBezTo>
                    <a:pt x="407" y="124"/>
                    <a:pt x="407" y="124"/>
                    <a:pt x="407" y="124"/>
                  </a:cubicBezTo>
                  <a:cubicBezTo>
                    <a:pt x="411" y="124"/>
                    <a:pt x="412" y="123"/>
                    <a:pt x="412" y="119"/>
                  </a:cubicBezTo>
                  <a:cubicBezTo>
                    <a:pt x="412" y="118"/>
                    <a:pt x="412" y="118"/>
                    <a:pt x="411" y="116"/>
                  </a:cubicBezTo>
                  <a:cubicBezTo>
                    <a:pt x="375" y="67"/>
                    <a:pt x="375" y="67"/>
                    <a:pt x="375" y="67"/>
                  </a:cubicBezTo>
                  <a:cubicBezTo>
                    <a:pt x="411" y="18"/>
                    <a:pt x="411" y="18"/>
                    <a:pt x="411" y="18"/>
                  </a:cubicBezTo>
                  <a:cubicBezTo>
                    <a:pt x="412" y="17"/>
                    <a:pt x="412" y="16"/>
                    <a:pt x="412" y="15"/>
                  </a:cubicBezTo>
                  <a:close/>
                  <a:moveTo>
                    <a:pt x="82" y="57"/>
                  </a:moveTo>
                  <a:cubicBezTo>
                    <a:pt x="79" y="60"/>
                    <a:pt x="76" y="61"/>
                    <a:pt x="72" y="61"/>
                  </a:cubicBezTo>
                  <a:cubicBezTo>
                    <a:pt x="68" y="61"/>
                    <a:pt x="64" y="60"/>
                    <a:pt x="61" y="57"/>
                  </a:cubicBezTo>
                  <a:cubicBezTo>
                    <a:pt x="58" y="54"/>
                    <a:pt x="57" y="50"/>
                    <a:pt x="57" y="45"/>
                  </a:cubicBezTo>
                  <a:cubicBezTo>
                    <a:pt x="57" y="41"/>
                    <a:pt x="58" y="37"/>
                    <a:pt x="61" y="34"/>
                  </a:cubicBezTo>
                  <a:cubicBezTo>
                    <a:pt x="64" y="31"/>
                    <a:pt x="68" y="29"/>
                    <a:pt x="72" y="29"/>
                  </a:cubicBezTo>
                  <a:cubicBezTo>
                    <a:pt x="76" y="29"/>
                    <a:pt x="79" y="31"/>
                    <a:pt x="82" y="34"/>
                  </a:cubicBezTo>
                  <a:cubicBezTo>
                    <a:pt x="85" y="37"/>
                    <a:pt x="87" y="41"/>
                    <a:pt x="87" y="45"/>
                  </a:cubicBezTo>
                  <a:cubicBezTo>
                    <a:pt x="87" y="50"/>
                    <a:pt x="85" y="54"/>
                    <a:pt x="82" y="57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1061323" y="2678169"/>
            <a:ext cx="653320" cy="651796"/>
            <a:chOff x="1061323" y="2678169"/>
            <a:chExt cx="653320" cy="651796"/>
          </a:xfrm>
        </p:grpSpPr>
        <p:sp>
          <p:nvSpPr>
            <p:cNvPr id="67" name="AutoShape 67"/>
            <p:cNvSpPr/>
            <p:nvPr/>
          </p:nvSpPr>
          <p:spPr>
            <a:xfrm flipH="1">
              <a:off x="1061323" y="2678169"/>
              <a:ext cx="653320" cy="65179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8" name="Group 68"/>
          <p:cNvGrpSpPr/>
          <p:nvPr/>
        </p:nvGrpSpPr>
        <p:grpSpPr>
          <a:xfrm>
            <a:off x="3695557" y="2678169"/>
            <a:ext cx="653320" cy="651796"/>
            <a:chOff x="3695557" y="2678169"/>
            <a:chExt cx="653320" cy="651796"/>
          </a:xfrm>
        </p:grpSpPr>
        <p:sp>
          <p:nvSpPr>
            <p:cNvPr id="69" name="AutoShape 69"/>
            <p:cNvSpPr/>
            <p:nvPr/>
          </p:nvSpPr>
          <p:spPr>
            <a:xfrm flipH="1">
              <a:off x="3695557" y="2678169"/>
              <a:ext cx="653320" cy="65179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0" name="Group 70"/>
          <p:cNvGrpSpPr/>
          <p:nvPr/>
        </p:nvGrpSpPr>
        <p:grpSpPr>
          <a:xfrm>
            <a:off x="6337221" y="2678169"/>
            <a:ext cx="653320" cy="651796"/>
            <a:chOff x="6337221" y="2678169"/>
            <a:chExt cx="653320" cy="651796"/>
          </a:xfrm>
        </p:grpSpPr>
        <p:sp>
          <p:nvSpPr>
            <p:cNvPr id="71" name="AutoShape 71"/>
            <p:cNvSpPr/>
            <p:nvPr/>
          </p:nvSpPr>
          <p:spPr>
            <a:xfrm flipH="1">
              <a:off x="6337221" y="2678169"/>
              <a:ext cx="653320" cy="651796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8962406" y="2678169"/>
            <a:ext cx="651796" cy="651796"/>
            <a:chOff x="8962406" y="2678169"/>
            <a:chExt cx="651796" cy="651796"/>
          </a:xfrm>
        </p:grpSpPr>
        <p:sp>
          <p:nvSpPr>
            <p:cNvPr id="73" name="AutoShape 73"/>
            <p:cNvSpPr/>
            <p:nvPr/>
          </p:nvSpPr>
          <p:spPr>
            <a:xfrm flipH="1">
              <a:off x="8962406" y="2678169"/>
              <a:ext cx="651796" cy="651796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4" name="TextBox 74"/>
          <p:cNvSpPr txBox="1"/>
          <p:nvPr/>
        </p:nvSpPr>
        <p:spPr>
          <a:xfrm>
            <a:off x="948881" y="2735700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3592640" y="2745225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6234303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8858727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948881" y="3787496"/>
            <a:ext cx="2447925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以人为本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3582734" y="3787496"/>
            <a:ext cx="2447925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持续迭代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6224111" y="3787496"/>
            <a:ext cx="2447925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及时反馈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8848535" y="3787496"/>
            <a:ext cx="2447925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灵活应对变化</a:t>
            </a:r>
          </a:p>
        </p:txBody>
      </p:sp>
      <p:grpSp>
        <p:nvGrpSpPr>
          <p:cNvPr id="82" name="Group 8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3" name="AutoShape 8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AutoShape 9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AutoShape 9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AutoShape 10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AutoShape 10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AutoShape 10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TextBox 10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敏捷项目管理核心理念</a:t>
              </a:r>
            </a:p>
          </p:txBody>
        </p:sp>
      </p:grpSp>
      <p:sp>
        <p:nvSpPr>
          <p:cNvPr id="104" name="TextBox 104"/>
          <p:cNvSpPr txBox="1"/>
          <p:nvPr/>
        </p:nvSpPr>
        <p:spPr>
          <a:xfrm>
            <a:off x="6257058" y="4234910"/>
            <a:ext cx="2447925" cy="1990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通过频繁的沟通和反馈，及时发现问题并调整项目计划，确保项目顺利进行。</a:t>
            </a:r>
          </a:p>
        </p:txBody>
      </p:sp>
      <p:sp>
        <p:nvSpPr>
          <p:cNvPr id="105" name="TextBox 105"/>
          <p:cNvSpPr txBox="1"/>
          <p:nvPr/>
        </p:nvSpPr>
        <p:spPr>
          <a:xfrm>
            <a:off x="3600742" y="4234910"/>
            <a:ext cx="2447925" cy="1990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通过不断迭代和优化产品或服务，逐步满足客户需求，降低项目风险。</a:t>
            </a:r>
          </a:p>
        </p:txBody>
      </p:sp>
      <p:sp>
        <p:nvSpPr>
          <p:cNvPr id="106" name="TextBox 106"/>
          <p:cNvSpPr txBox="1"/>
          <p:nvPr/>
        </p:nvSpPr>
        <p:spPr>
          <a:xfrm>
            <a:off x="944426" y="4234910"/>
            <a:ext cx="2447925" cy="1990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强调团队成员之间的紧密合作和沟通，注重人的因素对项目成功的影响。</a:t>
            </a:r>
          </a:p>
        </p:txBody>
      </p:sp>
      <p:sp>
        <p:nvSpPr>
          <p:cNvPr id="107" name="TextBox 107"/>
          <p:cNvSpPr txBox="1"/>
          <p:nvPr/>
        </p:nvSpPr>
        <p:spPr>
          <a:xfrm>
            <a:off x="8913375" y="4234910"/>
            <a:ext cx="2447925" cy="1990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能够灵活应对项目过程中的变化，及时调整项目策略和方向，确保项目目标的实现。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敏捷项目管理优势分析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2696" b="12696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适应性强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迭代开发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跨职能团队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敏捷项目管理方法能够灵活应对项目需求变更，及时调整项目计划和资源分配，确保项目顺利进行。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通过短周期的迭代开发，不断收集用户反馈，及时调整产品功能，满足用户需求。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组建具备不同技能的跨职能团队，能够快速响应项目需求变化，提高项目执行效率。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灵活性优势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2591991" y="2965418"/>
            <a:ext cx="906780" cy="396240"/>
            <a:chOff x="2591991" y="2965418"/>
            <a:chExt cx="906780" cy="396240"/>
          </a:xfrm>
        </p:grpSpPr>
        <p:sp>
          <p:nvSpPr>
            <p:cNvPr id="6" name="TextBox 6"/>
            <p:cNvSpPr txBox="1"/>
            <p:nvPr/>
          </p:nvSpPr>
          <p:spPr>
            <a:xfrm>
              <a:off x="2591991" y="2965418"/>
              <a:ext cx="906780" cy="396240"/>
            </a:xfrm>
            <a:prstGeom prst="rect">
              <a:avLst/>
            </a:prstGeom>
          </p:spPr>
          <p:txBody>
            <a:bodyPr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8" name="Freeform 8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769620" y="2965418"/>
            <a:ext cx="906780" cy="396240"/>
            <a:chOff x="8769620" y="2965418"/>
            <a:chExt cx="906780" cy="396240"/>
          </a:xfrm>
        </p:grpSpPr>
        <p:sp>
          <p:nvSpPr>
            <p:cNvPr id="11" name="TextBox 11"/>
            <p:cNvSpPr txBox="1"/>
            <p:nvPr/>
          </p:nvSpPr>
          <p:spPr>
            <a:xfrm>
              <a:off x="8769620" y="2965418"/>
              <a:ext cx="906780" cy="396240"/>
            </a:xfrm>
            <a:prstGeom prst="rect">
              <a:avLst/>
            </a:prstGeom>
          </p:spPr>
          <p:txBody>
            <a:bodyPr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3" name="Freeform 13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5481304" y="2723007"/>
            <a:ext cx="1173480" cy="396240"/>
            <a:chOff x="5481304" y="2723007"/>
            <a:chExt cx="1173480" cy="396240"/>
          </a:xfrm>
        </p:grpSpPr>
        <p:sp>
          <p:nvSpPr>
            <p:cNvPr id="16" name="TextBox 16"/>
            <p:cNvSpPr txBox="1"/>
            <p:nvPr/>
          </p:nvSpPr>
          <p:spPr>
            <a:xfrm>
              <a:off x="5481304" y="2723007"/>
              <a:ext cx="1173480" cy="396240"/>
            </a:xfrm>
            <a:prstGeom prst="rect">
              <a:avLst/>
            </a:prstGeom>
          </p:spPr>
          <p:txBody>
            <a:bodyPr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100%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快速响应市场变化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482995" y="3429572"/>
            <a:ext cx="2944273" cy="1699450"/>
            <a:chOff x="1482995" y="3429572"/>
            <a:chExt cx="2944273" cy="1699450"/>
          </a:xfrm>
        </p:grpSpPr>
        <p:sp>
          <p:nvSpPr>
            <p:cNvPr id="40" name="AutoShape 40"/>
            <p:cNvSpPr/>
            <p:nvPr/>
          </p:nvSpPr>
          <p:spPr>
            <a:xfrm>
              <a:off x="1482995" y="3429572"/>
              <a:ext cx="2944273" cy="1699450"/>
            </a:xfrm>
            <a:prstGeom prst="roundRect">
              <a:avLst>
                <a:gd name="adj" fmla="val 19953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1" name="Group 41"/>
          <p:cNvGrpSpPr/>
          <p:nvPr/>
        </p:nvGrpSpPr>
        <p:grpSpPr>
          <a:xfrm>
            <a:off x="4595860" y="3248978"/>
            <a:ext cx="2944273" cy="1880045"/>
            <a:chOff x="4595860" y="3248978"/>
            <a:chExt cx="2944273" cy="1880045"/>
          </a:xfrm>
        </p:grpSpPr>
        <p:sp>
          <p:nvSpPr>
            <p:cNvPr id="42" name="AutoShape 42"/>
            <p:cNvSpPr/>
            <p:nvPr/>
          </p:nvSpPr>
          <p:spPr>
            <a:xfrm>
              <a:off x="4595860" y="3248978"/>
              <a:ext cx="2944273" cy="1880045"/>
            </a:xfrm>
            <a:prstGeom prst="roundRect">
              <a:avLst>
                <a:gd name="adj" fmla="val 19953"/>
              </a:avLst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7710249" y="3429572"/>
            <a:ext cx="2942844" cy="1699450"/>
            <a:chOff x="7710249" y="3429572"/>
            <a:chExt cx="2942844" cy="1699450"/>
          </a:xfrm>
        </p:grpSpPr>
        <p:sp>
          <p:nvSpPr>
            <p:cNvPr id="44" name="AutoShape 44"/>
            <p:cNvSpPr/>
            <p:nvPr/>
          </p:nvSpPr>
          <p:spPr>
            <a:xfrm>
              <a:off x="7710249" y="3429572"/>
              <a:ext cx="2942844" cy="1699450"/>
            </a:xfrm>
            <a:prstGeom prst="roundRect">
              <a:avLst>
                <a:gd name="adj" fmla="val 19953"/>
              </a:avLst>
            </a:pr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5" name="TextBox 45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敏捷项目管理强调与客户和用户的紧密沟通，能够及时获取市场反馈，迅速调整产品方向。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通过持续集成、持续交付等实践，不断优化产品功能和性能，确保产品始终与市场需求保持同步。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敏捷项目管理鼓励团队成员积极参与决策过程，能够快速做出决策，适应市场变化。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及时反馈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持续优化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快速决策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12" name="Connector 1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13" name="Connector 1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14" name="Group 14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8" name="AutoShape 18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21" name="Freeform 21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5" name="AutoShape 25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31" name="Freeform 31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4" name="Connector 34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6" name="Group 36"/>
          <p:cNvGrpSpPr/>
          <p:nvPr/>
        </p:nvGrpSpPr>
        <p:grpSpPr>
          <a:xfrm>
            <a:off x="7817411" y="2488025"/>
            <a:ext cx="1038363" cy="440204"/>
            <a:chOff x="7817411" y="2488025"/>
            <a:chExt cx="1038363" cy="440204"/>
          </a:xfrm>
        </p:grpSpPr>
        <p:cxnSp>
          <p:nvCxnSpPr>
            <p:cNvPr id="37" name="Connector 37"/>
            <p:cNvCxnSpPr/>
            <p:nvPr/>
          </p:nvCxnSpPr>
          <p:spPr>
            <a:xfrm>
              <a:off x="7817411" y="2488025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8" name="Connector 38"/>
            <p:cNvCxnSpPr/>
            <p:nvPr/>
          </p:nvCxnSpPr>
          <p:spPr>
            <a:xfrm>
              <a:off x="8261968" y="2920898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9" name="TextBox 39"/>
          <p:cNvSpPr txBox="1"/>
          <p:nvPr/>
        </p:nvSpPr>
        <p:spPr>
          <a:xfrm>
            <a:off x="1062867" y="2798540"/>
            <a:ext cx="2447925" cy="4762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面对面沟通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053162" y="1296588"/>
            <a:ext cx="2447925" cy="5048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可视化工具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163435" y="3945922"/>
            <a:ext cx="2447925" cy="4762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自组织团队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3" name="AutoShape 4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TextBox 6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提升团队协作效率</a:t>
              </a:r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9053162" y="1610913"/>
            <a:ext cx="2447925" cy="191691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运用看板、燃尽图等可视化工具，实时展示项目进展和团队工作状态，增强团队协同能力。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163435" y="4312904"/>
            <a:ext cx="2447925" cy="16954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敏捷项目管理鼓励团队成员自组织、自管理，激发团队创造力，提高团队整体绩效。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062867" y="3124390"/>
            <a:ext cx="2447925" cy="16954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敏捷项目管理强调团队成员之间的面对面沟通，减少误解和沟通成本，提高团队协作效率。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敏捷项目管理通过短周期的迭代开发，能够早期发现潜在问题，及时采取应对措施，降低项目风险。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早期预警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持续集成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风险共担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通过持续集成实践，确保代码质量，减少因代码问题导致的项目延误或失败风险。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敏捷项目管理强调与干系人紧密合作，共同承担项目风险，减轻单一团队或个人的压力。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降低项目风险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敏捷项目管理实施步骤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明确项目的最终目标和阶段性目标，确保团队成员对项目目标有清晰的认识。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确定项目目标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明确项目的范围边界，包括项目的功能需求、性能要求、时间限制等。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定义项目范围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编写项目章程，明确项目的背景、目标、范围、关键干系人等信息，为后续工作提供指导。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制定项目章程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明确项目目标与范围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制定详细计划并分解任务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制定项目计划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根据项目目标和范围，制定详细的项目计划，包括时间计划、资源计划、成本计划等。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分解任务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将项目计划分解为具体的任务清单，明确每项任务的负责人、完成时间和验收标准。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制定里程碑计划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设立项目的里程碑节点，监控项目的进度和关键成果。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敏捷测试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在每次迭代完成后进行敏捷测试，确保开发的功能符合需求，及时发现问题并修复。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持续集成与持续交付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通过持续集成和持续交付的方式，确保代码质量，提高开发效率。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迭代开发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采用迭代的方式进行项目开发，每个迭代周期完成一部分功能或需求，逐步逼近项目目标。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24" b="24"/>
          <a:stretch>
            <a:fillRect/>
          </a:stretch>
        </p:blipFill>
        <p:spPr>
          <a:xfrm>
            <a:off x="869006" y="1293635"/>
            <a:ext cx="4563025" cy="4563024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持续迭代开发与测试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https://d.book118.com/375341110134011033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95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2024-08-28T12:50:54.436</cp:lastPrinted>
  <dcterms:created xsi:type="dcterms:W3CDTF">2024-08-28T04:50:54Z</dcterms:created>
  <dcterms:modified xsi:type="dcterms:W3CDTF">2024-08-28T04:50:56Z</dcterms:modified>
</cp:coreProperties>
</file>