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4C226-10DC-4A09-B14B-08A919AFB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6B5B0-3A8B-45CC-B46E-69B03601F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2C95C-7A21-44DF-8E62-BB95F23C0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C83BC-B3FE-43A2-945A-253839FC8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5C4ECE-A2CA-46E9-A714-D9A03DC50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5D5743-A8E9-4AD8-BE83-686F350D8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662EEC-D38C-4DEC-95BE-E12FCBF3B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31F6F-5F83-4309-8996-F73A8F986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CBDC6B-0F3F-4918-9D62-7B9647D15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A7B5B-2128-41D6-935D-86EDE58AE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3ECC1-F436-4C5F-960B-0FC6157B6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01315312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3260661" y="2459279"/>
            <a:ext cx="5677534" cy="7086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9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水路客运可行性报</a:t>
            </a:r>
            <a:r>
              <a:rPr sz="49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7204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2461772" y="803704"/>
            <a:ext cx="5728970" cy="3798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4900" spc="-1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4900"/>
          </a:p>
          <a:p>
            <a:pPr marL="3395417" algn="l" rtl="0" eaLnBrk="0">
              <a:lnSpc>
                <a:spcPct val="90000"/>
              </a:lnSpc>
              <a:spcBef>
                <a:spcPts val="2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Microsoft YaHei" altLang="Microsoft YaHei" sz="2400"/>
          </a:p>
          <a:p>
            <a:pPr marL="3395417" algn="l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Microsoft YaHei" altLang="Microsoft YaHei" sz="2400"/>
          </a:p>
          <a:p>
            <a:pPr algn="r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可行性分析</a:t>
            </a:r>
            <a:endParaRPr lang="Microsoft YaHei" altLang="Microsoft YaHei" sz="2400"/>
          </a:p>
          <a:p>
            <a:pPr algn="r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可行性分析</a:t>
            </a:r>
            <a:endParaRPr lang="Microsoft YaHei" altLang="Microsoft YaHei" sz="2400"/>
          </a:p>
          <a:p>
            <a:pPr marL="3395417" algn="l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影响分析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400"/>
          </a:p>
          <a:p>
            <a:pPr marL="3395417" algn="l" rtl="0" eaLnBrk="0">
              <a:lnSpc>
                <a:spcPct val="91000"/>
              </a:lnSpc>
              <a:spcBef>
                <a:spcPts val="5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与建议</a:t>
            </a:r>
            <a:endParaRPr lang="Microsoft YaHei" altLang="Microsoft YaHei" sz="2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4948300" y="2039439"/>
            <a:ext cx="2303779" cy="1769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32"/>
              </a:lnSpc>
            </a:pPr>
            <a:endParaRPr lang="Arial" altLang="Arial" sz="100"/>
          </a:p>
          <a:p>
            <a:pPr marL="783900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4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6133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4500" spc="-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</a:t>
            </a: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 rot="21600000">
            <a:off x="965395" y="1807438"/>
            <a:ext cx="2243965" cy="2243966"/>
            <a:chExt cx="2243965" cy="2243966"/>
          </a:xfrm>
        </p:grpSpPr>
        <p:grpSp>
          <p:nvGrpSpPr>
            <p:cNvPr id="4" name="group 4"/>
            <p:cNvGrpSpPr/>
            <p:nvPr/>
          </p:nvGrpSpPr>
          <p:grpSpPr>
            <a:xfrm rot="21600000">
              <a:off x="0" y="0"/>
              <a:ext cx="2243965" cy="2243966"/>
              <a:chExt cx="2243965" cy="2243966"/>
            </a:xfrm>
          </p:grpSpPr>
          <p:sp>
            <p:nvSpPr>
              <p:cNvPr id="7" name="path"/>
              <p:cNvSpPr/>
              <p:nvPr/>
            </p:nvSpPr>
            <p:spPr>
              <a:xfrm>
                <a:off x="1571" y="1570"/>
                <a:ext cx="2240822" cy="2240824"/>
              </a:xfrm>
              <a:custGeom>
                <a:rect l="0" t="0" r="0" b="0"/>
                <a:pathLst>
                  <a:path w="3528" h="3528">
                    <a:moveTo>
                      <a:pt x="0" y="1764"/>
                    </a:moveTo>
                    <a:cubicBezTo>
                      <a:pt x="0" y="789"/>
                      <a:pt x="789" y="0"/>
                      <a:pt x="1764" y="0"/>
                    </a:cubicBezTo>
                    <a:lnTo>
                      <a:pt x="1764" y="0"/>
                    </a:lnTo>
                    <a:lnTo>
                      <a:pt x="1764" y="0"/>
                    </a:lnTo>
                    <a:lnTo>
                      <a:pt x="1764" y="0"/>
                    </a:lnTo>
                    <a:cubicBezTo>
                      <a:pt x="2738" y="0"/>
                      <a:pt x="3528" y="789"/>
                      <a:pt x="3528" y="1764"/>
                    </a:cubicBezTo>
                    <a:lnTo>
                      <a:pt x="3528" y="1764"/>
                    </a:lnTo>
                    <a:cubicBezTo>
                      <a:pt x="3528" y="1764"/>
                      <a:pt x="3528" y="1764"/>
                      <a:pt x="3528" y="1764"/>
                    </a:cubicBezTo>
                    <a:lnTo>
                      <a:pt x="3528" y="1764"/>
                    </a:lnTo>
                    <a:lnTo>
                      <a:pt x="3528" y="1764"/>
                    </a:lnTo>
                    <a:lnTo>
                      <a:pt x="3528" y="1764"/>
                    </a:lnTo>
                    <a:cubicBezTo>
                      <a:pt x="3528" y="2738"/>
                      <a:pt x="2738" y="3528"/>
                      <a:pt x="1764" y="3528"/>
                    </a:cubicBezTo>
                    <a:lnTo>
                      <a:pt x="1764" y="3528"/>
                    </a:lnTo>
                    <a:lnTo>
                      <a:pt x="1764" y="3528"/>
                    </a:lnTo>
                    <a:lnTo>
                      <a:pt x="1764" y="3528"/>
                    </a:lnTo>
                    <a:cubicBezTo>
                      <a:pt x="789" y="3528"/>
                      <a:pt x="0" y="2738"/>
                      <a:pt x="0" y="1764"/>
                    </a:cubicBezTo>
                    <a:lnTo>
                      <a:pt x="0" y="1764"/>
                    </a:lnTo>
                    <a:cubicBezTo>
                      <a:pt x="0" y="1764"/>
                      <a:pt x="0" y="1764"/>
                      <a:pt x="0" y="1764"/>
                    </a:cubicBezTo>
                    <a:lnTo>
                      <a:pt x="0" y="1764"/>
                    </a:lnTo>
                    <a:close/>
                  </a:path>
                </a:pathLst>
              </a:custGeom>
              <a:solidFill>
                <a:srgbClr val="64BDF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8" name="path"/>
              <p:cNvSpPr/>
              <p:nvPr/>
            </p:nvSpPr>
            <p:spPr>
              <a:xfrm>
                <a:off x="0" y="0"/>
                <a:ext cx="2243965" cy="2243966"/>
              </a:xfrm>
              <a:custGeom>
                <a:rect l="0" t="0" r="0" b="0"/>
                <a:pathLst>
                  <a:path w="3533" h="3533">
                    <a:moveTo>
                      <a:pt x="2" y="1766"/>
                    </a:moveTo>
                    <a:cubicBezTo>
                      <a:pt x="2" y="792"/>
                      <a:pt x="792" y="2"/>
                      <a:pt x="1766" y="2"/>
                    </a:cubicBezTo>
                    <a:lnTo>
                      <a:pt x="1766" y="2"/>
                    </a:lnTo>
                    <a:lnTo>
                      <a:pt x="1766" y="2"/>
                    </a:lnTo>
                    <a:lnTo>
                      <a:pt x="1766" y="2"/>
                    </a:lnTo>
                    <a:cubicBezTo>
                      <a:pt x="2741" y="2"/>
                      <a:pt x="3531" y="792"/>
                      <a:pt x="3531" y="1766"/>
                    </a:cubicBezTo>
                    <a:lnTo>
                      <a:pt x="3531" y="1766"/>
                    </a:lnTo>
                    <a:cubicBezTo>
                      <a:pt x="3531" y="1766"/>
                      <a:pt x="3531" y="1766"/>
                      <a:pt x="3531" y="1766"/>
                    </a:cubicBezTo>
                    <a:lnTo>
                      <a:pt x="3531" y="1766"/>
                    </a:lnTo>
                    <a:lnTo>
                      <a:pt x="3531" y="1766"/>
                    </a:lnTo>
                    <a:lnTo>
                      <a:pt x="3531" y="1766"/>
                    </a:lnTo>
                    <a:cubicBezTo>
                      <a:pt x="3531" y="2741"/>
                      <a:pt x="2741" y="3531"/>
                      <a:pt x="1766" y="3531"/>
                    </a:cubicBezTo>
                    <a:lnTo>
                      <a:pt x="1766" y="3531"/>
                    </a:lnTo>
                    <a:lnTo>
                      <a:pt x="1766" y="3531"/>
                    </a:lnTo>
                    <a:lnTo>
                      <a:pt x="1766" y="3531"/>
                    </a:lnTo>
                    <a:cubicBezTo>
                      <a:pt x="792" y="3531"/>
                      <a:pt x="2" y="2741"/>
                      <a:pt x="2" y="1766"/>
                    </a:cubicBezTo>
                    <a:lnTo>
                      <a:pt x="2" y="1766"/>
                    </a:lnTo>
                    <a:cubicBezTo>
                      <a:pt x="2" y="1766"/>
                      <a:pt x="2" y="1766"/>
                      <a:pt x="2" y="1766"/>
                    </a:cubicBezTo>
                    <a:lnTo>
                      <a:pt x="2" y="1766"/>
                    </a:lnTo>
                    <a:close/>
                  </a:path>
                </a:pathLst>
              </a:custGeom>
              <a:noFill/>
              <a:ln w="3143" cap="flat">
                <a:solidFill>
                  <a:srgbClr val="53BAE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9" name="textbox 9"/>
            <p:cNvSpPr/>
            <p:nvPr/>
          </p:nvSpPr>
          <p:spPr>
            <a:xfrm>
              <a:off x="-12700" y="-12700"/>
              <a:ext cx="2269489" cy="22898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886687" algn="l" rtl="0" eaLnBrk="0">
                <a:lnSpc>
                  <a:spcPct val="85000"/>
                </a:lnSpc>
                <a:spcBef>
                  <a:spcPts val="6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3600"/>
            </a:p>
            <a:p>
              <a:pPr algn="l" rtl="0" eaLnBrk="0">
                <a:lnSpc>
                  <a:spcPct val="107000"/>
                </a:lnSpc>
              </a:pPr>
              <a:endParaRPr lang="Arial" altLang="Arial" sz="1200"/>
            </a:p>
            <a:p>
              <a:pPr algn="l" rtl="0" eaLnBrk="0">
                <a:lnSpc>
                  <a:spcPct val="6278"/>
                </a:lnSpc>
              </a:pPr>
              <a:endParaRPr lang="Arial" altLang="Arial" sz="100"/>
            </a:p>
            <a:p>
              <a:pPr marL="751631" algn="l" rtl="0" eaLnBrk="0">
                <a:lnSpc>
                  <a:spcPct val="95000"/>
                </a:lnSpc>
              </a:pPr>
              <a:r>
                <a:rPr sz="1500" spc="7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</a:t>
              </a:r>
              <a:r>
                <a:rPr sz="15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求</a:t>
              </a:r>
              <a:endParaRPr lang="Microsoft YaHei" altLang="Microsoft YaHei" sz="1500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4974014" y="1807438"/>
            <a:ext cx="2243965" cy="2243966"/>
            <a:chExt cx="2243965" cy="2243966"/>
          </a:xfrm>
        </p:grpSpPr>
        <p:grpSp>
          <p:nvGrpSpPr>
            <p:cNvPr id="40" name="group 8"/>
            <p:cNvGrpSpPr/>
            <p:nvPr/>
          </p:nvGrpSpPr>
          <p:grpSpPr>
            <a:xfrm rot="21600000">
              <a:off x="0" y="0"/>
              <a:ext cx="2243965" cy="2243966"/>
              <a:chExt cx="2243965" cy="2243966"/>
            </a:xfrm>
          </p:grpSpPr>
          <p:sp>
            <p:nvSpPr>
              <p:cNvPr id="10" name="path"/>
              <p:cNvSpPr/>
              <p:nvPr/>
            </p:nvSpPr>
            <p:spPr>
              <a:xfrm>
                <a:off x="1571" y="1570"/>
                <a:ext cx="2240822" cy="2240824"/>
              </a:xfrm>
              <a:custGeom>
                <a:rect l="0" t="0" r="0" b="0"/>
                <a:pathLst>
                  <a:path w="3528" h="3528">
                    <a:moveTo>
                      <a:pt x="0" y="1764"/>
                    </a:moveTo>
                    <a:cubicBezTo>
                      <a:pt x="0" y="789"/>
                      <a:pt x="789" y="0"/>
                      <a:pt x="1764" y="0"/>
                    </a:cubicBezTo>
                    <a:lnTo>
                      <a:pt x="1764" y="0"/>
                    </a:lnTo>
                    <a:lnTo>
                      <a:pt x="1764" y="0"/>
                    </a:lnTo>
                    <a:lnTo>
                      <a:pt x="1764" y="0"/>
                    </a:lnTo>
                    <a:cubicBezTo>
                      <a:pt x="2738" y="0"/>
                      <a:pt x="3528" y="789"/>
                      <a:pt x="3528" y="1764"/>
                    </a:cubicBezTo>
                    <a:lnTo>
                      <a:pt x="3528" y="1764"/>
                    </a:lnTo>
                    <a:cubicBezTo>
                      <a:pt x="3528" y="1764"/>
                      <a:pt x="3528" y="1764"/>
                      <a:pt x="3528" y="1764"/>
                    </a:cubicBezTo>
                    <a:lnTo>
                      <a:pt x="3528" y="1764"/>
                    </a:lnTo>
                    <a:lnTo>
                      <a:pt x="3528" y="1764"/>
                    </a:lnTo>
                    <a:lnTo>
                      <a:pt x="3528" y="1764"/>
                    </a:lnTo>
                    <a:cubicBezTo>
                      <a:pt x="3528" y="2738"/>
                      <a:pt x="2738" y="3528"/>
                      <a:pt x="1764" y="3528"/>
                    </a:cubicBezTo>
                    <a:lnTo>
                      <a:pt x="1764" y="3528"/>
                    </a:lnTo>
                    <a:lnTo>
                      <a:pt x="1764" y="3528"/>
                    </a:lnTo>
                    <a:lnTo>
                      <a:pt x="1764" y="3528"/>
                    </a:lnTo>
                    <a:cubicBezTo>
                      <a:pt x="789" y="3528"/>
                      <a:pt x="0" y="2738"/>
                      <a:pt x="0" y="1764"/>
                    </a:cubicBezTo>
                    <a:lnTo>
                      <a:pt x="0" y="1764"/>
                    </a:lnTo>
                    <a:cubicBezTo>
                      <a:pt x="0" y="1764"/>
                      <a:pt x="0" y="1764"/>
                      <a:pt x="0" y="1764"/>
                    </a:cubicBezTo>
                    <a:lnTo>
                      <a:pt x="0" y="1764"/>
                    </a:lnTo>
                    <a:close/>
                  </a:path>
                </a:pathLst>
              </a:custGeom>
              <a:solidFill>
                <a:srgbClr val="64BDF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" name="path"/>
              <p:cNvSpPr/>
              <p:nvPr/>
            </p:nvSpPr>
            <p:spPr>
              <a:xfrm>
                <a:off x="0" y="0"/>
                <a:ext cx="2243965" cy="2243966"/>
              </a:xfrm>
              <a:custGeom>
                <a:rect l="0" t="0" r="0" b="0"/>
                <a:pathLst>
                  <a:path w="3533" h="3533">
                    <a:moveTo>
                      <a:pt x="2" y="1766"/>
                    </a:moveTo>
                    <a:cubicBezTo>
                      <a:pt x="2" y="792"/>
                      <a:pt x="792" y="2"/>
                      <a:pt x="1766" y="2"/>
                    </a:cubicBezTo>
                    <a:lnTo>
                      <a:pt x="1766" y="2"/>
                    </a:lnTo>
                    <a:lnTo>
                      <a:pt x="1766" y="2"/>
                    </a:lnTo>
                    <a:lnTo>
                      <a:pt x="1766" y="2"/>
                    </a:lnTo>
                    <a:cubicBezTo>
                      <a:pt x="2741" y="2"/>
                      <a:pt x="3531" y="792"/>
                      <a:pt x="3531" y="1766"/>
                    </a:cubicBezTo>
                    <a:lnTo>
                      <a:pt x="3531" y="1766"/>
                    </a:lnTo>
                    <a:cubicBezTo>
                      <a:pt x="3531" y="1766"/>
                      <a:pt x="3531" y="1766"/>
                      <a:pt x="3531" y="1766"/>
                    </a:cubicBezTo>
                    <a:lnTo>
                      <a:pt x="3531" y="1766"/>
                    </a:lnTo>
                    <a:lnTo>
                      <a:pt x="3531" y="1766"/>
                    </a:lnTo>
                    <a:lnTo>
                      <a:pt x="3531" y="1766"/>
                    </a:lnTo>
                    <a:cubicBezTo>
                      <a:pt x="3531" y="2741"/>
                      <a:pt x="2741" y="3531"/>
                      <a:pt x="1766" y="3531"/>
                    </a:cubicBezTo>
                    <a:lnTo>
                      <a:pt x="1766" y="3531"/>
                    </a:lnTo>
                    <a:lnTo>
                      <a:pt x="1766" y="3531"/>
                    </a:lnTo>
                    <a:lnTo>
                      <a:pt x="1766" y="3531"/>
                    </a:lnTo>
                    <a:cubicBezTo>
                      <a:pt x="792" y="3531"/>
                      <a:pt x="2" y="2741"/>
                      <a:pt x="2" y="1766"/>
                    </a:cubicBezTo>
                    <a:lnTo>
                      <a:pt x="2" y="1766"/>
                    </a:lnTo>
                    <a:cubicBezTo>
                      <a:pt x="2" y="1766"/>
                      <a:pt x="2" y="1766"/>
                      <a:pt x="2" y="1766"/>
                    </a:cubicBezTo>
                    <a:lnTo>
                      <a:pt x="2" y="1766"/>
                    </a:lnTo>
                    <a:close/>
                  </a:path>
                </a:pathLst>
              </a:custGeom>
              <a:noFill/>
              <a:ln w="3143" cap="flat">
                <a:solidFill>
                  <a:srgbClr val="53BAE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2" name="textbox 12"/>
            <p:cNvSpPr/>
            <p:nvPr/>
          </p:nvSpPr>
          <p:spPr>
            <a:xfrm>
              <a:off x="-12700" y="-12700"/>
              <a:ext cx="2269489" cy="22891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886688" algn="l" rtl="0" eaLnBrk="0">
                <a:lnSpc>
                  <a:spcPct val="85000"/>
                </a:lnSpc>
                <a:spcBef>
                  <a:spcPts val="6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3600"/>
            </a:p>
            <a:p>
              <a:pPr algn="l" rtl="0" eaLnBrk="0">
                <a:lnSpc>
                  <a:spcPct val="107000"/>
                </a:lnSpc>
              </a:pPr>
              <a:endParaRPr lang="Arial" altLang="Arial" sz="1200"/>
            </a:p>
            <a:p>
              <a:pPr algn="l" rtl="0" eaLnBrk="0">
                <a:lnSpc>
                  <a:spcPct val="11802"/>
                </a:lnSpc>
              </a:pPr>
              <a:endParaRPr lang="Arial" altLang="Arial" sz="100"/>
            </a:p>
            <a:p>
              <a:pPr marL="747431" algn="l" rtl="0" eaLnBrk="0">
                <a:lnSpc>
                  <a:spcPct val="95000"/>
                </a:lnSpc>
              </a:pPr>
              <a:r>
                <a:rPr sz="1500" spc="7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竞争格</a:t>
              </a:r>
              <a:r>
                <a:rPr sz="1500" spc="6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局</a:t>
              </a:r>
              <a:endParaRPr lang="Microsoft YaHei" altLang="Microsoft YaHei" sz="1500"/>
            </a:p>
          </p:txBody>
        </p:sp>
      </p:grpSp>
      <p:grpSp>
        <p:nvGrpSpPr>
          <p:cNvPr id="41" name="group 10"/>
          <p:cNvGrpSpPr/>
          <p:nvPr/>
        </p:nvGrpSpPr>
        <p:grpSpPr>
          <a:xfrm rot="21600000">
            <a:off x="8982634" y="1807438"/>
            <a:ext cx="2243964" cy="2243966"/>
            <a:chExt cx="2243964" cy="2243966"/>
          </a:xfrm>
        </p:grpSpPr>
        <p:grpSp>
          <p:nvGrpSpPr>
            <p:cNvPr id="42" name="group 12"/>
            <p:cNvGrpSpPr/>
            <p:nvPr/>
          </p:nvGrpSpPr>
          <p:grpSpPr>
            <a:xfrm rot="21600000">
              <a:off x="0" y="0"/>
              <a:ext cx="2243964" cy="2243966"/>
              <a:chExt cx="2243964" cy="2243966"/>
            </a:xfrm>
          </p:grpSpPr>
          <p:sp>
            <p:nvSpPr>
              <p:cNvPr id="13" name="path"/>
              <p:cNvSpPr/>
              <p:nvPr/>
            </p:nvSpPr>
            <p:spPr>
              <a:xfrm>
                <a:off x="1571" y="1570"/>
                <a:ext cx="2240822" cy="2240824"/>
              </a:xfrm>
              <a:custGeom>
                <a:rect l="0" t="0" r="0" b="0"/>
                <a:pathLst>
                  <a:path w="3528" h="3528">
                    <a:moveTo>
                      <a:pt x="0" y="1764"/>
                    </a:moveTo>
                    <a:cubicBezTo>
                      <a:pt x="0" y="789"/>
                      <a:pt x="789" y="0"/>
                      <a:pt x="1764" y="0"/>
                    </a:cubicBezTo>
                    <a:lnTo>
                      <a:pt x="1764" y="0"/>
                    </a:lnTo>
                    <a:lnTo>
                      <a:pt x="1764" y="0"/>
                    </a:lnTo>
                    <a:lnTo>
                      <a:pt x="1764" y="0"/>
                    </a:lnTo>
                    <a:cubicBezTo>
                      <a:pt x="2738" y="0"/>
                      <a:pt x="3528" y="789"/>
                      <a:pt x="3528" y="1764"/>
                    </a:cubicBezTo>
                    <a:lnTo>
                      <a:pt x="3528" y="1764"/>
                    </a:lnTo>
                    <a:cubicBezTo>
                      <a:pt x="3528" y="1764"/>
                      <a:pt x="3528" y="1764"/>
                      <a:pt x="3528" y="1764"/>
                    </a:cubicBezTo>
                    <a:lnTo>
                      <a:pt x="3528" y="1764"/>
                    </a:lnTo>
                    <a:lnTo>
                      <a:pt x="3528" y="1764"/>
                    </a:lnTo>
                    <a:lnTo>
                      <a:pt x="3528" y="1764"/>
                    </a:lnTo>
                    <a:cubicBezTo>
                      <a:pt x="3528" y="2738"/>
                      <a:pt x="2738" y="3528"/>
                      <a:pt x="1764" y="3528"/>
                    </a:cubicBezTo>
                    <a:lnTo>
                      <a:pt x="1764" y="3528"/>
                    </a:lnTo>
                    <a:lnTo>
                      <a:pt x="1764" y="3528"/>
                    </a:lnTo>
                    <a:lnTo>
                      <a:pt x="1764" y="3528"/>
                    </a:lnTo>
                    <a:cubicBezTo>
                      <a:pt x="789" y="3528"/>
                      <a:pt x="0" y="2738"/>
                      <a:pt x="0" y="1764"/>
                    </a:cubicBezTo>
                    <a:lnTo>
                      <a:pt x="0" y="1764"/>
                    </a:lnTo>
                    <a:cubicBezTo>
                      <a:pt x="0" y="1764"/>
                      <a:pt x="0" y="1764"/>
                      <a:pt x="0" y="1764"/>
                    </a:cubicBezTo>
                    <a:lnTo>
                      <a:pt x="0" y="1764"/>
                    </a:lnTo>
                    <a:close/>
                  </a:path>
                </a:pathLst>
              </a:custGeom>
              <a:solidFill>
                <a:srgbClr val="64BDF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4" name="path"/>
              <p:cNvSpPr/>
              <p:nvPr/>
            </p:nvSpPr>
            <p:spPr>
              <a:xfrm>
                <a:off x="0" y="0"/>
                <a:ext cx="2243964" cy="2243966"/>
              </a:xfrm>
              <a:custGeom>
                <a:rect l="0" t="0" r="0" b="0"/>
                <a:pathLst>
                  <a:path w="3533" h="3533">
                    <a:moveTo>
                      <a:pt x="2" y="1766"/>
                    </a:moveTo>
                    <a:cubicBezTo>
                      <a:pt x="2" y="792"/>
                      <a:pt x="792" y="2"/>
                      <a:pt x="1766" y="2"/>
                    </a:cubicBezTo>
                    <a:lnTo>
                      <a:pt x="1766" y="2"/>
                    </a:lnTo>
                    <a:lnTo>
                      <a:pt x="1766" y="2"/>
                    </a:lnTo>
                    <a:lnTo>
                      <a:pt x="1766" y="2"/>
                    </a:lnTo>
                    <a:cubicBezTo>
                      <a:pt x="2741" y="2"/>
                      <a:pt x="3531" y="792"/>
                      <a:pt x="3531" y="1766"/>
                    </a:cubicBezTo>
                    <a:lnTo>
                      <a:pt x="3531" y="1766"/>
                    </a:lnTo>
                    <a:cubicBezTo>
                      <a:pt x="3531" y="1766"/>
                      <a:pt x="3531" y="1766"/>
                      <a:pt x="3531" y="1766"/>
                    </a:cubicBezTo>
                    <a:lnTo>
                      <a:pt x="3531" y="1766"/>
                    </a:lnTo>
                    <a:lnTo>
                      <a:pt x="3531" y="1766"/>
                    </a:lnTo>
                    <a:lnTo>
                      <a:pt x="3531" y="1766"/>
                    </a:lnTo>
                    <a:cubicBezTo>
                      <a:pt x="3531" y="2741"/>
                      <a:pt x="2741" y="3531"/>
                      <a:pt x="1766" y="3531"/>
                    </a:cubicBezTo>
                    <a:lnTo>
                      <a:pt x="1766" y="3531"/>
                    </a:lnTo>
                    <a:lnTo>
                      <a:pt x="1766" y="3531"/>
                    </a:lnTo>
                    <a:lnTo>
                      <a:pt x="1766" y="3531"/>
                    </a:lnTo>
                    <a:cubicBezTo>
                      <a:pt x="792" y="3531"/>
                      <a:pt x="2" y="2741"/>
                      <a:pt x="2" y="1766"/>
                    </a:cubicBezTo>
                    <a:lnTo>
                      <a:pt x="2" y="1766"/>
                    </a:lnTo>
                    <a:cubicBezTo>
                      <a:pt x="2" y="1766"/>
                      <a:pt x="2" y="1766"/>
                      <a:pt x="2" y="1766"/>
                    </a:cubicBezTo>
                    <a:lnTo>
                      <a:pt x="2" y="1766"/>
                    </a:lnTo>
                    <a:close/>
                  </a:path>
                </a:pathLst>
              </a:custGeom>
              <a:noFill/>
              <a:ln w="3143" cap="flat">
                <a:solidFill>
                  <a:srgbClr val="53BAE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5" name="textbox 15"/>
            <p:cNvSpPr/>
            <p:nvPr/>
          </p:nvSpPr>
          <p:spPr>
            <a:xfrm>
              <a:off x="-12700" y="-12700"/>
              <a:ext cx="2269489" cy="22891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886688" algn="l" rtl="0" eaLnBrk="0">
                <a:lnSpc>
                  <a:spcPct val="85000"/>
                </a:lnSpc>
                <a:spcBef>
                  <a:spcPts val="6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3600"/>
            </a:p>
            <a:p>
              <a:pPr algn="l" rtl="0" eaLnBrk="0">
                <a:lnSpc>
                  <a:spcPct val="107000"/>
                </a:lnSpc>
              </a:pPr>
              <a:endParaRPr lang="Arial" altLang="Arial" sz="1200"/>
            </a:p>
            <a:p>
              <a:pPr algn="l" rtl="0" eaLnBrk="0">
                <a:lnSpc>
                  <a:spcPct val="10582"/>
                </a:lnSpc>
              </a:pPr>
              <a:endParaRPr lang="Arial" altLang="Arial" sz="100"/>
            </a:p>
            <a:p>
              <a:pPr marL="747231" algn="l" rtl="0" eaLnBrk="0">
                <a:lnSpc>
                  <a:spcPct val="95000"/>
                </a:lnSpc>
              </a:pPr>
              <a:r>
                <a:rPr sz="1500" spc="7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</a:t>
              </a:r>
              <a:r>
                <a:rPr sz="1500" spc="6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</a:t>
              </a:r>
              <a:endParaRPr lang="Microsoft YaHei" altLang="Microsoft YaHei" sz="1500"/>
            </a:p>
          </p:txBody>
        </p:sp>
      </p:grpSp>
      <p:sp>
        <p:nvSpPr>
          <p:cNvPr id="16" name="textbox 16"/>
          <p:cNvSpPr/>
          <p:nvPr/>
        </p:nvSpPr>
        <p:spPr>
          <a:xfrm>
            <a:off x="442263" y="318468"/>
            <a:ext cx="4599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96925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当前水路客运市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状况</a:t>
            </a:r>
            <a:endParaRPr lang="Microsoft YaHei" altLang="Microsoft YaHei" sz="3000"/>
          </a:p>
        </p:txBody>
      </p:sp>
      <p:grpSp>
        <p:nvGrpSpPr>
          <p:cNvPr id="43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7" name="textbox 37"/>
          <p:cNvSpPr/>
          <p:nvPr/>
        </p:nvSpPr>
        <p:spPr>
          <a:xfrm>
            <a:off x="4970931" y="4648220"/>
            <a:ext cx="2252345" cy="8140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52"/>
              </a:lnSpc>
            </a:pPr>
            <a:endParaRPr lang="Arial" altLang="Arial" sz="100"/>
          </a:p>
          <a:p>
            <a:pPr marL="13214" algn="l" rtl="0" eaLnBrk="0">
              <a:lnSpc>
                <a:spcPct val="95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水路客运市场竞争激烈，各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</a:t>
            </a:r>
            <a:endParaRPr lang="Microsoft YaHei" altLang="Microsoft YaHei" sz="1300"/>
          </a:p>
          <a:p>
            <a:pPr marL="12700" algn="l" rtl="0" eaLnBrk="0">
              <a:lnSpc>
                <a:spcPct val="86000"/>
              </a:lnSpc>
              <a:spcBef>
                <a:spcPts val="959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公司通过提高服务质量、更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</a:t>
            </a:r>
            <a:endParaRPr lang="Microsoft YaHei" altLang="Microsoft YaHei" sz="1300"/>
          </a:p>
          <a:p>
            <a:pPr marL="98768" algn="l" rtl="0" eaLnBrk="0">
              <a:lnSpc>
                <a:spcPts val="2434"/>
              </a:lnSpc>
            </a:pPr>
            <a:r>
              <a:rPr sz="13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船只等方式争夺市场份额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38" name="textbox 38"/>
          <p:cNvSpPr/>
          <p:nvPr/>
        </p:nvSpPr>
        <p:spPr>
          <a:xfrm>
            <a:off x="8979894" y="4648391"/>
            <a:ext cx="2252345" cy="812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27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政府对水路客运行业实施了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</a:t>
            </a:r>
            <a:endParaRPr lang="Microsoft YaHei" altLang="Microsoft YaHei" sz="1300"/>
          </a:p>
          <a:p>
            <a:pPr marL="12700" algn="l" rtl="0" eaLnBrk="0">
              <a:lnSpc>
                <a:spcPct val="86000"/>
              </a:lnSpc>
              <a:spcBef>
                <a:spcPts val="957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格的监管，包括船只安全、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</a:t>
            </a:r>
            <a:endParaRPr lang="Microsoft YaHei" altLang="Microsoft YaHei" sz="1300"/>
          </a:p>
          <a:p>
            <a:pPr marL="697985" algn="l" rtl="0" eaLnBrk="0">
              <a:lnSpc>
                <a:spcPts val="2425"/>
              </a:lnSpc>
            </a:pPr>
            <a:r>
              <a:rPr sz="1300" spc="-1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保等方面</a:t>
            </a:r>
            <a:r>
              <a:rPr sz="1300" spc="-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39" name="textbox 39"/>
          <p:cNvSpPr/>
          <p:nvPr/>
        </p:nvSpPr>
        <p:spPr>
          <a:xfrm>
            <a:off x="963683" y="4649248"/>
            <a:ext cx="2251075" cy="812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99"/>
              </a:lnSpc>
            </a:pPr>
            <a:endParaRPr lang="Arial" altLang="Arial" sz="100"/>
          </a:p>
          <a:p>
            <a:pPr marL="19729" algn="l" rtl="0" eaLnBrk="0">
              <a:lnSpc>
                <a:spcPct val="94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随着旅游业的发展和人们</a:t>
            </a:r>
            <a:r>
              <a:rPr sz="13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</a:t>
            </a:r>
            <a:endParaRPr lang="Microsoft YaHei" altLang="Microsoft YaHei" sz="1300"/>
          </a:p>
          <a:p>
            <a:pPr marL="12700" algn="l" rtl="0" eaLnBrk="0">
              <a:lnSpc>
                <a:spcPct val="86000"/>
              </a:lnSpc>
              <a:spcBef>
                <a:spcPts val="958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需求的增加，水路客运市场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呈</a:t>
            </a:r>
            <a:endParaRPr lang="Microsoft YaHei" altLang="Microsoft YaHei" sz="1300"/>
          </a:p>
          <a:p>
            <a:pPr marL="268674" algn="l" rtl="0" eaLnBrk="0">
              <a:lnSpc>
                <a:spcPts val="2430"/>
              </a:lnSpc>
            </a:pPr>
            <a:r>
              <a:rPr sz="13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现出稳步增长的趋</a:t>
            </a:r>
            <a:r>
              <a:rPr sz="13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group 16"/>
          <p:cNvGrpSpPr/>
          <p:nvPr/>
        </p:nvGrpSpPr>
        <p:grpSpPr>
          <a:xfrm rot="21600000">
            <a:off x="4116255" y="2601974"/>
            <a:ext cx="3954614" cy="1874598"/>
            <a:chExt cx="3954614" cy="1874598"/>
          </a:xfrm>
        </p:grpSpPr>
        <p:sp>
          <p:nvSpPr>
            <p:cNvPr id="40" name="path"/>
            <p:cNvSpPr/>
            <p:nvPr/>
          </p:nvSpPr>
          <p:spPr>
            <a:xfrm>
              <a:off x="1429677" y="0"/>
              <a:ext cx="1097281" cy="1097279"/>
            </a:xfrm>
            <a:custGeom>
              <a:rect l="0" t="0" r="0" b="0"/>
              <a:pathLst>
                <a:path w="1728" h="1727">
                  <a:moveTo>
                    <a:pt x="0" y="864"/>
                  </a:moveTo>
                  <a:cubicBezTo>
                    <a:pt x="0" y="386"/>
                    <a:pt x="386" y="0"/>
                    <a:pt x="864" y="0"/>
                  </a:cubicBezTo>
                  <a:lnTo>
                    <a:pt x="864" y="0"/>
                  </a:lnTo>
                  <a:lnTo>
                    <a:pt x="864" y="0"/>
                  </a:lnTo>
                  <a:lnTo>
                    <a:pt x="864" y="0"/>
                  </a:lnTo>
                  <a:cubicBezTo>
                    <a:pt x="1341" y="0"/>
                    <a:pt x="1728" y="386"/>
                    <a:pt x="1728" y="864"/>
                  </a:cubicBezTo>
                  <a:lnTo>
                    <a:pt x="1728" y="864"/>
                  </a:lnTo>
                  <a:cubicBezTo>
                    <a:pt x="1728" y="864"/>
                    <a:pt x="1728" y="864"/>
                    <a:pt x="1728" y="864"/>
                  </a:cubicBezTo>
                  <a:lnTo>
                    <a:pt x="1728" y="864"/>
                  </a:lnTo>
                  <a:lnTo>
                    <a:pt x="1728" y="864"/>
                  </a:lnTo>
                  <a:lnTo>
                    <a:pt x="1728" y="864"/>
                  </a:lnTo>
                  <a:cubicBezTo>
                    <a:pt x="1728" y="1341"/>
                    <a:pt x="1341" y="1727"/>
                    <a:pt x="864" y="1727"/>
                  </a:cubicBezTo>
                  <a:lnTo>
                    <a:pt x="864" y="1727"/>
                  </a:lnTo>
                  <a:lnTo>
                    <a:pt x="863" y="1727"/>
                  </a:lnTo>
                  <a:lnTo>
                    <a:pt x="863" y="1727"/>
                  </a:lnTo>
                  <a:cubicBezTo>
                    <a:pt x="386" y="1727"/>
                    <a:pt x="0" y="1341"/>
                    <a:pt x="0" y="864"/>
                  </a:cubicBezTo>
                  <a:lnTo>
                    <a:pt x="0" y="864"/>
                  </a:lnTo>
                  <a:close/>
                </a:path>
              </a:pathLst>
            </a:custGeom>
            <a:solidFill>
              <a:srgbClr val="87DD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853363" y="302392"/>
              <a:ext cx="2313686" cy="685975"/>
            </a:xfrm>
            <a:custGeom>
              <a:rect l="0" t="0" r="0" b="0"/>
              <a:pathLst>
                <a:path w="3643" h="1080">
                  <a:moveTo>
                    <a:pt x="3410" y="753"/>
                  </a:moveTo>
                  <a:lnTo>
                    <a:pt x="3373" y="234"/>
                  </a:lnTo>
                  <a:lnTo>
                    <a:pt x="3256" y="397"/>
                  </a:lnTo>
                  <a:lnTo>
                    <a:pt x="2985" y="203"/>
                  </a:lnTo>
                  <a:lnTo>
                    <a:pt x="2752" y="529"/>
                  </a:lnTo>
                  <a:lnTo>
                    <a:pt x="3022" y="723"/>
                  </a:lnTo>
                  <a:lnTo>
                    <a:pt x="2906" y="886"/>
                  </a:lnTo>
                  <a:lnTo>
                    <a:pt x="3410" y="753"/>
                  </a:lnTo>
                  <a:close/>
                </a:path>
                <a:path w="3643" h="1080">
                  <a:moveTo>
                    <a:pt x="770" y="315"/>
                  </a:moveTo>
                  <a:lnTo>
                    <a:pt x="261" y="206"/>
                  </a:lnTo>
                  <a:lnTo>
                    <a:pt x="385" y="363"/>
                  </a:lnTo>
                  <a:lnTo>
                    <a:pt x="124" y="569"/>
                  </a:lnTo>
                  <a:lnTo>
                    <a:pt x="372" y="884"/>
                  </a:lnTo>
                  <a:lnTo>
                    <a:pt x="633" y="678"/>
                  </a:lnTo>
                  <a:lnTo>
                    <a:pt x="758" y="836"/>
                  </a:lnTo>
                  <a:lnTo>
                    <a:pt x="770" y="315"/>
                  </a:lnTo>
                  <a:close/>
                </a:path>
              </a:pathLst>
            </a:custGeom>
            <a:solidFill>
              <a:srgbClr val="0F8AD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2857332" y="777319"/>
              <a:ext cx="1097281" cy="1097279"/>
            </a:xfrm>
            <a:custGeom>
              <a:rect l="0" t="0" r="0" b="0"/>
              <a:pathLst>
                <a:path w="1728" h="1727">
                  <a:moveTo>
                    <a:pt x="0" y="864"/>
                  </a:moveTo>
                  <a:cubicBezTo>
                    <a:pt x="0" y="386"/>
                    <a:pt x="386" y="0"/>
                    <a:pt x="864" y="0"/>
                  </a:cubicBezTo>
                  <a:lnTo>
                    <a:pt x="864" y="0"/>
                  </a:lnTo>
                  <a:lnTo>
                    <a:pt x="864" y="0"/>
                  </a:lnTo>
                  <a:lnTo>
                    <a:pt x="864" y="0"/>
                  </a:lnTo>
                  <a:cubicBezTo>
                    <a:pt x="1341" y="0"/>
                    <a:pt x="1728" y="386"/>
                    <a:pt x="1728" y="864"/>
                  </a:cubicBezTo>
                  <a:lnTo>
                    <a:pt x="1728" y="864"/>
                  </a:lnTo>
                  <a:cubicBezTo>
                    <a:pt x="1728" y="864"/>
                    <a:pt x="1728" y="864"/>
                    <a:pt x="1728" y="864"/>
                  </a:cubicBezTo>
                  <a:lnTo>
                    <a:pt x="1728" y="864"/>
                  </a:lnTo>
                  <a:lnTo>
                    <a:pt x="1728" y="863"/>
                  </a:lnTo>
                  <a:lnTo>
                    <a:pt x="1728" y="863"/>
                  </a:lnTo>
                  <a:cubicBezTo>
                    <a:pt x="1728" y="1341"/>
                    <a:pt x="1341" y="1727"/>
                    <a:pt x="864" y="1727"/>
                  </a:cubicBezTo>
                  <a:lnTo>
                    <a:pt x="864" y="1727"/>
                  </a:lnTo>
                  <a:lnTo>
                    <a:pt x="864" y="1727"/>
                  </a:lnTo>
                  <a:lnTo>
                    <a:pt x="864" y="1727"/>
                  </a:lnTo>
                  <a:cubicBezTo>
                    <a:pt x="386" y="1727"/>
                    <a:pt x="0" y="1341"/>
                    <a:pt x="0" y="863"/>
                  </a:cubicBezTo>
                  <a:lnTo>
                    <a:pt x="0" y="864"/>
                  </a:lnTo>
                  <a:close/>
                </a:path>
              </a:pathLst>
            </a:custGeom>
            <a:solidFill>
              <a:srgbClr val="84CDF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0" y="777319"/>
              <a:ext cx="1097281" cy="1097279"/>
            </a:xfrm>
            <a:custGeom>
              <a:rect l="0" t="0" r="0" b="0"/>
              <a:pathLst>
                <a:path w="1728" h="1727">
                  <a:moveTo>
                    <a:pt x="0" y="864"/>
                  </a:moveTo>
                  <a:cubicBezTo>
                    <a:pt x="0" y="386"/>
                    <a:pt x="386" y="0"/>
                    <a:pt x="864" y="0"/>
                  </a:cubicBezTo>
                  <a:lnTo>
                    <a:pt x="864" y="0"/>
                  </a:lnTo>
                  <a:lnTo>
                    <a:pt x="864" y="0"/>
                  </a:lnTo>
                  <a:lnTo>
                    <a:pt x="864" y="0"/>
                  </a:lnTo>
                  <a:cubicBezTo>
                    <a:pt x="1341" y="0"/>
                    <a:pt x="1728" y="386"/>
                    <a:pt x="1728" y="864"/>
                  </a:cubicBezTo>
                  <a:lnTo>
                    <a:pt x="1728" y="864"/>
                  </a:lnTo>
                  <a:cubicBezTo>
                    <a:pt x="1728" y="864"/>
                    <a:pt x="1728" y="864"/>
                    <a:pt x="1728" y="864"/>
                  </a:cubicBezTo>
                  <a:lnTo>
                    <a:pt x="1728" y="864"/>
                  </a:lnTo>
                  <a:lnTo>
                    <a:pt x="1728" y="863"/>
                  </a:lnTo>
                  <a:lnTo>
                    <a:pt x="1728" y="863"/>
                  </a:lnTo>
                  <a:cubicBezTo>
                    <a:pt x="1728" y="1341"/>
                    <a:pt x="1341" y="1727"/>
                    <a:pt x="864" y="1727"/>
                  </a:cubicBezTo>
                  <a:lnTo>
                    <a:pt x="864" y="1727"/>
                  </a:lnTo>
                  <a:lnTo>
                    <a:pt x="864" y="1727"/>
                  </a:lnTo>
                  <a:lnTo>
                    <a:pt x="864" y="1727"/>
                  </a:lnTo>
                  <a:cubicBezTo>
                    <a:pt x="386" y="1727"/>
                    <a:pt x="0" y="1341"/>
                    <a:pt x="0" y="863"/>
                  </a:cubicBezTo>
                  <a:lnTo>
                    <a:pt x="0" y="864"/>
                  </a:lnTo>
                  <a:close/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textbox 44"/>
          <p:cNvSpPr/>
          <p:nvPr/>
        </p:nvSpPr>
        <p:spPr>
          <a:xfrm>
            <a:off x="442263" y="318468"/>
            <a:ext cx="3837304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项目的提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出与目标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5" name="textbox 65"/>
          <p:cNvSpPr/>
          <p:nvPr/>
        </p:nvSpPr>
        <p:spPr>
          <a:xfrm>
            <a:off x="766368" y="3507442"/>
            <a:ext cx="2959100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8"/>
              </a:lnSpc>
            </a:pPr>
            <a:endParaRPr lang="Arial" altLang="Arial" sz="100"/>
          </a:p>
          <a:p>
            <a:pPr marL="22644" algn="l" rtl="0" eaLnBrk="0">
              <a:lnSpc>
                <a:spcPct val="86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推动水路客运行业的技术创</a:t>
            </a:r>
            <a:r>
              <a:rPr sz="13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和绿色</a:t>
            </a:r>
            <a:endParaRPr lang="Microsoft YaHei" altLang="Microsoft YaHei" sz="1300"/>
          </a:p>
          <a:p>
            <a:pPr marL="12700" algn="l" rtl="0" eaLnBrk="0">
              <a:lnSpc>
                <a:spcPts val="2423"/>
              </a:lnSpc>
            </a:pPr>
            <a:r>
              <a:rPr sz="1200" spc="-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发展。</a:t>
            </a:r>
            <a:endParaRPr lang="Microsoft YaHei" altLang="Microsoft YaHei" sz="1200"/>
          </a:p>
        </p:txBody>
      </p:sp>
      <p:sp>
        <p:nvSpPr>
          <p:cNvPr id="66" name="textbox 66"/>
          <p:cNvSpPr/>
          <p:nvPr/>
        </p:nvSpPr>
        <p:spPr>
          <a:xfrm>
            <a:off x="4600985" y="1455428"/>
            <a:ext cx="293941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24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项目提出：为了进一步拓展水路客运</a:t>
            </a:r>
            <a:r>
              <a:rPr sz="1300" spc="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endParaRPr lang="Microsoft YaHei" altLang="Microsoft YaHei" sz="1300"/>
          </a:p>
          <a:p>
            <a:pPr marL="14071" algn="l" rtl="0" eaLnBrk="0">
              <a:lnSpc>
                <a:spcPts val="2429"/>
              </a:lnSpc>
            </a:pPr>
            <a:r>
              <a:rPr sz="13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场，提高企业竞争力，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提出了该项目。</a:t>
            </a:r>
            <a:endParaRPr lang="Microsoft YaHei" altLang="Microsoft YaHei" sz="13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6414615" y="4992368"/>
            <a:ext cx="1097282" cy="1097279"/>
            <a:chExt cx="1097282" cy="1097279"/>
          </a:xfrm>
        </p:grpSpPr>
        <p:sp>
          <p:nvSpPr>
            <p:cNvPr id="67" name="path"/>
            <p:cNvSpPr/>
            <p:nvPr/>
          </p:nvSpPr>
          <p:spPr>
            <a:xfrm>
              <a:off x="0" y="0"/>
              <a:ext cx="1097282" cy="1097279"/>
            </a:xfrm>
            <a:custGeom>
              <a:rect l="0" t="0" r="0" b="0"/>
              <a:pathLst>
                <a:path w="1728" h="1727">
                  <a:moveTo>
                    <a:pt x="0" y="864"/>
                  </a:moveTo>
                  <a:cubicBezTo>
                    <a:pt x="0" y="386"/>
                    <a:pt x="386" y="0"/>
                    <a:pt x="864" y="0"/>
                  </a:cubicBezTo>
                  <a:lnTo>
                    <a:pt x="864" y="0"/>
                  </a:lnTo>
                  <a:lnTo>
                    <a:pt x="864" y="0"/>
                  </a:lnTo>
                  <a:lnTo>
                    <a:pt x="864" y="0"/>
                  </a:lnTo>
                  <a:cubicBezTo>
                    <a:pt x="1341" y="0"/>
                    <a:pt x="1728" y="386"/>
                    <a:pt x="1728" y="864"/>
                  </a:cubicBezTo>
                  <a:lnTo>
                    <a:pt x="1728" y="864"/>
                  </a:lnTo>
                  <a:cubicBezTo>
                    <a:pt x="1728" y="864"/>
                    <a:pt x="1728" y="864"/>
                    <a:pt x="1728" y="864"/>
                  </a:cubicBezTo>
                  <a:lnTo>
                    <a:pt x="1728" y="864"/>
                  </a:lnTo>
                  <a:lnTo>
                    <a:pt x="1728" y="863"/>
                  </a:lnTo>
                  <a:lnTo>
                    <a:pt x="1728" y="863"/>
                  </a:lnTo>
                  <a:cubicBezTo>
                    <a:pt x="1728" y="1341"/>
                    <a:pt x="1341" y="1727"/>
                    <a:pt x="864" y="1727"/>
                  </a:cubicBezTo>
                  <a:lnTo>
                    <a:pt x="864" y="1727"/>
                  </a:lnTo>
                  <a:lnTo>
                    <a:pt x="864" y="1727"/>
                  </a:lnTo>
                  <a:lnTo>
                    <a:pt x="864" y="1727"/>
                  </a:lnTo>
                  <a:cubicBezTo>
                    <a:pt x="386" y="1727"/>
                    <a:pt x="0" y="1341"/>
                    <a:pt x="0" y="863"/>
                  </a:cubicBezTo>
                  <a:lnTo>
                    <a:pt x="0" y="864"/>
                  </a:lnTo>
                  <a:close/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174416" y="330584"/>
              <a:ext cx="750951" cy="436113"/>
            </a:xfrm>
            <a:custGeom>
              <a:rect l="0" t="0" r="0" b="0"/>
              <a:pathLst>
                <a:path w="1182" h="686">
                  <a:moveTo>
                    <a:pt x="916" y="387"/>
                  </a:moveTo>
                  <a:cubicBezTo>
                    <a:pt x="916" y="387"/>
                    <a:pt x="787" y="255"/>
                    <a:pt x="609" y="255"/>
                  </a:cubicBezTo>
                  <a:lnTo>
                    <a:pt x="609" y="255"/>
                  </a:lnTo>
                  <a:cubicBezTo>
                    <a:pt x="436" y="255"/>
                    <a:pt x="264" y="387"/>
                    <a:pt x="264" y="387"/>
                  </a:cubicBezTo>
                  <a:lnTo>
                    <a:pt x="264" y="387"/>
                  </a:lnTo>
                  <a:lnTo>
                    <a:pt x="168" y="346"/>
                  </a:lnTo>
                  <a:lnTo>
                    <a:pt x="168" y="465"/>
                  </a:lnTo>
                  <a:lnTo>
                    <a:pt x="168" y="465"/>
                  </a:lnTo>
                  <a:cubicBezTo>
                    <a:pt x="183" y="470"/>
                    <a:pt x="194" y="484"/>
                    <a:pt x="194" y="501"/>
                  </a:cubicBezTo>
                  <a:lnTo>
                    <a:pt x="194" y="501"/>
                  </a:lnTo>
                  <a:cubicBezTo>
                    <a:pt x="194" y="518"/>
                    <a:pt x="183" y="532"/>
                    <a:pt x="167" y="537"/>
                  </a:cubicBezTo>
                  <a:lnTo>
                    <a:pt x="167" y="537"/>
                  </a:lnTo>
                  <a:lnTo>
                    <a:pt x="196" y="616"/>
                  </a:lnTo>
                  <a:lnTo>
                    <a:pt x="112" y="616"/>
                  </a:lnTo>
                  <a:lnTo>
                    <a:pt x="140" y="536"/>
                  </a:lnTo>
                  <a:lnTo>
                    <a:pt x="140" y="536"/>
                  </a:lnTo>
                  <a:cubicBezTo>
                    <a:pt x="127" y="530"/>
                    <a:pt x="117" y="517"/>
                    <a:pt x="117" y="501"/>
                  </a:cubicBezTo>
                  <a:lnTo>
                    <a:pt x="117" y="501"/>
                  </a:lnTo>
                  <a:cubicBezTo>
                    <a:pt x="117" y="485"/>
                    <a:pt x="126" y="472"/>
                    <a:pt x="140" y="466"/>
                  </a:cubicBezTo>
                  <a:lnTo>
                    <a:pt x="140" y="466"/>
                  </a:lnTo>
                  <a:lnTo>
                    <a:pt x="140" y="335"/>
                  </a:lnTo>
                  <a:lnTo>
                    <a:pt x="0" y="276"/>
                  </a:lnTo>
                  <a:lnTo>
                    <a:pt x="616" y="0"/>
                  </a:lnTo>
                  <a:lnTo>
                    <a:pt x="1182" y="280"/>
                  </a:lnTo>
                  <a:lnTo>
                    <a:pt x="916" y="387"/>
                  </a:lnTo>
                  <a:close/>
                  <a:moveTo>
                    <a:pt x="602" y="322"/>
                  </a:moveTo>
                  <a:cubicBezTo>
                    <a:pt x="781" y="322"/>
                    <a:pt x="869" y="416"/>
                    <a:pt x="869" y="416"/>
                  </a:cubicBezTo>
                  <a:lnTo>
                    <a:pt x="869" y="416"/>
                  </a:lnTo>
                  <a:lnTo>
                    <a:pt x="869" y="613"/>
                  </a:lnTo>
                  <a:lnTo>
                    <a:pt x="869" y="613"/>
                  </a:lnTo>
                  <a:cubicBezTo>
                    <a:pt x="869" y="613"/>
                    <a:pt x="777" y="686"/>
                    <a:pt x="588" y="686"/>
                  </a:cubicBezTo>
                  <a:lnTo>
                    <a:pt x="588" y="686"/>
                  </a:lnTo>
                  <a:cubicBezTo>
                    <a:pt x="399" y="686"/>
                    <a:pt x="336" y="613"/>
                    <a:pt x="336" y="613"/>
                  </a:cubicBezTo>
                  <a:lnTo>
                    <a:pt x="336" y="613"/>
                  </a:lnTo>
                  <a:lnTo>
                    <a:pt x="336" y="416"/>
                  </a:lnTo>
                  <a:lnTo>
                    <a:pt x="336" y="416"/>
                  </a:lnTo>
                  <a:cubicBezTo>
                    <a:pt x="336" y="416"/>
                    <a:pt x="423" y="322"/>
                    <a:pt x="602" y="322"/>
                  </a:cubicBezTo>
                  <a:moveTo>
                    <a:pt x="599" y="644"/>
                  </a:moveTo>
                  <a:cubicBezTo>
                    <a:pt x="723" y="644"/>
                    <a:pt x="823" y="619"/>
                    <a:pt x="823" y="588"/>
                  </a:cubicBezTo>
                  <a:lnTo>
                    <a:pt x="823" y="588"/>
                  </a:lnTo>
                  <a:cubicBezTo>
                    <a:pt x="823" y="557"/>
                    <a:pt x="723" y="532"/>
                    <a:pt x="599" y="532"/>
                  </a:cubicBezTo>
                  <a:lnTo>
                    <a:pt x="599" y="532"/>
                  </a:lnTo>
                  <a:cubicBezTo>
                    <a:pt x="475" y="532"/>
                    <a:pt x="374" y="557"/>
                    <a:pt x="374" y="588"/>
                  </a:cubicBezTo>
                  <a:lnTo>
                    <a:pt x="374" y="588"/>
                  </a:lnTo>
                  <a:cubicBezTo>
                    <a:pt x="374" y="619"/>
                    <a:pt x="475" y="644"/>
                    <a:pt x="599" y="6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723784" y="4992368"/>
            <a:ext cx="1097281" cy="1097279"/>
            <a:chExt cx="1097281" cy="1097279"/>
          </a:xfrm>
        </p:grpSpPr>
        <p:sp>
          <p:nvSpPr>
            <p:cNvPr id="69" name="path"/>
            <p:cNvSpPr/>
            <p:nvPr/>
          </p:nvSpPr>
          <p:spPr>
            <a:xfrm>
              <a:off x="0" y="0"/>
              <a:ext cx="1097281" cy="1097279"/>
            </a:xfrm>
            <a:custGeom>
              <a:rect l="0" t="0" r="0" b="0"/>
              <a:pathLst>
                <a:path w="1728" h="1727">
                  <a:moveTo>
                    <a:pt x="0" y="864"/>
                  </a:moveTo>
                  <a:cubicBezTo>
                    <a:pt x="0" y="386"/>
                    <a:pt x="386" y="0"/>
                    <a:pt x="864" y="0"/>
                  </a:cubicBezTo>
                  <a:lnTo>
                    <a:pt x="864" y="0"/>
                  </a:lnTo>
                  <a:lnTo>
                    <a:pt x="864" y="0"/>
                  </a:lnTo>
                  <a:lnTo>
                    <a:pt x="864" y="0"/>
                  </a:lnTo>
                  <a:cubicBezTo>
                    <a:pt x="1341" y="0"/>
                    <a:pt x="1728" y="386"/>
                    <a:pt x="1728" y="864"/>
                  </a:cubicBezTo>
                  <a:lnTo>
                    <a:pt x="1728" y="864"/>
                  </a:lnTo>
                  <a:cubicBezTo>
                    <a:pt x="1728" y="864"/>
                    <a:pt x="1728" y="864"/>
                    <a:pt x="1728" y="864"/>
                  </a:cubicBezTo>
                  <a:lnTo>
                    <a:pt x="1728" y="864"/>
                  </a:lnTo>
                  <a:lnTo>
                    <a:pt x="1728" y="863"/>
                  </a:lnTo>
                  <a:lnTo>
                    <a:pt x="1728" y="863"/>
                  </a:lnTo>
                  <a:cubicBezTo>
                    <a:pt x="1728" y="1341"/>
                    <a:pt x="1341" y="1727"/>
                    <a:pt x="864" y="1727"/>
                  </a:cubicBezTo>
                  <a:lnTo>
                    <a:pt x="864" y="1727"/>
                  </a:lnTo>
                  <a:lnTo>
                    <a:pt x="864" y="1727"/>
                  </a:lnTo>
                  <a:lnTo>
                    <a:pt x="864" y="1727"/>
                  </a:lnTo>
                  <a:cubicBezTo>
                    <a:pt x="386" y="1727"/>
                    <a:pt x="0" y="1341"/>
                    <a:pt x="0" y="863"/>
                  </a:cubicBezTo>
                  <a:lnTo>
                    <a:pt x="0" y="864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310221" y="322412"/>
              <a:ext cx="476843" cy="476842"/>
            </a:xfrm>
            <a:custGeom>
              <a:rect l="0" t="0" r="0" b="0"/>
              <a:pathLst>
                <a:path w="750" h="750">
                  <a:moveTo>
                    <a:pt x="287" y="450"/>
                  </a:moveTo>
                  <a:lnTo>
                    <a:pt x="75" y="450"/>
                  </a:lnTo>
                  <a:lnTo>
                    <a:pt x="75" y="750"/>
                  </a:lnTo>
                  <a:lnTo>
                    <a:pt x="0" y="750"/>
                  </a:lnTo>
                  <a:lnTo>
                    <a:pt x="0" y="0"/>
                  </a:lnTo>
                  <a:lnTo>
                    <a:pt x="450" y="0"/>
                  </a:lnTo>
                  <a:lnTo>
                    <a:pt x="463" y="75"/>
                  </a:lnTo>
                  <a:lnTo>
                    <a:pt x="750" y="75"/>
                  </a:lnTo>
                  <a:lnTo>
                    <a:pt x="638" y="300"/>
                  </a:lnTo>
                  <a:lnTo>
                    <a:pt x="750" y="525"/>
                  </a:lnTo>
                  <a:lnTo>
                    <a:pt x="300" y="525"/>
                  </a:lnTo>
                  <a:lnTo>
                    <a:pt x="287" y="4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1" name="textbox 71"/>
          <p:cNvSpPr/>
          <p:nvPr/>
        </p:nvSpPr>
        <p:spPr>
          <a:xfrm>
            <a:off x="1203535" y="5190115"/>
            <a:ext cx="2918460" cy="212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319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扩大市场份额，提高企业盈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利能力。</a:t>
            </a:r>
            <a:endParaRPr lang="Microsoft YaHei" altLang="Microsoft YaHei" sz="1300"/>
          </a:p>
        </p:txBody>
      </p:sp>
      <p:sp>
        <p:nvSpPr>
          <p:cNvPr id="72" name="textbox 72"/>
          <p:cNvSpPr/>
          <p:nvPr/>
        </p:nvSpPr>
        <p:spPr>
          <a:xfrm>
            <a:off x="8008473" y="5190401"/>
            <a:ext cx="2567939" cy="212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94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提升船只安全性能和服务质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量。</a:t>
            </a:r>
            <a:endParaRPr lang="Microsoft YaHei" altLang="Microsoft YaHei" sz="1300"/>
          </a:p>
        </p:txBody>
      </p:sp>
      <p:sp>
        <p:nvSpPr>
          <p:cNvPr id="73" name="path"/>
          <p:cNvSpPr/>
          <p:nvPr/>
        </p:nvSpPr>
        <p:spPr>
          <a:xfrm>
            <a:off x="4480795" y="4464383"/>
            <a:ext cx="641994" cy="600930"/>
          </a:xfrm>
          <a:custGeom>
            <a:rect l="0" t="0" r="0" b="0"/>
            <a:pathLst>
              <a:path w="1011" h="944">
                <a:moveTo>
                  <a:pt x="361" y="173"/>
                </a:moveTo>
                <a:lnTo>
                  <a:pt x="143" y="646"/>
                </a:lnTo>
                <a:lnTo>
                  <a:pt x="324" y="559"/>
                </a:lnTo>
                <a:lnTo>
                  <a:pt x="468" y="859"/>
                </a:lnTo>
                <a:lnTo>
                  <a:pt x="830" y="686"/>
                </a:lnTo>
                <a:lnTo>
                  <a:pt x="686" y="386"/>
                </a:lnTo>
                <a:lnTo>
                  <a:pt x="867" y="300"/>
                </a:lnTo>
                <a:lnTo>
                  <a:pt x="361" y="173"/>
                </a:lnTo>
                <a:close/>
              </a:path>
            </a:pathLst>
          </a:custGeom>
          <a:solidFill>
            <a:srgbClr val="0F8A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4" name="path"/>
          <p:cNvSpPr/>
          <p:nvPr/>
        </p:nvSpPr>
        <p:spPr>
          <a:xfrm>
            <a:off x="7135100" y="4508862"/>
            <a:ext cx="629522" cy="580622"/>
          </a:xfrm>
          <a:custGeom>
            <a:rect l="0" t="0" r="0" b="0"/>
            <a:pathLst>
              <a:path w="991" h="914">
                <a:moveTo>
                  <a:pt x="372" y="766"/>
                </a:moveTo>
                <a:lnTo>
                  <a:pt x="868" y="605"/>
                </a:lnTo>
                <a:lnTo>
                  <a:pt x="682" y="531"/>
                </a:lnTo>
                <a:lnTo>
                  <a:pt x="804" y="222"/>
                </a:lnTo>
                <a:lnTo>
                  <a:pt x="431" y="74"/>
                </a:lnTo>
                <a:lnTo>
                  <a:pt x="309" y="383"/>
                </a:lnTo>
                <a:lnTo>
                  <a:pt x="122" y="309"/>
                </a:lnTo>
                <a:lnTo>
                  <a:pt x="372" y="766"/>
                </a:lnTo>
                <a:close/>
              </a:path>
            </a:pathLst>
          </a:custGeom>
          <a:solidFill>
            <a:srgbClr val="0F8A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path"/>
          <p:cNvSpPr/>
          <p:nvPr/>
        </p:nvSpPr>
        <p:spPr>
          <a:xfrm>
            <a:off x="4418096" y="3668942"/>
            <a:ext cx="493600" cy="493600"/>
          </a:xfrm>
          <a:custGeom>
            <a:rect l="0" t="0" r="0" b="0"/>
            <a:pathLst>
              <a:path w="777" h="777">
                <a:moveTo>
                  <a:pt x="0" y="233"/>
                </a:moveTo>
                <a:lnTo>
                  <a:pt x="388" y="0"/>
                </a:lnTo>
                <a:lnTo>
                  <a:pt x="777" y="233"/>
                </a:lnTo>
                <a:lnTo>
                  <a:pt x="777" y="310"/>
                </a:lnTo>
                <a:lnTo>
                  <a:pt x="0" y="310"/>
                </a:lnTo>
                <a:lnTo>
                  <a:pt x="0" y="233"/>
                </a:lnTo>
                <a:close/>
                <a:moveTo>
                  <a:pt x="0" y="699"/>
                </a:moveTo>
                <a:lnTo>
                  <a:pt x="777" y="699"/>
                </a:lnTo>
                <a:lnTo>
                  <a:pt x="777" y="777"/>
                </a:lnTo>
                <a:lnTo>
                  <a:pt x="0" y="777"/>
                </a:lnTo>
                <a:lnTo>
                  <a:pt x="0" y="699"/>
                </a:lnTo>
                <a:close/>
                <a:moveTo>
                  <a:pt x="77" y="621"/>
                </a:moveTo>
                <a:lnTo>
                  <a:pt x="699" y="621"/>
                </a:lnTo>
                <a:lnTo>
                  <a:pt x="699" y="699"/>
                </a:lnTo>
                <a:lnTo>
                  <a:pt x="77" y="699"/>
                </a:lnTo>
                <a:lnTo>
                  <a:pt x="77" y="621"/>
                </a:lnTo>
                <a:close/>
                <a:moveTo>
                  <a:pt x="77" y="310"/>
                </a:moveTo>
                <a:lnTo>
                  <a:pt x="233" y="310"/>
                </a:lnTo>
                <a:lnTo>
                  <a:pt x="233" y="621"/>
                </a:lnTo>
                <a:lnTo>
                  <a:pt x="77" y="621"/>
                </a:lnTo>
                <a:lnTo>
                  <a:pt x="77" y="310"/>
                </a:lnTo>
                <a:close/>
                <a:moveTo>
                  <a:pt x="310" y="310"/>
                </a:moveTo>
                <a:lnTo>
                  <a:pt x="466" y="310"/>
                </a:lnTo>
                <a:lnTo>
                  <a:pt x="466" y="621"/>
                </a:lnTo>
                <a:lnTo>
                  <a:pt x="310" y="621"/>
                </a:lnTo>
                <a:lnTo>
                  <a:pt x="310" y="310"/>
                </a:lnTo>
                <a:close/>
                <a:moveTo>
                  <a:pt x="544" y="310"/>
                </a:moveTo>
                <a:lnTo>
                  <a:pt x="699" y="310"/>
                </a:lnTo>
                <a:lnTo>
                  <a:pt x="699" y="621"/>
                </a:lnTo>
                <a:lnTo>
                  <a:pt x="544" y="621"/>
                </a:lnTo>
                <a:lnTo>
                  <a:pt x="544" y="31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6" name="path"/>
          <p:cNvSpPr/>
          <p:nvPr/>
        </p:nvSpPr>
        <p:spPr>
          <a:xfrm>
            <a:off x="7266065" y="3691597"/>
            <a:ext cx="512333" cy="448291"/>
          </a:xfrm>
          <a:custGeom>
            <a:rect l="0" t="0" r="0" b="0"/>
            <a:pathLst>
              <a:path w="805" h="705">
                <a:moveTo>
                  <a:pt x="0" y="504"/>
                </a:moveTo>
                <a:lnTo>
                  <a:pt x="403" y="605"/>
                </a:lnTo>
                <a:lnTo>
                  <a:pt x="806" y="504"/>
                </a:lnTo>
                <a:lnTo>
                  <a:pt x="806" y="605"/>
                </a:lnTo>
                <a:lnTo>
                  <a:pt x="403" y="705"/>
                </a:lnTo>
                <a:lnTo>
                  <a:pt x="0" y="605"/>
                </a:lnTo>
                <a:lnTo>
                  <a:pt x="0" y="504"/>
                </a:lnTo>
                <a:close/>
                <a:moveTo>
                  <a:pt x="0" y="302"/>
                </a:moveTo>
                <a:lnTo>
                  <a:pt x="403" y="403"/>
                </a:lnTo>
                <a:lnTo>
                  <a:pt x="806" y="302"/>
                </a:lnTo>
                <a:lnTo>
                  <a:pt x="806" y="403"/>
                </a:lnTo>
                <a:lnTo>
                  <a:pt x="403" y="504"/>
                </a:lnTo>
                <a:lnTo>
                  <a:pt x="0" y="403"/>
                </a:lnTo>
                <a:lnTo>
                  <a:pt x="0" y="302"/>
                </a:lnTo>
                <a:close/>
                <a:moveTo>
                  <a:pt x="0" y="100"/>
                </a:moveTo>
                <a:lnTo>
                  <a:pt x="403" y="0"/>
                </a:lnTo>
                <a:lnTo>
                  <a:pt x="806" y="100"/>
                </a:lnTo>
                <a:lnTo>
                  <a:pt x="806" y="201"/>
                </a:lnTo>
                <a:lnTo>
                  <a:pt x="403" y="302"/>
                </a:lnTo>
                <a:lnTo>
                  <a:pt x="0" y="201"/>
                </a:lnTo>
                <a:lnTo>
                  <a:pt x="0" y="1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path"/>
          <p:cNvSpPr/>
          <p:nvPr/>
        </p:nvSpPr>
        <p:spPr>
          <a:xfrm>
            <a:off x="5856871" y="2918590"/>
            <a:ext cx="481938" cy="464048"/>
          </a:xfrm>
          <a:custGeom>
            <a:rect l="0" t="0" r="0" b="0"/>
            <a:pathLst>
              <a:path w="758" h="730">
                <a:moveTo>
                  <a:pt x="378" y="0"/>
                </a:moveTo>
                <a:lnTo>
                  <a:pt x="2" y="161"/>
                </a:lnTo>
                <a:lnTo>
                  <a:pt x="378" y="322"/>
                </a:lnTo>
                <a:lnTo>
                  <a:pt x="758" y="161"/>
                </a:lnTo>
                <a:lnTo>
                  <a:pt x="378" y="0"/>
                </a:lnTo>
                <a:close/>
                <a:moveTo>
                  <a:pt x="393" y="342"/>
                </a:moveTo>
                <a:lnTo>
                  <a:pt x="393" y="730"/>
                </a:lnTo>
                <a:lnTo>
                  <a:pt x="758" y="557"/>
                </a:lnTo>
                <a:lnTo>
                  <a:pt x="758" y="187"/>
                </a:lnTo>
                <a:lnTo>
                  <a:pt x="393" y="342"/>
                </a:lnTo>
                <a:close/>
                <a:moveTo>
                  <a:pt x="0" y="557"/>
                </a:moveTo>
                <a:lnTo>
                  <a:pt x="366" y="730"/>
                </a:lnTo>
                <a:lnTo>
                  <a:pt x="366" y="342"/>
                </a:lnTo>
                <a:lnTo>
                  <a:pt x="0" y="187"/>
                </a:lnTo>
                <a:lnTo>
                  <a:pt x="0" y="55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path"/>
          <p:cNvSpPr/>
          <p:nvPr/>
        </p:nvSpPr>
        <p:spPr>
          <a:xfrm>
            <a:off x="5884215" y="5286197"/>
            <a:ext cx="422364" cy="509625"/>
          </a:xfrm>
          <a:custGeom>
            <a:rect l="0" t="0" r="0" b="0"/>
            <a:pathLst>
              <a:path w="665" h="802">
                <a:moveTo>
                  <a:pt x="0" y="401"/>
                </a:moveTo>
                <a:lnTo>
                  <a:pt x="332" y="802"/>
                </a:lnTo>
                <a:lnTo>
                  <a:pt x="332" y="601"/>
                </a:lnTo>
                <a:lnTo>
                  <a:pt x="665" y="601"/>
                </a:lnTo>
                <a:lnTo>
                  <a:pt x="665" y="200"/>
                </a:lnTo>
                <a:lnTo>
                  <a:pt x="332" y="200"/>
                </a:lnTo>
                <a:lnTo>
                  <a:pt x="332" y="0"/>
                </a:lnTo>
                <a:lnTo>
                  <a:pt x="0" y="401"/>
                </a:lnTo>
                <a:close/>
              </a:path>
            </a:pathLst>
          </a:custGeom>
          <a:solidFill>
            <a:srgbClr val="0F8A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79"/>
          <p:cNvSpPr/>
          <p:nvPr/>
        </p:nvSpPr>
        <p:spPr>
          <a:xfrm>
            <a:off x="8284216" y="3523679"/>
            <a:ext cx="710565" cy="2101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59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</a:t>
            </a:r>
            <a:r>
              <a:rPr sz="1300" spc="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picture 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1" name="textbox 81"/>
          <p:cNvSpPr/>
          <p:nvPr/>
        </p:nvSpPr>
        <p:spPr>
          <a:xfrm>
            <a:off x="4960873" y="2041953"/>
            <a:ext cx="2291079" cy="1769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931"/>
              </a:lnSpc>
            </a:pPr>
            <a:endParaRPr lang="Arial" altLang="Arial" sz="100"/>
          </a:p>
          <a:p>
            <a:pPr marL="771327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4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926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</a:t>
            </a: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4" name="group 24"/>
          <p:cNvGrpSpPr/>
          <p:nvPr/>
        </p:nvGrpSpPr>
        <p:grpSpPr>
          <a:xfrm rot="21600000">
            <a:off x="619357" y="2191991"/>
            <a:ext cx="10953286" cy="731803"/>
            <a:chExt cx="10953286" cy="731803"/>
          </a:xfrm>
        </p:grpSpPr>
        <p:sp>
          <p:nvSpPr>
            <p:cNvPr id="82" name="path"/>
            <p:cNvSpPr/>
            <p:nvPr/>
          </p:nvSpPr>
          <p:spPr>
            <a:xfrm>
              <a:off x="0" y="0"/>
              <a:ext cx="1600605" cy="731803"/>
            </a:xfrm>
            <a:custGeom>
              <a:rect l="0" t="0" r="0" b="0"/>
              <a:pathLst>
                <a:path w="2520" h="1152">
                  <a:moveTo>
                    <a:pt x="0" y="0"/>
                  </a:moveTo>
                  <a:lnTo>
                    <a:pt x="2520" y="0"/>
                  </a:lnTo>
                  <a:lnTo>
                    <a:pt x="2520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67058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1600605" y="0"/>
              <a:ext cx="5479432" cy="731803"/>
            </a:xfrm>
            <a:custGeom>
              <a:rect l="0" t="0" r="0" b="0"/>
              <a:pathLst>
                <a:path w="8629" h="1152">
                  <a:moveTo>
                    <a:pt x="0" y="0"/>
                  </a:moveTo>
                  <a:lnTo>
                    <a:pt x="8629" y="0"/>
                  </a:lnTo>
                  <a:lnTo>
                    <a:pt x="8629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83921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7080037" y="0"/>
              <a:ext cx="3873248" cy="731803"/>
            </a:xfrm>
            <a:custGeom>
              <a:rect l="0" t="0" r="0" b="0"/>
              <a:pathLst>
                <a:path w="6099" h="1152">
                  <a:moveTo>
                    <a:pt x="0" y="0"/>
                  </a:moveTo>
                  <a:lnTo>
                    <a:pt x="6099" y="0"/>
                  </a:lnTo>
                  <a:lnTo>
                    <a:pt x="6099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5" name="textbox 85"/>
          <p:cNvSpPr/>
          <p:nvPr/>
        </p:nvSpPr>
        <p:spPr>
          <a:xfrm>
            <a:off x="700450" y="4343086"/>
            <a:ext cx="3281045" cy="8750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391"/>
              </a:lnSpc>
            </a:pPr>
            <a:endParaRPr lang="Arial" altLang="Arial" sz="100"/>
          </a:p>
          <a:p>
            <a:pPr marL="21386" algn="l" rtl="0" eaLnBrk="0">
              <a:lnSpc>
                <a:spcPct val="85000"/>
              </a:lnSpc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随着人们生活水平的提高，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旅游市场持续</a:t>
            </a:r>
            <a:endParaRPr lang="Microsoft YaHei" altLang="Microsoft YaHei" sz="1400"/>
          </a:p>
          <a:p>
            <a:pPr marL="13966" indent="-1266" algn="l" rtl="0" eaLnBrk="0">
              <a:lnSpc>
                <a:spcPct val="156000"/>
              </a:lnSpc>
              <a:spcBef>
                <a:spcPts val="27"/>
              </a:spcBef>
            </a:pPr>
            <a:r>
              <a:rPr sz="14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增长，水路客运作为旅游出行方</a:t>
            </a:r>
            <a:r>
              <a:rPr sz="14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式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之一，  </a:t>
            </a:r>
            <a:r>
              <a:rPr sz="14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需求量相应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增加。</a:t>
            </a:r>
            <a:endParaRPr lang="Microsoft YaHei" altLang="Microsoft YaHei" sz="1400"/>
          </a:p>
        </p:txBody>
      </p:sp>
      <p:sp>
        <p:nvSpPr>
          <p:cNvPr id="86" name="textbox 86"/>
          <p:cNvSpPr/>
          <p:nvPr/>
        </p:nvSpPr>
        <p:spPr>
          <a:xfrm>
            <a:off x="4444113" y="4343448"/>
            <a:ext cx="3281679" cy="531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203"/>
              </a:lnSpc>
            </a:pPr>
            <a:endParaRPr lang="Arial" altLang="Arial" sz="100"/>
          </a:p>
          <a:p>
            <a:pPr marL="14871" algn="l" rtl="0" eaLnBrk="0">
              <a:lnSpc>
                <a:spcPct val="84000"/>
              </a:lnSpc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部分商务人士因工作需要，需频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繁在水路</a:t>
            </a:r>
            <a:endParaRPr lang="Microsoft YaHei" altLang="Microsoft YaHei" sz="1400"/>
          </a:p>
          <a:p>
            <a:pPr marL="12700" algn="l" rtl="0" eaLnBrk="0">
              <a:lnSpc>
                <a:spcPts val="2560"/>
              </a:lnSpc>
            </a:pPr>
            <a:r>
              <a:rPr sz="14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之间往返，形成了一定的市场需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求。</a:t>
            </a:r>
            <a:endParaRPr lang="Microsoft YaHei" altLang="Microsoft YaHei" sz="1400"/>
          </a:p>
        </p:txBody>
      </p:sp>
      <p:sp>
        <p:nvSpPr>
          <p:cNvPr id="87" name="textbox 87"/>
          <p:cNvSpPr/>
          <p:nvPr/>
        </p:nvSpPr>
        <p:spPr>
          <a:xfrm>
            <a:off x="8189945" y="4343991"/>
            <a:ext cx="3280409" cy="5308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1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水路运输在货物运输方面具有成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本低、运</a:t>
            </a:r>
            <a:endParaRPr lang="Microsoft YaHei" altLang="Microsoft YaHei" sz="1400"/>
          </a:p>
          <a:p>
            <a:pPr marL="13242" algn="l" rtl="0" eaLnBrk="0">
              <a:lnSpc>
                <a:spcPts val="2566"/>
              </a:lnSpc>
            </a:pPr>
            <a:r>
              <a:rPr sz="14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量大的优势，尤其适合大宗货物的运输</a:t>
            </a:r>
            <a:r>
              <a:rPr sz="14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88" name="textbox 88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9940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9" name="textbox 109"/>
          <p:cNvSpPr/>
          <p:nvPr/>
        </p:nvSpPr>
        <p:spPr>
          <a:xfrm>
            <a:off x="700498" y="3682532"/>
            <a:ext cx="823594" cy="2451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6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旅游市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endParaRPr lang="Microsoft YaHei" altLang="Microsoft YaHei" sz="1500"/>
          </a:p>
        </p:txBody>
      </p:sp>
      <p:sp>
        <p:nvSpPr>
          <p:cNvPr id="110" name="textbox 110"/>
          <p:cNvSpPr/>
          <p:nvPr/>
        </p:nvSpPr>
        <p:spPr>
          <a:xfrm>
            <a:off x="8191231" y="3682732"/>
            <a:ext cx="821689" cy="241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1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货运市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endParaRPr lang="Microsoft YaHei" altLang="Microsoft YaHei" sz="1500"/>
          </a:p>
        </p:txBody>
      </p:sp>
      <p:sp>
        <p:nvSpPr>
          <p:cNvPr id="111" name="textbox 111"/>
          <p:cNvSpPr/>
          <p:nvPr/>
        </p:nvSpPr>
        <p:spPr>
          <a:xfrm>
            <a:off x="4450066" y="3683132"/>
            <a:ext cx="818514" cy="240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39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商务出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</a:t>
            </a:r>
            <a:endParaRPr lang="Microsoft YaHei" altLang="Microsoft YaHei" sz="1500"/>
          </a:p>
        </p:txBody>
      </p:sp>
      <p:sp>
        <p:nvSpPr>
          <p:cNvPr id="112" name="textbox 112"/>
          <p:cNvSpPr/>
          <p:nvPr/>
        </p:nvSpPr>
        <p:spPr>
          <a:xfrm>
            <a:off x="1214142" y="2394843"/>
            <a:ext cx="426719" cy="386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52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2700" spc="-10">
                <a:solidFill>
                  <a:srgbClr val="F4FBFF">
                    <a:alpha val="67058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67058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700"/>
          </a:p>
        </p:txBody>
      </p:sp>
      <p:sp>
        <p:nvSpPr>
          <p:cNvPr id="113" name="textbox 113"/>
          <p:cNvSpPr/>
          <p:nvPr/>
        </p:nvSpPr>
        <p:spPr>
          <a:xfrm>
            <a:off x="4754161" y="2396265"/>
            <a:ext cx="426719" cy="385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22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700" spc="-10">
                <a:solidFill>
                  <a:srgbClr val="F4FBFF">
                    <a:alpha val="83921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83921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2700"/>
          </a:p>
        </p:txBody>
      </p:sp>
      <p:sp>
        <p:nvSpPr>
          <p:cNvPr id="114" name="textbox 114"/>
          <p:cNvSpPr/>
          <p:nvPr/>
        </p:nvSpPr>
        <p:spPr>
          <a:xfrm>
            <a:off x="9430502" y="2396265"/>
            <a:ext cx="426719" cy="385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22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700" spc="-10">
                <a:solidFill>
                  <a:srgbClr val="F4FB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27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" name="group 28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115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F8AD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8" name="textbox 118"/>
          <p:cNvSpPr/>
          <p:nvPr/>
        </p:nvSpPr>
        <p:spPr>
          <a:xfrm>
            <a:off x="1175400" y="1651263"/>
            <a:ext cx="4404995" cy="409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758"/>
              </a:lnSpc>
            </a:pPr>
            <a:endParaRPr lang="Arial" altLang="Arial" sz="100"/>
          </a:p>
          <a:p>
            <a:pPr marL="24130" algn="l" rtl="0" eaLnBrk="0">
              <a:lnSpc>
                <a:spcPct val="91000"/>
              </a:lnSpc>
            </a:pPr>
            <a:r>
              <a:rPr sz="1800" spc="-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同类竞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</a:t>
            </a:r>
            <a:endParaRPr lang="Microsoft YaHei" altLang="Microsoft YaHei" sz="1800"/>
          </a:p>
          <a:p>
            <a:pPr marL="13461" indent="-190" algn="l" rtl="0" eaLnBrk="0">
              <a:lnSpc>
                <a:spcPct val="123000"/>
              </a:lnSpc>
              <a:spcBef>
                <a:spcPts val="1212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水路客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运面临着与其他客运方式的竞争，如公路、铁 </a:t>
            </a:r>
            <a:r>
              <a:rPr sz="15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路和航空等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13386" algn="l" rtl="0" eaLnBrk="0">
              <a:lnSpc>
                <a:spcPct val="92000"/>
              </a:lnSpc>
              <a:spcBef>
                <a:spcPts val="544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替代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品威胁</a:t>
            </a:r>
            <a:endParaRPr lang="Microsoft YaHei" altLang="Microsoft YaHei" sz="1800"/>
          </a:p>
          <a:p>
            <a:pPr marL="21081" indent="952" algn="l" rtl="0" eaLnBrk="0">
              <a:lnSpc>
                <a:spcPct val="122000"/>
              </a:lnSpc>
              <a:spcBef>
                <a:spcPts val="1237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随着科技的发展，如高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铁、高速公路等其他交通方式 </a:t>
            </a:r>
            <a:r>
              <a:rPr sz="15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的兴起，对水路客运造成了一定的冲击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3614" algn="l" rtl="0" eaLnBrk="0">
              <a:lnSpc>
                <a:spcPct val="91000"/>
              </a:lnSpc>
              <a:spcBef>
                <a:spcPts val="541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潜在进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入者</a:t>
            </a:r>
            <a:endParaRPr lang="Microsoft YaHei" altLang="Microsoft YaHei" sz="18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12700" indent="380" algn="l" rtl="0" eaLnBrk="0">
              <a:lnSpc>
                <a:spcPct val="123000"/>
              </a:lnSpc>
              <a:spcBef>
                <a:spcPts val="7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新进入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水路客运市场的企业可能会对现有企业构成威 </a:t>
            </a:r>
            <a:r>
              <a:rPr sz="1500" spc="-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胁。</a:t>
            </a:r>
            <a:endParaRPr lang="Microsoft YaHei" altLang="Microsoft YaHei" sz="1500"/>
          </a:p>
        </p:txBody>
      </p:sp>
      <p:sp>
        <p:nvSpPr>
          <p:cNvPr id="119" name="textbox 119"/>
          <p:cNvSpPr/>
          <p:nvPr/>
        </p:nvSpPr>
        <p:spPr>
          <a:xfrm>
            <a:off x="1211682" y="378647"/>
            <a:ext cx="2305685" cy="440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2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竞争状况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20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2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3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3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0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1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2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8" name="group 38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143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textbox 144"/>
            <p:cNvSpPr/>
            <p:nvPr/>
          </p:nvSpPr>
          <p:spPr>
            <a:xfrm>
              <a:off x="370315" y="386710"/>
              <a:ext cx="2691764" cy="19189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8204"/>
                </a:lnSpc>
              </a:pPr>
              <a:endParaRPr lang="Arial" altLang="Arial" sz="100"/>
            </a:p>
            <a:p>
              <a:pPr marL="852590" algn="l" rtl="0" eaLnBrk="0">
                <a:lnSpc>
                  <a:spcPct val="91000"/>
                </a:lnSpc>
              </a:pPr>
              <a:r>
                <a:rPr sz="2300" spc="-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区域合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10858" algn="l" rtl="0" eaLnBrk="0">
                <a:lnSpc>
                  <a:spcPct val="151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随着区域经济合作的加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强，水路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运有望在跨国、跨地区出行方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面发挥更大的作用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45" name="picture 14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40" name="group 40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146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64BDF5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textbox 147"/>
            <p:cNvSpPr/>
            <p:nvPr/>
          </p:nvSpPr>
          <p:spPr>
            <a:xfrm>
              <a:off x="372028" y="385233"/>
              <a:ext cx="2690495" cy="1920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706"/>
                </a:lnSpc>
              </a:pPr>
              <a:endParaRPr lang="Arial" altLang="Arial" sz="100"/>
            </a:p>
            <a:p>
              <a:pPr marL="537589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环保意识增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9144" algn="l" rtl="0" eaLnBrk="0">
                <a:lnSpc>
                  <a:spcPct val="151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随着人们对环保意识的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提高，水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路客运作为一种环保出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方式，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未来市场需求有望增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48" name="picture 14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42" name="group 42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149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64BDF5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textbox 150"/>
            <p:cNvSpPr/>
            <p:nvPr/>
          </p:nvSpPr>
          <p:spPr>
            <a:xfrm>
              <a:off x="373934" y="386119"/>
              <a:ext cx="2688589" cy="19196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4148"/>
                </a:lnSpc>
              </a:pPr>
              <a:endParaRPr lang="Arial" altLang="Arial" sz="100"/>
            </a:p>
            <a:p>
              <a:pPr marL="831843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7239" algn="l" rtl="0" eaLnBrk="0">
                <a:lnSpc>
                  <a:spcPct val="151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随着科技的发展，水路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客运将不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断进行技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术创新和升级，提高运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营效率和安全性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51" name="picture 15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152" name="textbox 152"/>
          <p:cNvSpPr/>
          <p:nvPr/>
        </p:nvSpPr>
        <p:spPr>
          <a:xfrm>
            <a:off x="442263" y="318468"/>
            <a:ext cx="3075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9940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</a:t>
            </a:r>
            <a:endParaRPr lang="Microsoft YaHei" altLang="Microsoft YaHei" sz="3000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3" name="picture 1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74" name="textbox 174"/>
          <p:cNvSpPr/>
          <p:nvPr/>
        </p:nvSpPr>
        <p:spPr>
          <a:xfrm>
            <a:off x="4092193" y="2040350"/>
            <a:ext cx="4017009" cy="17703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931"/>
              </a:lnSpc>
            </a:pPr>
            <a:endParaRPr lang="Arial" altLang="Arial" sz="100"/>
          </a:p>
          <a:p>
            <a:pPr marL="1640007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49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7464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6" name="group 46"/>
          <p:cNvGrpSpPr/>
          <p:nvPr/>
        </p:nvGrpSpPr>
        <p:grpSpPr>
          <a:xfrm rot="21600000">
            <a:off x="5221803" y="2703177"/>
            <a:ext cx="1655833" cy="572510"/>
            <a:chExt cx="1655833" cy="572510"/>
          </a:xfrm>
        </p:grpSpPr>
        <p:sp>
          <p:nvSpPr>
            <p:cNvPr id="175" name="path"/>
            <p:cNvSpPr/>
            <p:nvPr/>
          </p:nvSpPr>
          <p:spPr>
            <a:xfrm>
              <a:off x="5136" y="8021"/>
              <a:ext cx="869058" cy="556467"/>
            </a:xfrm>
            <a:custGeom>
              <a:rect l="0" t="0" r="0" b="0"/>
              <a:pathLst>
                <a:path w="1368" h="876">
                  <a:moveTo>
                    <a:pt x="1368" y="876"/>
                  </a:moveTo>
                  <a:lnTo>
                    <a:pt x="0" y="0"/>
                  </a:lnTo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0" y="0"/>
              <a:ext cx="879330" cy="572510"/>
            </a:xfrm>
            <a:custGeom>
              <a:rect l="0" t="0" r="0" b="0"/>
              <a:pathLst>
                <a:path w="1384" h="901">
                  <a:moveTo>
                    <a:pt x="1376" y="888"/>
                  </a:moveTo>
                  <a:lnTo>
                    <a:pt x="8" y="12"/>
                  </a:lnTo>
                </a:path>
              </a:pathLst>
            </a:custGeom>
            <a:noFill/>
            <a:ln w="19050" cap="flat">
              <a:solidFill>
                <a:srgbClr val="64BDF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863996" y="83882"/>
              <a:ext cx="787047" cy="457876"/>
            </a:xfrm>
            <a:custGeom>
              <a:rect l="0" t="0" r="0" b="0"/>
              <a:pathLst>
                <a:path w="1239" h="721">
                  <a:moveTo>
                    <a:pt x="1239" y="0"/>
                  </a:moveTo>
                  <a:lnTo>
                    <a:pt x="0" y="721"/>
                  </a:lnTo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859206" y="75649"/>
              <a:ext cx="796626" cy="474343"/>
            </a:xfrm>
            <a:custGeom>
              <a:rect l="0" t="0" r="0" b="0"/>
              <a:pathLst>
                <a:path w="1254" h="746">
                  <a:moveTo>
                    <a:pt x="1246" y="12"/>
                  </a:moveTo>
                  <a:lnTo>
                    <a:pt x="7" y="734"/>
                  </a:lnTo>
                </a:path>
              </a:pathLst>
            </a:custGeom>
            <a:noFill/>
            <a:ln w="19050" cap="flat">
              <a:solidFill>
                <a:srgbClr val="64BDF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9" name="rect"/>
          <p:cNvSpPr/>
          <p:nvPr/>
        </p:nvSpPr>
        <p:spPr>
          <a:xfrm>
            <a:off x="6086475" y="3252175"/>
            <a:ext cx="19050" cy="1146048"/>
          </a:xfrm>
          <a:prstGeom prst="rect">
            <a:avLst/>
          </a:prstGeom>
          <a:solidFill>
            <a:srgbClr val="64BDF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0" name="path"/>
          <p:cNvSpPr/>
          <p:nvPr/>
        </p:nvSpPr>
        <p:spPr>
          <a:xfrm>
            <a:off x="2304287" y="4201902"/>
            <a:ext cx="7583426" cy="1744811"/>
          </a:xfrm>
          <a:custGeom>
            <a:rect l="0" t="0" r="0" b="0"/>
            <a:pathLst>
              <a:path w="11942" h="2747">
                <a:moveTo>
                  <a:pt x="0" y="0"/>
                </a:moveTo>
                <a:lnTo>
                  <a:pt x="11245" y="0"/>
                </a:lnTo>
                <a:lnTo>
                  <a:pt x="11942" y="697"/>
                </a:lnTo>
                <a:lnTo>
                  <a:pt x="11942" y="2747"/>
                </a:lnTo>
                <a:lnTo>
                  <a:pt x="0" y="2747"/>
                </a:lnTo>
                <a:lnTo>
                  <a:pt x="0" y="0"/>
                </a:lnTo>
                <a:close/>
              </a:path>
              <a:path w="11942" h="2747">
                <a:moveTo>
                  <a:pt x="11942" y="0"/>
                </a:moveTo>
                <a:lnTo>
                  <a:pt x="11942" y="443"/>
                </a:lnTo>
                <a:lnTo>
                  <a:pt x="11498" y="0"/>
                </a:lnTo>
                <a:lnTo>
                  <a:pt x="11942" y="0"/>
                </a:lnTo>
                <a:close/>
              </a:path>
            </a:pathLst>
          </a:custGeom>
          <a:solidFill>
            <a:srgbClr val="139BF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654974" y="1746676"/>
            <a:ext cx="4692566" cy="1777322"/>
            <a:chExt cx="4692566" cy="1777322"/>
          </a:xfrm>
        </p:grpSpPr>
        <p:sp>
          <p:nvSpPr>
            <p:cNvPr id="181" name="rect"/>
            <p:cNvSpPr/>
            <p:nvPr/>
          </p:nvSpPr>
          <p:spPr>
            <a:xfrm>
              <a:off x="0" y="0"/>
              <a:ext cx="4692565" cy="1777322"/>
            </a:xfrm>
            <a:prstGeom prst="rect">
              <a:avLst/>
            </a:pr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textbox 182"/>
            <p:cNvSpPr/>
            <p:nvPr/>
          </p:nvSpPr>
          <p:spPr>
            <a:xfrm>
              <a:off x="347233" y="323866"/>
              <a:ext cx="3832859" cy="106108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993"/>
                </a:lnSpc>
              </a:pPr>
              <a:endParaRPr lang="Arial" altLang="Arial" sz="100"/>
            </a:p>
            <a:p>
              <a:pPr marL="13766" algn="l" rtl="0" eaLnBrk="0">
                <a:lnSpc>
                  <a:spcPct val="91000"/>
                </a:lnSpc>
              </a:pPr>
              <a:r>
                <a:rPr sz="2100" spc="-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船舶类</a:t>
              </a:r>
              <a:r>
                <a:rPr sz="21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型与规格</a:t>
              </a:r>
              <a:endParaRPr lang="Microsoft YaHei" altLang="Microsoft YaHei" sz="2100"/>
            </a:p>
            <a:p>
              <a:pPr algn="l" rtl="0" eaLnBrk="0">
                <a:lnSpc>
                  <a:spcPct val="104000"/>
                </a:lnSpc>
              </a:pPr>
              <a:endParaRPr lang="Arial" altLang="Arial" sz="1200"/>
            </a:p>
            <a:p>
              <a:pPr marL="12700" indent="380" algn="l" rtl="0" eaLnBrk="0">
                <a:lnSpc>
                  <a:spcPct val="121000"/>
                </a:lnSpc>
                <a:spcBef>
                  <a:spcPts val="3"/>
                </a:spcBef>
              </a:pPr>
              <a:r>
                <a:rPr sz="1500" spc="1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评估所需船舶类型(如客船、货船等)及其</a:t>
              </a:r>
              <a:r>
                <a:rPr sz="150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格，以满足水路客运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求。</a:t>
              </a:r>
              <a:endParaRPr lang="Microsoft YaHei" altLang="Microsoft YaHei" sz="1500"/>
            </a:p>
          </p:txBody>
        </p:sp>
        <p:sp>
          <p:nvSpPr>
            <p:cNvPr id="183" name="path"/>
            <p:cNvSpPr/>
            <p:nvPr/>
          </p:nvSpPr>
          <p:spPr>
            <a:xfrm>
              <a:off x="4410795" y="0"/>
              <a:ext cx="281770" cy="281770"/>
            </a:xfrm>
            <a:custGeom>
              <a:rect l="0" t="0" r="0" b="0"/>
              <a:pathLst>
                <a:path w="442" h="442">
                  <a:moveTo>
                    <a:pt x="443" y="0"/>
                  </a:moveTo>
                  <a:lnTo>
                    <a:pt x="443" y="443"/>
                  </a:lnTo>
                  <a:lnTo>
                    <a:pt x="0" y="0"/>
                  </a:lnTo>
                  <a:lnTo>
                    <a:pt x="443" y="0"/>
                  </a:lnTo>
                  <a:close/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4" name="path"/>
          <p:cNvSpPr/>
          <p:nvPr/>
        </p:nvSpPr>
        <p:spPr>
          <a:xfrm>
            <a:off x="6862009" y="1746676"/>
            <a:ext cx="4692565" cy="1777322"/>
          </a:xfrm>
          <a:custGeom>
            <a:rect l="0" t="0" r="0" b="0"/>
            <a:pathLst>
              <a:path w="7389" h="2798">
                <a:moveTo>
                  <a:pt x="0" y="0"/>
                </a:moveTo>
                <a:lnTo>
                  <a:pt x="6667" y="0"/>
                </a:lnTo>
                <a:lnTo>
                  <a:pt x="7389" y="722"/>
                </a:lnTo>
                <a:lnTo>
                  <a:pt x="7389" y="2798"/>
                </a:lnTo>
                <a:lnTo>
                  <a:pt x="0" y="2798"/>
                </a:lnTo>
                <a:lnTo>
                  <a:pt x="0" y="0"/>
                </a:lnTo>
                <a:close/>
              </a:path>
              <a:path w="7389" h="2798">
                <a:moveTo>
                  <a:pt x="7389" y="0"/>
                </a:moveTo>
                <a:lnTo>
                  <a:pt x="7389" y="443"/>
                </a:lnTo>
                <a:lnTo>
                  <a:pt x="6946" y="0"/>
                </a:lnTo>
                <a:lnTo>
                  <a:pt x="7389" y="0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5" name="textbox 185"/>
          <p:cNvSpPr/>
          <p:nvPr/>
        </p:nvSpPr>
        <p:spPr>
          <a:xfrm>
            <a:off x="442263" y="318468"/>
            <a:ext cx="4218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船舶设备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与技术条件</a:t>
            </a:r>
            <a:endParaRPr lang="Microsoft YaHei" altLang="Microsoft YaHei" sz="3000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6" name="textbox 206"/>
          <p:cNvSpPr/>
          <p:nvPr/>
        </p:nvSpPr>
        <p:spPr>
          <a:xfrm>
            <a:off x="7199700" y="2622619"/>
            <a:ext cx="383349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324"/>
              </a:lnSpc>
            </a:pPr>
            <a:endParaRPr lang="Arial" altLang="Arial" sz="100"/>
          </a:p>
          <a:p>
            <a:pPr marL="12700" indent="761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运需求，配置相应的船舶设备，如导航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系统、通讯设备、安全设施等。</a:t>
            </a:r>
            <a:endParaRPr lang="Microsoft YaHei" altLang="Microsoft YaHei" sz="1500"/>
          </a:p>
        </p:txBody>
      </p:sp>
      <p:grpSp>
        <p:nvGrpSpPr>
          <p:cNvPr id="52" name="group 52"/>
          <p:cNvGrpSpPr/>
          <p:nvPr/>
        </p:nvGrpSpPr>
        <p:grpSpPr>
          <a:xfrm rot="21600000">
            <a:off x="5575254" y="2695564"/>
            <a:ext cx="1041486" cy="1064453"/>
            <a:chExt cx="1041486" cy="1064453"/>
          </a:xfrm>
        </p:grpSpPr>
        <p:sp>
          <p:nvSpPr>
            <p:cNvPr id="207" name="path"/>
            <p:cNvSpPr/>
            <p:nvPr/>
          </p:nvSpPr>
          <p:spPr>
            <a:xfrm>
              <a:off x="0" y="0"/>
              <a:ext cx="1041486" cy="1064453"/>
            </a:xfrm>
            <a:custGeom>
              <a:rect l="0" t="0" r="0" b="0"/>
              <a:pathLst>
                <a:path w="1640" h="1676">
                  <a:moveTo>
                    <a:pt x="0" y="838"/>
                  </a:moveTo>
                  <a:cubicBezTo>
                    <a:pt x="0" y="375"/>
                    <a:pt x="367" y="0"/>
                    <a:pt x="820" y="0"/>
                  </a:cubicBezTo>
                  <a:lnTo>
                    <a:pt x="820" y="0"/>
                  </a:lnTo>
                  <a:lnTo>
                    <a:pt x="820" y="0"/>
                  </a:lnTo>
                  <a:lnTo>
                    <a:pt x="820" y="0"/>
                  </a:lnTo>
                  <a:cubicBezTo>
                    <a:pt x="1272" y="0"/>
                    <a:pt x="1640" y="375"/>
                    <a:pt x="1640" y="838"/>
                  </a:cubicBezTo>
                  <a:lnTo>
                    <a:pt x="1640" y="838"/>
                  </a:lnTo>
                  <a:cubicBezTo>
                    <a:pt x="1640" y="838"/>
                    <a:pt x="1640" y="838"/>
                    <a:pt x="1640" y="838"/>
                  </a:cubicBezTo>
                  <a:lnTo>
                    <a:pt x="1640" y="838"/>
                  </a:lnTo>
                  <a:lnTo>
                    <a:pt x="1640" y="838"/>
                  </a:lnTo>
                  <a:lnTo>
                    <a:pt x="1640" y="838"/>
                  </a:lnTo>
                  <a:cubicBezTo>
                    <a:pt x="1640" y="1301"/>
                    <a:pt x="1272" y="1676"/>
                    <a:pt x="820" y="1676"/>
                  </a:cubicBezTo>
                  <a:lnTo>
                    <a:pt x="820" y="1676"/>
                  </a:lnTo>
                  <a:lnTo>
                    <a:pt x="820" y="1676"/>
                  </a:lnTo>
                  <a:lnTo>
                    <a:pt x="820" y="1676"/>
                  </a:lnTo>
                  <a:cubicBezTo>
                    <a:pt x="367" y="1676"/>
                    <a:pt x="0" y="1301"/>
                    <a:pt x="0" y="838"/>
                  </a:cubicBezTo>
                  <a:lnTo>
                    <a:pt x="0" y="838"/>
                  </a:lnTo>
                  <a:cubicBezTo>
                    <a:pt x="0" y="838"/>
                    <a:pt x="0" y="838"/>
                    <a:pt x="0" y="838"/>
                  </a:cubicBezTo>
                  <a:lnTo>
                    <a:pt x="0" y="838"/>
                  </a:lnTo>
                  <a:close/>
                </a:path>
              </a:pathLst>
            </a:custGeom>
            <a:solidFill>
              <a:srgbClr val="E0F2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117381" y="119968"/>
              <a:ext cx="806727" cy="824518"/>
            </a:xfrm>
            <a:custGeom>
              <a:rect l="0" t="0" r="0" b="0"/>
              <a:pathLst>
                <a:path w="1270" h="1298">
                  <a:moveTo>
                    <a:pt x="0" y="649"/>
                  </a:moveTo>
                  <a:cubicBezTo>
                    <a:pt x="0" y="290"/>
                    <a:pt x="284" y="0"/>
                    <a:pt x="635" y="0"/>
                  </a:cubicBezTo>
                  <a:lnTo>
                    <a:pt x="635" y="0"/>
                  </a:lnTo>
                  <a:lnTo>
                    <a:pt x="635" y="0"/>
                  </a:lnTo>
                  <a:lnTo>
                    <a:pt x="635" y="0"/>
                  </a:lnTo>
                  <a:cubicBezTo>
                    <a:pt x="986" y="0"/>
                    <a:pt x="1270" y="290"/>
                    <a:pt x="1270" y="649"/>
                  </a:cubicBezTo>
                  <a:lnTo>
                    <a:pt x="1270" y="649"/>
                  </a:lnTo>
                  <a:cubicBezTo>
                    <a:pt x="1270" y="649"/>
                    <a:pt x="1270" y="649"/>
                    <a:pt x="1270" y="649"/>
                  </a:cubicBezTo>
                  <a:lnTo>
                    <a:pt x="1270" y="649"/>
                  </a:lnTo>
                  <a:lnTo>
                    <a:pt x="1270" y="649"/>
                  </a:lnTo>
                  <a:lnTo>
                    <a:pt x="1270" y="649"/>
                  </a:lnTo>
                  <a:cubicBezTo>
                    <a:pt x="1270" y="1007"/>
                    <a:pt x="986" y="1298"/>
                    <a:pt x="635" y="1298"/>
                  </a:cubicBezTo>
                  <a:lnTo>
                    <a:pt x="635" y="1298"/>
                  </a:lnTo>
                  <a:cubicBezTo>
                    <a:pt x="284" y="1298"/>
                    <a:pt x="0" y="1007"/>
                    <a:pt x="0" y="649"/>
                  </a:cubicBezTo>
                  <a:lnTo>
                    <a:pt x="0" y="649"/>
                  </a:lnTo>
                  <a:cubicBezTo>
                    <a:pt x="0" y="649"/>
                    <a:pt x="0" y="649"/>
                    <a:pt x="0" y="649"/>
                  </a:cubicBezTo>
                  <a:lnTo>
                    <a:pt x="0" y="649"/>
                  </a:lnTo>
                  <a:close/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9" name="textbox 209"/>
          <p:cNvSpPr/>
          <p:nvPr/>
        </p:nvSpPr>
        <p:spPr>
          <a:xfrm>
            <a:off x="2674160" y="5062733"/>
            <a:ext cx="5322570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4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确保船舶符合国家、行业相关技术标准和规范，确保运营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全。</a:t>
            </a:r>
            <a:endParaRPr lang="Microsoft YaHei" altLang="Microsoft YaHei" sz="1500"/>
          </a:p>
        </p:txBody>
      </p:sp>
      <p:sp>
        <p:nvSpPr>
          <p:cNvPr id="210" name="textbox 210"/>
          <p:cNvSpPr/>
          <p:nvPr/>
        </p:nvSpPr>
        <p:spPr>
          <a:xfrm>
            <a:off x="2676942" y="4534773"/>
            <a:ext cx="1622425" cy="31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5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船舶技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术标准</a:t>
            </a:r>
            <a:endParaRPr lang="Microsoft YaHei" altLang="Microsoft YaHei" sz="2100"/>
          </a:p>
        </p:txBody>
      </p:sp>
      <p:sp>
        <p:nvSpPr>
          <p:cNvPr id="211" name="textbox 211"/>
          <p:cNvSpPr/>
          <p:nvPr/>
        </p:nvSpPr>
        <p:spPr>
          <a:xfrm>
            <a:off x="7201528" y="2085781"/>
            <a:ext cx="1622425" cy="318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83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船舶设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备配置</a:t>
            </a:r>
            <a:endParaRPr lang="Microsoft YaHei" altLang="Microsoft YaHei" sz="2100"/>
          </a:p>
        </p:txBody>
      </p:sp>
      <p:sp>
        <p:nvSpPr>
          <p:cNvPr id="212" name="path"/>
          <p:cNvSpPr/>
          <p:nvPr/>
        </p:nvSpPr>
        <p:spPr>
          <a:xfrm>
            <a:off x="5885367" y="3055961"/>
            <a:ext cx="396240" cy="368046"/>
          </a:xfrm>
          <a:custGeom>
            <a:rect l="0" t="0" r="0" b="0"/>
            <a:pathLst>
              <a:path w="624" h="579">
                <a:moveTo>
                  <a:pt x="0" y="413"/>
                </a:moveTo>
                <a:lnTo>
                  <a:pt x="312" y="496"/>
                </a:lnTo>
                <a:lnTo>
                  <a:pt x="624" y="413"/>
                </a:lnTo>
                <a:lnTo>
                  <a:pt x="624" y="496"/>
                </a:lnTo>
                <a:lnTo>
                  <a:pt x="312" y="579"/>
                </a:lnTo>
                <a:lnTo>
                  <a:pt x="0" y="496"/>
                </a:lnTo>
                <a:lnTo>
                  <a:pt x="0" y="413"/>
                </a:lnTo>
                <a:close/>
                <a:moveTo>
                  <a:pt x="0" y="248"/>
                </a:moveTo>
                <a:lnTo>
                  <a:pt x="312" y="331"/>
                </a:lnTo>
                <a:lnTo>
                  <a:pt x="624" y="248"/>
                </a:lnTo>
                <a:lnTo>
                  <a:pt x="624" y="331"/>
                </a:lnTo>
                <a:lnTo>
                  <a:pt x="312" y="413"/>
                </a:lnTo>
                <a:lnTo>
                  <a:pt x="0" y="331"/>
                </a:lnTo>
                <a:lnTo>
                  <a:pt x="0" y="248"/>
                </a:lnTo>
                <a:close/>
                <a:moveTo>
                  <a:pt x="0" y="82"/>
                </a:moveTo>
                <a:lnTo>
                  <a:pt x="312" y="0"/>
                </a:lnTo>
                <a:lnTo>
                  <a:pt x="624" y="82"/>
                </a:lnTo>
                <a:lnTo>
                  <a:pt x="624" y="165"/>
                </a:lnTo>
                <a:lnTo>
                  <a:pt x="312" y="248"/>
                </a:lnTo>
                <a:lnTo>
                  <a:pt x="0" y="165"/>
                </a:lnTo>
                <a:lnTo>
                  <a:pt x="0" y="8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3" name="picture 2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319124"/>
            <a:ext cx="4356828" cy="5106412"/>
          </a:xfrm>
          <a:prstGeom prst="rect">
            <a:avLst/>
          </a:prstGeom>
        </p:spPr>
      </p:pic>
      <p:sp>
        <p:nvSpPr>
          <p:cNvPr id="214" name="textbox 214"/>
          <p:cNvSpPr/>
          <p:nvPr/>
        </p:nvSpPr>
        <p:spPr>
          <a:xfrm>
            <a:off x="6186649" y="5072026"/>
            <a:ext cx="5168265" cy="10591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68"/>
              </a:lnSpc>
            </a:pPr>
            <a:endParaRPr lang="Arial" altLang="Arial" sz="100"/>
          </a:p>
          <a:p>
            <a:pPr marL="13991" algn="l" rtl="0" eaLnBrk="0">
              <a:lnSpc>
                <a:spcPct val="92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航道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与港口安全</a:t>
            </a:r>
            <a:endParaRPr lang="Microsoft YaHei" altLang="Microsoft YaHei" sz="1600"/>
          </a:p>
          <a:p>
            <a:pPr algn="l" rtl="0" eaLnBrk="0">
              <a:lnSpc>
                <a:spcPct val="111000"/>
              </a:lnSpc>
            </a:pPr>
            <a:endParaRPr lang="Arial" altLang="Arial" sz="700"/>
          </a:p>
          <a:p>
            <a:pPr marL="15938" indent="-3238" algn="l" rtl="0" eaLnBrk="0">
              <a:lnSpc>
                <a:spcPct val="151000"/>
              </a:lnSpc>
              <a:spcBef>
                <a:spcPts val="5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保航道与港口的安全管理措施到位，预防船舶碰撞、搁浅等 </a:t>
            </a:r>
            <a:r>
              <a:rPr sz="15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事故发生</a:t>
            </a:r>
            <a:r>
              <a:rPr sz="15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5" name="textbox 215"/>
          <p:cNvSpPr/>
          <p:nvPr/>
        </p:nvSpPr>
        <p:spPr>
          <a:xfrm>
            <a:off x="6186649" y="3878747"/>
            <a:ext cx="5168265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63"/>
              </a:lnSpc>
            </a:pPr>
            <a:endParaRPr lang="Arial" altLang="Arial" sz="100"/>
          </a:p>
          <a:p>
            <a:pPr marL="14795" algn="l" rtl="0" eaLnBrk="0">
              <a:lnSpc>
                <a:spcPct val="86000"/>
              </a:lnSpc>
            </a:pPr>
            <a:r>
              <a:rPr sz="1500" spc="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评估港口设施(如码头、泊位、仓储等)的完备程度，</a:t>
            </a:r>
            <a:r>
              <a:rPr sz="15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否满</a:t>
            </a:r>
            <a:endParaRPr lang="Microsoft YaHei" altLang="Microsoft YaHei" sz="1500"/>
          </a:p>
          <a:p>
            <a:pPr marL="12700" algn="l" rtl="0" eaLnBrk="0">
              <a:lnSpc>
                <a:spcPts val="2645"/>
              </a:lnSpc>
            </a:pPr>
            <a:r>
              <a:rPr sz="1500" spc="-7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足客运船舶的停靠、装卸需求</a:t>
            </a:r>
            <a:r>
              <a:rPr sz="15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6" name="textbox 216"/>
          <p:cNvSpPr/>
          <p:nvPr/>
        </p:nvSpPr>
        <p:spPr>
          <a:xfrm>
            <a:off x="6188744" y="2216364"/>
            <a:ext cx="5166359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5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评估航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道的通航能力、水深、宽度等条件，确保满足客运船舶</a:t>
            </a:r>
            <a:endParaRPr lang="Microsoft YaHei" altLang="Microsoft YaHei" sz="1500"/>
          </a:p>
          <a:p>
            <a:pPr marL="20320" algn="l" rtl="0" eaLnBrk="0">
              <a:lnSpc>
                <a:spcPts val="2689"/>
              </a:lnSpc>
            </a:pPr>
            <a:r>
              <a:rPr sz="14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的通航需求</a:t>
            </a:r>
            <a:r>
              <a:rPr sz="14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217" name="textbox 217"/>
          <p:cNvSpPr/>
          <p:nvPr/>
        </p:nvSpPr>
        <p:spPr>
          <a:xfrm>
            <a:off x="442263" y="318468"/>
            <a:ext cx="3456304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0415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航道与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港口条件</a:t>
            </a:r>
            <a:endParaRPr lang="Microsoft YaHei" altLang="Microsoft YaHei" sz="3000"/>
          </a:p>
        </p:txBody>
      </p:sp>
      <p:grpSp>
        <p:nvGrpSpPr>
          <p:cNvPr id="54" name="group 5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4935910" y="1819580"/>
            <a:ext cx="993757" cy="993757"/>
            <a:chExt cx="993757" cy="993757"/>
          </a:xfrm>
        </p:grpSpPr>
        <p:sp>
          <p:nvSpPr>
            <p:cNvPr id="238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textbox 239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6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300"/>
            </a:p>
          </p:txBody>
        </p:sp>
      </p:grpSp>
      <p:grpSp>
        <p:nvGrpSpPr>
          <p:cNvPr id="58" name="group 58"/>
          <p:cNvGrpSpPr/>
          <p:nvPr/>
        </p:nvGrpSpPr>
        <p:grpSpPr>
          <a:xfrm rot="21600000">
            <a:off x="4935910" y="3457770"/>
            <a:ext cx="993757" cy="993757"/>
            <a:chExt cx="993757" cy="993757"/>
          </a:xfrm>
        </p:grpSpPr>
        <p:sp>
          <p:nvSpPr>
            <p:cNvPr id="240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textbox 241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grpSp>
        <p:nvGrpSpPr>
          <p:cNvPr id="60" name="group 60"/>
          <p:cNvGrpSpPr/>
          <p:nvPr/>
        </p:nvGrpSpPr>
        <p:grpSpPr>
          <a:xfrm rot="21600000">
            <a:off x="4935910" y="5095960"/>
            <a:ext cx="993757" cy="993757"/>
            <a:chExt cx="993757" cy="993757"/>
          </a:xfrm>
        </p:grpSpPr>
        <p:sp>
          <p:nvSpPr>
            <p:cNvPr id="242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textbox 243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  <p:sp>
        <p:nvSpPr>
          <p:cNvPr id="244" name="textbox 244"/>
          <p:cNvSpPr/>
          <p:nvPr/>
        </p:nvSpPr>
        <p:spPr>
          <a:xfrm>
            <a:off x="6187940" y="1759069"/>
            <a:ext cx="839469" cy="248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6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航道状况</a:t>
            </a:r>
            <a:endParaRPr lang="Microsoft YaHei" altLang="Microsoft YaHei" sz="1600"/>
          </a:p>
        </p:txBody>
      </p:sp>
      <p:sp>
        <p:nvSpPr>
          <p:cNvPr id="245" name="textbox 245"/>
          <p:cNvSpPr/>
          <p:nvPr/>
        </p:nvSpPr>
        <p:spPr>
          <a:xfrm>
            <a:off x="6188347" y="3409860"/>
            <a:ext cx="838835" cy="247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2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港口设施</a:t>
            </a:r>
            <a:endParaRPr lang="Microsoft YaHei" altLang="Microsoft YaHei" sz="16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6" name="picture 2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54960" y="1569532"/>
            <a:ext cx="4219249" cy="4219250"/>
          </a:xfrm>
          <a:prstGeom prst="rect">
            <a:avLst/>
          </a:prstGeom>
        </p:spPr>
      </p:pic>
      <p:sp>
        <p:nvSpPr>
          <p:cNvPr id="247" name="textbox 247"/>
          <p:cNvSpPr/>
          <p:nvPr/>
        </p:nvSpPr>
        <p:spPr>
          <a:xfrm>
            <a:off x="5163132" y="1294831"/>
            <a:ext cx="6264909" cy="1487805"/>
          </a:xfrm>
          <a:prstGeom prst="rect">
            <a:avLst/>
          </a:prstGeom>
          <a:solidFill>
            <a:srgbClr val="64BDF5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587916" algn="l" rtl="0" eaLnBrk="0">
              <a:lnSpc>
                <a:spcPct val="92000"/>
              </a:lnSpc>
              <a:spcBef>
                <a:spcPts val="6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运营管理方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1100"/>
          </a:p>
          <a:p>
            <a:pPr marL="586553" indent="952" algn="l" rtl="0" eaLnBrk="0">
              <a:lnSpc>
                <a:spcPct val="122000"/>
              </a:lnSpc>
              <a:spcBef>
                <a:spcPts val="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理的运营管理方案，包括船只调度、客运服务流程等，以     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48" name="textbox 248"/>
          <p:cNvSpPr/>
          <p:nvPr/>
        </p:nvSpPr>
        <p:spPr>
          <a:xfrm>
            <a:off x="5163132" y="2945065"/>
            <a:ext cx="6264909" cy="1487169"/>
          </a:xfrm>
          <a:prstGeom prst="rect">
            <a:avLst/>
          </a:prstGeom>
          <a:solidFill>
            <a:srgbClr val="64BDF5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588211" algn="l" rtl="0" eaLnBrk="0">
              <a:lnSpc>
                <a:spcPct val="92000"/>
              </a:lnSpc>
              <a:spcBef>
                <a:spcPts val="4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维护与修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</a:t>
            </a:r>
            <a:endParaRPr lang="Microsoft YaHei" altLang="Microsoft YaHei" sz="23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588267" indent="-1333" algn="l" rtl="0" eaLnBrk="0">
              <a:lnSpc>
                <a:spcPct val="123000"/>
              </a:lnSpc>
              <a:spcBef>
                <a:spcPts val="3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善的船舶维护与修理制度，确保船舶设备的正常运行和使      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用寿命。</a:t>
            </a:r>
            <a:endParaRPr lang="Microsoft YaHei" altLang="Microsoft YaHei" sz="1500"/>
          </a:p>
        </p:txBody>
      </p:sp>
      <p:sp>
        <p:nvSpPr>
          <p:cNvPr id="249" name="textbox 249"/>
          <p:cNvSpPr/>
          <p:nvPr/>
        </p:nvSpPr>
        <p:spPr>
          <a:xfrm>
            <a:off x="5163132" y="4595300"/>
            <a:ext cx="6264909" cy="1487169"/>
          </a:xfrm>
          <a:prstGeom prst="rect">
            <a:avLst/>
          </a:prstGeom>
          <a:solidFill>
            <a:srgbClr val="64BDF5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8537"/>
              </a:lnSpc>
            </a:pPr>
            <a:endParaRPr lang="Arial" altLang="Arial" sz="100"/>
          </a:p>
          <a:p>
            <a:pPr marL="588211" algn="l" rtl="0" eaLnBrk="0">
              <a:lnSpc>
                <a:spcPct val="91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资质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1100"/>
          </a:p>
          <a:p>
            <a:pPr algn="l" rtl="0" eaLnBrk="0">
              <a:lnSpc>
                <a:spcPct val="10121"/>
              </a:lnSpc>
            </a:pPr>
            <a:endParaRPr lang="Arial" altLang="Arial" sz="100"/>
          </a:p>
          <a:p>
            <a:pPr marL="599888" indent="-13334" algn="l" rtl="0" eaLnBrk="0">
              <a:lnSpc>
                <a:spcPct val="122000"/>
              </a:lnSpc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对船员进行专业培训，确保船员具备相应的操作技能和安全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识。    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同时，确保船员持有相关资质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证书。</a:t>
            </a:r>
            <a:endParaRPr lang="Microsoft YaHei" altLang="Microsoft YaHei" sz="1500"/>
          </a:p>
        </p:txBody>
      </p:sp>
      <p:sp>
        <p:nvSpPr>
          <p:cNvPr id="250" name="textbox 250"/>
          <p:cNvSpPr/>
          <p:nvPr/>
        </p:nvSpPr>
        <p:spPr>
          <a:xfrm>
            <a:off x="442263" y="318468"/>
            <a:ext cx="4218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tabLst>
                <a:tab pos="781050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与维护技术</a:t>
            </a:r>
            <a:endParaRPr lang="Microsoft YaHei" altLang="Microsoft YaHei" sz="3000"/>
          </a:p>
        </p:txBody>
      </p:sp>
      <p:grpSp>
        <p:nvGrpSpPr>
          <p:cNvPr id="62" name="group 6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5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1" name="picture 27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72" name="textbox 272"/>
          <p:cNvSpPr/>
          <p:nvPr/>
        </p:nvSpPr>
        <p:spPr>
          <a:xfrm>
            <a:off x="4085907" y="2041953"/>
            <a:ext cx="4023359" cy="1769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931"/>
              </a:lnSpc>
            </a:pPr>
            <a:endParaRPr lang="Arial" altLang="Arial" sz="100"/>
          </a:p>
          <a:p>
            <a:pPr marL="1646293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4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926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可行性分析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3" name="picture 2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66495" y="1244600"/>
            <a:ext cx="11293704" cy="5248275"/>
          </a:xfrm>
          <a:prstGeom prst="rect">
            <a:avLst/>
          </a:prstGeom>
        </p:spPr>
      </p:pic>
      <p:sp>
        <p:nvSpPr>
          <p:cNvPr id="274" name="textbox 274"/>
          <p:cNvSpPr/>
          <p:nvPr/>
        </p:nvSpPr>
        <p:spPr>
          <a:xfrm>
            <a:off x="644764" y="1460139"/>
            <a:ext cx="2766695" cy="1010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693"/>
              </a:lnSpc>
            </a:pPr>
            <a:endParaRPr lang="Arial" altLang="Arial" sz="100"/>
          </a:p>
          <a:p>
            <a:pPr marL="13100" algn="l" rtl="0" eaLnBrk="0">
              <a:lnSpc>
                <a:spcPct val="96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船舶购置成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</a:t>
            </a:r>
            <a:endParaRPr lang="Microsoft YaHei" altLang="Microsoft YaHei" sz="1500"/>
          </a:p>
          <a:p>
            <a:pPr algn="l" rtl="0" eaLnBrk="0">
              <a:lnSpc>
                <a:spcPct val="104000"/>
              </a:lnSpc>
            </a:pPr>
            <a:endParaRPr lang="Arial" altLang="Arial" sz="900"/>
          </a:p>
          <a:p>
            <a:pPr algn="l" rtl="0" eaLnBrk="0">
              <a:lnSpc>
                <a:spcPct val="7380"/>
              </a:lnSpc>
            </a:pPr>
            <a:endParaRPr lang="Arial" altLang="Arial" sz="100"/>
          </a:p>
          <a:p>
            <a:pPr marL="13042" indent="-342" algn="l" rtl="0" eaLnBrk="0">
              <a:lnSpc>
                <a:spcPct val="157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根据所需船只的大小、类型和性能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行估算。</a:t>
            </a:r>
            <a:endParaRPr lang="Microsoft YaHei" altLang="Microsoft YaHei" sz="1300"/>
          </a:p>
        </p:txBody>
      </p:sp>
      <p:sp>
        <p:nvSpPr>
          <p:cNvPr id="275" name="textbox 275"/>
          <p:cNvSpPr/>
          <p:nvPr/>
        </p:nvSpPr>
        <p:spPr>
          <a:xfrm>
            <a:off x="442263" y="318468"/>
            <a:ext cx="4218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2319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投资估算与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回报预测</a:t>
            </a:r>
            <a:endParaRPr lang="Microsoft YaHei" altLang="Microsoft YaHei" sz="3000"/>
          </a:p>
        </p:txBody>
      </p:sp>
      <p:grpSp>
        <p:nvGrpSpPr>
          <p:cNvPr id="64" name="group 6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7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96" name="textbox 296"/>
          <p:cNvSpPr/>
          <p:nvPr/>
        </p:nvSpPr>
        <p:spPr>
          <a:xfrm>
            <a:off x="682178" y="4032796"/>
            <a:ext cx="3077210" cy="6203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94"/>
              </a:lnSpc>
            </a:pPr>
            <a:endParaRPr lang="Arial" altLang="Arial" sz="100"/>
          </a:p>
          <a:p>
            <a:pPr marL="13385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码头建设费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1500"/>
          </a:p>
          <a:p>
            <a:pPr algn="l" rtl="0" eaLnBrk="0">
              <a:lnSpc>
                <a:spcPct val="105000"/>
              </a:lnSpc>
            </a:pPr>
            <a:endParaRPr lang="Arial" altLang="Arial" sz="1200"/>
          </a:p>
          <a:p>
            <a:pPr marL="12700" algn="l" rtl="0" eaLnBrk="0">
              <a:lnSpc>
                <a:spcPct val="94000"/>
              </a:lnSpc>
              <a:spcBef>
                <a:spcPts val="2"/>
              </a:spcBef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包括泊位、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航道、港口设施等建设费用。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https://d.book118.com/376013153124010100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2024-09-24T14:42:53.073</cp:lastPrinted>
  <dcterms:created xsi:type="dcterms:W3CDTF">2024-09-24T06:42:53Z</dcterms:created>
  <dcterms:modified xsi:type="dcterms:W3CDTF">2024-09-24T06:42:54Z</dcterms:modified>
</cp:coreProperties>
</file>