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IGTQSO+MS-UIGothic"/>
      <p:regular r:id="rId17"/>
    </p:embeddedFont>
    <p:embeddedFont>
      <p:font typeface="UDMJGD+LGQBSA+MicrosoftYaHei-Bold"/>
      <p:regular r:id="rId18"/>
    </p:embeddedFont>
    <p:embeddedFont>
      <p:font typeface="FTDOWG+MLOVFA+ArialMT"/>
      <p:regular r:id="rId19"/>
    </p:embeddedFont>
    <p:embeddedFont>
      <p:font typeface="SUKWVR+RWQWAV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C2A70-72AA-43D1-A8A8-2F61ECA67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13E1E-E50C-4240-A05A-A1194BF1F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FC823-5813-40A2-A90A-635066516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22772-E651-4CAA-9A3E-228B0B1E3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1E695B-9EA8-4BDF-A685-D54A7CCBA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C10568-90A6-400D-BF76-196FC8327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A043BB-AE42-4562-AC6D-C84F83339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16787-BD48-4480-AD87-CCF4CBD91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39CCF-B81D-4EF7-AA41-4BE6566B8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8D96C-AC02-428B-9381-C54407029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E1CB4-D703-4B57-8947-0EF9DBB48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342000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02969" y="1838479"/>
            <a:ext cx="9659207" cy="16766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财</a:t>
            </a:r>
            <a:r>
              <a:rPr sz="5150" spc="25">
                <a:solidFill>
                  <a:srgbClr val="A246FF"/>
                </a:solidFill>
                <a:latin typeface="IGTQSO+MS-UIGothic"/>
                <a:cs typeface="IGTQSO+MS-UIGothic"/>
              </a:rPr>
              <a:t>政学</a:t>
            </a:r>
            <a:r>
              <a:rPr sz="5150" spc="20">
                <a:solidFill>
                  <a:srgbClr val="A246FF"/>
                </a:solidFill>
                <a:latin typeface="SimSun"/>
                <a:cs typeface="SimSun"/>
              </a:rPr>
              <a:t>陈</a:t>
            </a:r>
            <a:r>
              <a:rPr sz="5150" spc="25">
                <a:solidFill>
                  <a:srgbClr val="A246FF"/>
                </a:solidFill>
                <a:latin typeface="IGTQSO+MS-UIGothic"/>
                <a:cs typeface="IGTQSO+MS-UIGothic"/>
              </a:rPr>
              <a:t>共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讲</a:t>
            </a:r>
            <a:r>
              <a:rPr sz="5150" spc="28">
                <a:solidFill>
                  <a:srgbClr val="A246FF"/>
                </a:solidFill>
                <a:latin typeface="UDMJGD+LGQBSA+MicrosoftYaHei-Bold"/>
                <a:cs typeface="UDMJGD+LGQBSA+MicrosoftYaHei-Bold"/>
              </a:rPr>
              <a:t>(</a:t>
            </a:r>
            <a:r>
              <a:rPr sz="5150" spc="23">
                <a:solidFill>
                  <a:srgbClr val="A246FF"/>
                </a:solidFill>
                <a:latin typeface="IGTQSO+MS-UIGothic"/>
                <a:cs typeface="IGTQSO+MS-UIGothic"/>
              </a:rPr>
              <a:t>第十三章</a:t>
            </a:r>
            <a:r>
              <a:rPr sz="5150" spc="28">
                <a:solidFill>
                  <a:srgbClr val="A246FF"/>
                </a:solidFill>
                <a:latin typeface="UDMJGD+LGQBSA+MicrosoftYaHei-Bold"/>
                <a:cs typeface="UDMJGD+LGQBSA+MicrosoftYaHei-Bold"/>
              </a:rPr>
              <a:t>)</a:t>
            </a:r>
            <a:r>
              <a:rPr sz="5150" spc="20">
                <a:solidFill>
                  <a:srgbClr val="A24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A246FF"/>
                </a:solidFill>
                <a:latin typeface="IGTQSO+MS-UIGothic"/>
                <a:cs typeface="IGTQS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186095" cy="13330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TDOWG+MLOVFA+ArialMT"/>
                <a:cs typeface="FTDOWG+MLOVF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财</a:t>
            </a:r>
            <a:r>
              <a:rPr sz="2400">
                <a:solidFill>
                  <a:srgbClr val="AF79DE"/>
                </a:solidFill>
                <a:latin typeface="IGTQSO+MS-UIGothic"/>
                <a:cs typeface="IGTQSO+MS-UIGothic"/>
              </a:rPr>
              <a:t>政学概述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TDOWG+MLOVFA+ArialMT"/>
                <a:cs typeface="FTDOWG+MLOVF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财</a:t>
            </a:r>
            <a:r>
              <a:rPr sz="2400">
                <a:solidFill>
                  <a:srgbClr val="AF79DE"/>
                </a:solidFill>
                <a:latin typeface="IGTQSO+MS-UIGothic"/>
                <a:cs typeface="IGTQSO+MS-UIGothic"/>
              </a:rPr>
              <a:t>政收入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31489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TDOWG+MLOVFA+ArialMT"/>
                <a:cs typeface="FTDOWG+MLOVF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财</a:t>
            </a:r>
            <a:r>
              <a:rPr sz="2400">
                <a:solidFill>
                  <a:srgbClr val="AF79DE"/>
                </a:solidFill>
                <a:latin typeface="IGTQSO+MS-UIGothic"/>
                <a:cs typeface="IGTQSO+MS-UIGothic"/>
              </a:rPr>
              <a:t>政支出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86353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TDOWG+MLOVFA+ArialMT"/>
                <a:cs typeface="FTDOWG+MLOVF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财</a:t>
            </a:r>
            <a:r>
              <a:rPr sz="2400">
                <a:solidFill>
                  <a:srgbClr val="AF79DE"/>
                </a:solidFill>
                <a:latin typeface="IGTQSO+MS-UIGothic"/>
                <a:cs typeface="IGTQSO+MS-UIGothic"/>
              </a:rPr>
              <a:t>政政策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IGTQSO+MS-UIGothic"/>
                <a:cs typeface="IGTQSO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28870" y="441217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TDOWG+MLOVFA+ArialMT"/>
                <a:cs typeface="FTDOWG+MLOVFA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财</a:t>
            </a:r>
            <a:r>
              <a:rPr sz="2400">
                <a:solidFill>
                  <a:srgbClr val="AF79DE"/>
                </a:solidFill>
                <a:latin typeface="IGTQSO+MS-UIGothic"/>
                <a:cs typeface="IGTQSO+MS-UIGothic"/>
              </a:rPr>
              <a:t>政管理体制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UDMJGD+LGQBSA+MicrosoftYaHei-Bold"/>
                <a:cs typeface="UDMJGD+LGQBSA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UDMJGD+LGQBSA+MicrosoftYaHei-Bold"/>
                <a:cs typeface="UDMJGD+LGQBSA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53254" y="3665374"/>
            <a:ext cx="4263751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财</a:t>
            </a:r>
            <a:r>
              <a:rPr sz="5150" spc="23">
                <a:solidFill>
                  <a:srgbClr val="A246FF"/>
                </a:solidFill>
                <a:latin typeface="IGTQSO+MS-UIGothic"/>
                <a:cs typeface="IGTQSO+MS-UIGothic"/>
              </a:rPr>
              <a:t>政学概述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财</a:t>
            </a:r>
            <a:r>
              <a:rPr sz="3000">
                <a:solidFill>
                  <a:srgbClr val="AF79DE"/>
                </a:solidFill>
                <a:latin typeface="IGTQSO+MS-UIGothic"/>
                <a:cs typeface="IGTQSO+MS-UIGothic"/>
              </a:rPr>
              <a:t>政学的定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IGTQSO+MS-UIGothic"/>
                <a:cs typeface="IGTQSO+MS-UIGothic"/>
              </a:rPr>
              <a:t>与研究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AF79DE"/>
                </a:solidFill>
                <a:latin typeface="IGTQSO+MS-UIGothic"/>
                <a:cs typeface="IGTQSO+MS-UIGothic"/>
              </a:rPr>
              <a:t>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财</a:t>
            </a:r>
            <a:r>
              <a:rPr sz="1550" spc="25">
                <a:solidFill>
                  <a:srgbClr val="AF79DE"/>
                </a:solidFill>
                <a:latin typeface="IGTQSO+MS-UIGothic"/>
                <a:cs typeface="IGTQSO+MS-UIGothic"/>
              </a:rPr>
              <a:t>政学定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政学是一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研究政府收支活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及其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影响的学科。它旨在揭示政府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政行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为对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国民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的影响，并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国家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政政策的制定提供理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依据。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IGTQSO+MS-UIGothic"/>
                <a:cs typeface="IGTQSO+MS-UIGothic"/>
              </a:rPr>
              <a:t>研究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50">
                <a:solidFill>
                  <a:srgbClr val="FFFFFF"/>
                </a:solidFill>
                <a:latin typeface="IGTQSO+MS-UIGothic"/>
                <a:cs typeface="IGTQSO+MS-UIGothic"/>
              </a:rPr>
              <a:t>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政学的研究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象是政府收支活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及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影响，具体包括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政收入、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政支出、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政管理、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政政策等方面。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财</a:t>
            </a:r>
            <a:r>
              <a:rPr sz="3000">
                <a:solidFill>
                  <a:srgbClr val="AF79DE"/>
                </a:solidFill>
                <a:latin typeface="IGTQSO+MS-UIGothic"/>
                <a:cs typeface="IGTQSO+MS-UIGothic"/>
              </a:rPr>
              <a:t>政学的研究方法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IGTQSO+MS-UIGothic"/>
                <a:cs typeface="IGTQSO+MS-UIGothic"/>
              </a:rPr>
              <a:t>比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较</a:t>
            </a:r>
            <a:r>
              <a:rPr sz="2300" spc="25">
                <a:solidFill>
                  <a:srgbClr val="AF79DE"/>
                </a:solidFill>
                <a:latin typeface="IGTQSO+MS-UIGothic"/>
                <a:cs typeface="IGTQSO+MS-UIGothic"/>
              </a:rPr>
              <a:t>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政学通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不同国家、不同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史条件下政府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政行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的差异，分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析其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劣及适用性。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实证</a:t>
            </a:r>
            <a:r>
              <a:rPr sz="2300" spc="25">
                <a:solidFill>
                  <a:srgbClr val="AF79DE"/>
                </a:solidFill>
                <a:latin typeface="IGTQSO+MS-UIGothic"/>
                <a:cs typeface="IGTQSO+MS-UIGothic"/>
              </a:rPr>
              <a:t>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政学采用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实证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分析的方法，通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48615" y="3094728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政府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政数据的收集和分析，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揭示政府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政行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为对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国民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的</a:t>
            </a:r>
          </a:p>
          <a:p>
            <a:pPr marL="2476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影响。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规</a:t>
            </a:r>
            <a:r>
              <a:rPr sz="2300" spc="25">
                <a:solidFill>
                  <a:srgbClr val="AF79DE"/>
                </a:solidFill>
                <a:latin typeface="IGTQSO+MS-UIGothic"/>
                <a:cs typeface="IGTQSO+MS-UIGothic"/>
              </a:rPr>
              <a:t>范分析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政学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采用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范分析的方法，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政府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政行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为进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判断，提出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化政府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政行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的政策建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财</a:t>
            </a:r>
            <a:r>
              <a:rPr sz="3000">
                <a:solidFill>
                  <a:srgbClr val="AF79DE"/>
                </a:solidFill>
                <a:latin typeface="IGTQSO+MS-UIGothic"/>
                <a:cs typeface="IGTQSO+MS-UIGothic"/>
              </a:rPr>
              <a:t>政学的学科体系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21056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IGTQSO+MS-UIGothic"/>
                <a:cs typeface="IGTQSO+MS-UIGothic"/>
              </a:rPr>
              <a:t>公共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经济</a:t>
            </a:r>
            <a:r>
              <a:rPr sz="1550">
                <a:solidFill>
                  <a:srgbClr val="AF79DE"/>
                </a:solidFill>
                <a:latin typeface="IGTQSO+MS-UIGothic"/>
                <a:cs typeface="IGTQSO+MS-UIGothic"/>
              </a:rPr>
              <a:t>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IGTQSO+MS-UIGothic"/>
                <a:cs typeface="IGTQSO+MS-UIGothic"/>
              </a:rPr>
              <a:t>公共部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门财务</a:t>
            </a:r>
            <a:r>
              <a:rPr sz="1550" spc="25">
                <a:solidFill>
                  <a:srgbClr val="AF79DE"/>
                </a:solidFill>
                <a:latin typeface="IGTQSO+MS-UIGothic"/>
                <a:cs typeface="IGTQSO+MS-UIGothic"/>
              </a:rPr>
              <a:t>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公共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学是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政学的核心内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容，主要研究政府的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5143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及其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国民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的影响。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公共部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门财务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管理主要研究政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府部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，包括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算、收支、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资产负债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管理等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方面。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IGTQSO+MS-UIGothic"/>
                <a:cs typeface="IGTQSO+MS-UIGothic"/>
              </a:rPr>
              <a:t>税收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经济</a:t>
            </a:r>
            <a:r>
              <a:rPr sz="1550">
                <a:solidFill>
                  <a:srgbClr val="AF79DE"/>
                </a:solidFill>
                <a:latin typeface="IGTQSO+MS-UIGothic"/>
                <a:cs typeface="IGTQSO+MS-UIGothic"/>
              </a:rPr>
              <a:t>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907144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IGTQSO+MS-UIGothic"/>
                <a:cs typeface="IGTQSO+MS-UIGothic"/>
              </a:rPr>
              <a:t>社会保障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经济</a:t>
            </a:r>
            <a:r>
              <a:rPr sz="1550">
                <a:solidFill>
                  <a:srgbClr val="AF79DE"/>
                </a:solidFill>
                <a:latin typeface="IGTQSO+MS-UIGothic"/>
                <a:cs typeface="IGTQSO+MS-UIGothic"/>
              </a:rPr>
              <a:t>学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税收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学是研究税收政策及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影响的学科，是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政学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的重要分支。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社会保障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学是研究社会保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障政策及其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影响的学科，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也是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政学的一个重要分支。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UDMJGD+LGQBSA+MicrosoftYaHei-Bold"/>
                <a:cs typeface="UDMJGD+LGQBSA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81550" y="3665374"/>
            <a:ext cx="360708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财</a:t>
            </a:r>
            <a:r>
              <a:rPr sz="5150" spc="25">
                <a:solidFill>
                  <a:srgbClr val="A246FF"/>
                </a:solidFill>
                <a:latin typeface="IGTQSO+MS-UIGothic"/>
                <a:cs typeface="IGTQSO+MS-UIGothic"/>
              </a:rPr>
              <a:t>政收入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财</a:t>
            </a:r>
            <a:r>
              <a:rPr sz="3000">
                <a:solidFill>
                  <a:srgbClr val="AF79DE"/>
                </a:solidFill>
                <a:latin typeface="IGTQSO+MS-UIGothic"/>
                <a:cs typeface="IGTQSO+MS-UIGothic"/>
              </a:rPr>
              <a:t>政收入的分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AF79DE"/>
                </a:solidFill>
                <a:latin typeface="IGTQSO+MS-UIGothic"/>
                <a:cs typeface="IGTQSO+MS-UIGothic"/>
              </a:rPr>
              <a:t>与形式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2300" spc="25">
                <a:solidFill>
                  <a:srgbClr val="FFFFFF"/>
                </a:solidFill>
                <a:latin typeface="IGTQSO+MS-UIGothic"/>
                <a:cs typeface="IGTQSO+MS-UIGothic"/>
              </a:rPr>
              <a:t>政收入的分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根据收入来源，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政收入可以分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税收收入、国有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收益、国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债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收入和收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入等。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2300" spc="25">
                <a:solidFill>
                  <a:srgbClr val="FFFFFF"/>
                </a:solidFill>
                <a:latin typeface="IGTQSO+MS-UIGothic"/>
                <a:cs typeface="IGTQSO+MS-UIGothic"/>
              </a:rPr>
              <a:t>政收入的形式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8022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税收是最主要的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政收入形式，包括个人所得税、企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所得税、增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税等；国有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收益主要来自于国有企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资产处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置；国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债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收入来自于国家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债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券的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收入；收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收入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来自于行政事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性收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和服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性收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IGTQSO+MS-UIGothic"/>
                <a:cs typeface="IGTQSO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IGTQSO+MS-UIGothic"/>
                <a:cs typeface="IGTQSO+MS-UIGothic"/>
              </a:rPr>
              <a:t>税收收入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IGTQSO+MS-UIGothic"/>
                <a:cs typeface="IGTQSO+MS-UIGothic"/>
              </a:rPr>
              <a:t>税收收入的构成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税收收入包括个人所得税、企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所得税、增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税、消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税等，其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中个人所得税和企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所得税是最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主要的税收收入。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IGTQSO+MS-UIGothic"/>
                <a:cs typeface="IGTQSO+MS-UIGothic"/>
              </a:rPr>
              <a:t>税收收入的特点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税收收入具有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制性、无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偿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性和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固定性的特点，是国家凭借政治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力参与社会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品分配的一种形式。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IGTQSO+MS-UIGothic"/>
                <a:cs typeface="IGTQSO+MS-UIGothic"/>
              </a:rPr>
              <a:t>非税收入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IGTQSO+MS-UIGothic"/>
                <a:cs typeface="IGTQSO+MS-UIGothic"/>
              </a:rPr>
              <a:t>非税收入的构成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非税收入包括行政事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性收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、政府性基金、彩票公益金等，其中行政事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是最主要的非税收入。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IGTQSO+MS-UIGothic"/>
                <a:cs typeface="IGTQSO+MS-UIGothic"/>
              </a:rPr>
              <a:t>非税收入的特点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非税收入具有灵活性、多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性和不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定性等特点，是国家在特定条件下参与社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IGTQSO+MS-UIGothic"/>
                <a:cs typeface="IGTQSO+MS-UIGothic"/>
              </a:rPr>
              <a:t>品分配的一种形式。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IGTQSO+MS-UIGothic"/>
                <a:cs typeface="IGTQSO+MS-UIGothic"/>
              </a:rPr>
              <a:t>公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AF79DE"/>
                </a:solidFill>
                <a:latin typeface="IGTQSO+MS-UIGothic"/>
                <a:cs typeface="IGTQSO+MS-UIGothic"/>
              </a:rPr>
              <a:t>收入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IGTQSO+MS-UIGothic"/>
                <a:cs typeface="IGTQSO+MS-UIGothic"/>
              </a:rPr>
              <a:t>公</a:t>
            </a: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2000" spc="15">
                <a:solidFill>
                  <a:srgbClr val="AF79DE"/>
                </a:solidFill>
                <a:latin typeface="IGTQSO+MS-UIGothic"/>
                <a:cs typeface="IGTQSO+MS-UIGothic"/>
              </a:rPr>
              <a:t>收入的构成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收入包括国有土地出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金、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矿产资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补偿费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、海域使用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金等，其中国有土地出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金是最主要的公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收入。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IGTQSO+MS-UIGothic"/>
                <a:cs typeface="IGTQSO+MS-UIGothic"/>
              </a:rPr>
              <a:t>公</a:t>
            </a: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2000" spc="15">
                <a:solidFill>
                  <a:srgbClr val="AF79DE"/>
                </a:solidFill>
                <a:latin typeface="IGTQSO+MS-UIGothic"/>
                <a:cs typeface="IGTQSO+MS-UIGothic"/>
              </a:rPr>
              <a:t>收入的特点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收入具有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垄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断性、有限性和有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偿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性的特点，是国家凭借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自然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源所有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参与社会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IGTQSO+MS-UIGothic"/>
                <a:cs typeface="IGTQSO+MS-UIGothic"/>
              </a:rPr>
              <a:t>品分配的一种形式。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UDMJGD+LGQBSA+MicrosoftYaHei-Bold"/>
                <a:cs typeface="UDMJGD+LGQBSA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81550" y="3665374"/>
            <a:ext cx="360708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财</a:t>
            </a:r>
            <a:r>
              <a:rPr sz="5150" spc="25">
                <a:solidFill>
                  <a:srgbClr val="A246FF"/>
                </a:solidFill>
                <a:latin typeface="IGTQSO+MS-UIGothic"/>
                <a:cs typeface="IGTQSO+MS-UIGothic"/>
              </a:rPr>
              <a:t>政支出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https://d.book118.com/376034200022010051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SimSun</vt:lpstr>
      <vt:lpstr>IGTQSO+MS-UIGothic</vt:lpstr>
      <vt:lpstr>UDMJGD+LGQBSA+MicrosoftYaHei-Bold</vt:lpstr>
      <vt:lpstr>FTDOWG+MLOVFA+ArialMT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2024-09-16T19:14:11.687</cp:lastPrinted>
  <dcterms:created xsi:type="dcterms:W3CDTF">2024-09-16T11:14:11Z</dcterms:created>
  <dcterms:modified xsi:type="dcterms:W3CDTF">2024-09-16T11:14:12Z</dcterms:modified>
</cp:coreProperties>
</file>