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93D348-0D51-44EC-A7A6-3F119AA25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DBCC69-1DD9-4E17-9DBD-FB966B16E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362AB-E42D-44F6-AF47-9E673EF35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D604A9-2191-4124-A7B2-AA1F2CA6A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8807C5-2B88-47D6-B342-6419F61F8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27F905-C40D-4E33-9ED8-F4591E6EE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CAB932-7C2B-41EC-9C42-78E703DEB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E2D2C3-E9C4-4EA7-B563-4A9CEB1C7E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349D0C-733A-404A-BB33-49FDB743D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C992A-DA19-499F-8261-1337D0758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BB910A-794B-469D-A366-E49015E09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04521115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简明电路分析基础_09冲击函数在动态电路分析中的应用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冲击函数基本概念与性质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动态电路基础知识回顾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冲击响应在动态电路中应用原理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实例演示：冲击函数在简单RC、RL和RLC电路中应用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复杂动态电路中冲击函数应用技巧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实验环节：验证冲击函数在动态电路中作用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冲击函数基本概念与性质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冲击函数定义及表示方法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冲击函数是一种特殊的信号，表示在某一瞬间发生的突变或跳跃。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在数学上，冲击函数通常用Dirac函数或单位脉冲函数来表示。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冲击函数在时域上表现为一个瞬间的尖峰，而在频域上则具有广泛的频谱分布。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冲击函数性质探讨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冲击函数具有时移性、频移性、微分性、积分性等基本性质。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通过对冲击函数进行微分或积分运算，可以得到其导数或积分形式的冲击函数。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冲击函数在时域和频域之间具有对偶性，即时域中的冲击函数对应频域中的常数，反之亦然。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冲击函数可以作为其他信号的基本组成单元，通过线性组合可以合成任意信号。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在信号处理中，冲击函数常用于表示信号的突变或瞬态特性。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通过卷积运算，可以将冲击函数与其他信号进行关联和分析。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与其他信号关系分析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19868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10" name="AutoShape 10"/>
          <p:cNvSpPr/>
          <p:nvPr/>
        </p:nvSpPr>
        <p:spPr>
          <a:xfrm rot="2700000">
            <a:off x="9106425" y="2908122"/>
            <a:ext cx="695864" cy="69586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2" name="Connector 12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>
            <a:off x="6148388" y="2249488"/>
            <a:ext cx="2614612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5437188" y="1185863"/>
            <a:ext cx="1254125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11638" y="2351088"/>
            <a:ext cx="1255712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2578100" y="3321050"/>
            <a:ext cx="1254125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12813" y="4514850"/>
            <a:ext cx="1254125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在电路分析中，冲击函数常用于描述电路中的瞬态响应和冲击激励。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17039" y="2645728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在通信系统中，冲击函数可用于表示数字信号的脉冲编码和调制过程。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30882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在图像处理中，冲击函数可用于表示图像的边缘和纹理特征。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68842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在控制系统中，冲击函数可用于测试系统的稳定性和动态性能。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19234" y="1157288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63428" y="233172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68229" y="3292793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5356" y="4486275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295617" y="3063151"/>
            <a:ext cx="302098" cy="447705"/>
            <a:chOff x="9295617" y="3063151"/>
            <a:chExt cx="302098" cy="447705"/>
          </a:xfrm>
        </p:grpSpPr>
        <p:sp>
          <p:nvSpPr>
            <p:cNvPr id="29" name="Freeform 29"/>
            <p:cNvSpPr/>
            <p:nvPr/>
          </p:nvSpPr>
          <p:spPr>
            <a:xfrm>
              <a:off x="9295617" y="3063151"/>
              <a:ext cx="302098" cy="331451"/>
            </a:xfrm>
            <a:custGeom>
              <a:rect l="l" t="t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9369028" y="3411797"/>
              <a:ext cx="150470" cy="99059"/>
            </a:xfrm>
            <a:custGeom>
              <a:rect l="l" t="t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360459" y="3203836"/>
              <a:ext cx="172471" cy="138196"/>
            </a:xfrm>
            <a:custGeom>
              <a:rect l="l" t="t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7651236" y="3928628"/>
            <a:ext cx="344403" cy="328462"/>
            <a:chOff x="7651236" y="3928628"/>
            <a:chExt cx="344403" cy="328462"/>
          </a:xfrm>
        </p:grpSpPr>
        <p:sp>
          <p:nvSpPr>
            <p:cNvPr id="33" name="AutoShape 33"/>
            <p:cNvSpPr/>
            <p:nvPr/>
          </p:nvSpPr>
          <p:spPr>
            <a:xfrm>
              <a:off x="7745966" y="3928628"/>
              <a:ext cx="154998" cy="15567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7651236" y="4108554"/>
              <a:ext cx="344403" cy="14853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Freeform 35"/>
          <p:cNvSpPr/>
          <p:nvPr/>
        </p:nvSpPr>
        <p:spPr>
          <a:xfrm>
            <a:off x="6062881" y="4755632"/>
            <a:ext cx="214971" cy="357102"/>
          </a:xfrm>
          <a:custGeom>
            <a:rect l="l" t="t" r="r" b="b"/>
            <a:pathLst>
              <a:path w="130" h="221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263213" y="5550384"/>
            <a:ext cx="379450" cy="380033"/>
          </a:xfrm>
          <a:custGeom>
            <a:rect l="l" t="t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实际应用场景举例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动态电路基础知识回顾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2266950" y="2012950"/>
            <a:ext cx="9925050" cy="4845050"/>
          </a:xfrm>
          <a:prstGeom prst="triangle">
            <a:avLst>
              <a:gd name="adj" fmla="val 0"/>
            </a:avLst>
          </a:prstGeom>
          <a:blipFill dpi="0" rotWithShape="1">
            <a:blip r:embed="rId2">
              <a:alphaModFix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V="1">
            <a:off x="1966913" y="6027738"/>
            <a:ext cx="1973262" cy="985837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 rot="2700000">
            <a:off x="4090988" y="5378450"/>
            <a:ext cx="723900" cy="7239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V="1">
            <a:off x="4991100" y="5230813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6" name="AutoShape 6"/>
          <p:cNvSpPr/>
          <p:nvPr/>
        </p:nvSpPr>
        <p:spPr>
          <a:xfrm rot="2700000">
            <a:off x="5791200" y="4559300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V="1">
            <a:off x="6677025" y="4410075"/>
            <a:ext cx="598488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8" name="AutoShape 8"/>
          <p:cNvSpPr/>
          <p:nvPr/>
        </p:nvSpPr>
        <p:spPr>
          <a:xfrm rot="2700000">
            <a:off x="7454900" y="3749675"/>
            <a:ext cx="723900" cy="7239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 flipV="1">
            <a:off x="8316913" y="3598863"/>
            <a:ext cx="598487" cy="29845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V="1">
            <a:off x="10059988" y="1960563"/>
            <a:ext cx="2282825" cy="1092200"/>
          </a:xfrm>
          <a:prstGeom prst="line">
            <a:avLst/>
          </a:prstGeom>
          <a:ln w="3175">
            <a:solidFill>
              <a:srgbClr val="D76739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>
            <a:off x="936625" y="5559425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2873375" y="44132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4702175" y="3371850"/>
            <a:ext cx="2614613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6293055" y="2249488"/>
            <a:ext cx="2614612" cy="0"/>
          </a:xfrm>
          <a:prstGeom prst="line">
            <a:avLst/>
          </a:prstGeom>
          <a:ln w="635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5680775" y="1185863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192588" y="2351088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2397125" y="3321050"/>
            <a:ext cx="2647950" cy="39528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98463" y="4514850"/>
            <a:ext cx="2647950" cy="3937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5680775" y="1157288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动态元件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92588" y="2326005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97125" y="3273425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电阻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8463" y="4492943"/>
            <a:ext cx="2647950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开关与导线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64251" y="1465262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如电容、电感等，其特性是在电路中能够储存电能或磁能。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17039" y="2626606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为电路提供能量的装置，可以是直流电源或交流电源。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29310" y="3652203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限制电流的元件，将电能转化为热能。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8089" y="4836890"/>
            <a:ext cx="3072221" cy="78327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控制电路的连接与断开，以及电流的流向。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19022" y="541028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AutoShape 28"/>
          <p:cNvSpPr/>
          <p:nvPr/>
        </p:nvSpPr>
        <p:spPr>
          <a:xfrm rot="2700000">
            <a:off x="9081813" y="2848704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9120441" y="2921881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动态电路组成要素简介</a:t>
              </a:r>
            </a:p>
          </p:txBody>
        </p:sp>
      </p:grpSp>
      <p:sp>
        <p:nvSpPr>
          <p:cNvPr id="52" name="AutoShape 52"/>
          <p:cNvSpPr/>
          <p:nvPr/>
        </p:nvSpPr>
        <p:spPr>
          <a:xfrm rot="2700000">
            <a:off x="7459288" y="3701582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TextBox 53"/>
          <p:cNvSpPr txBox="1"/>
          <p:nvPr/>
        </p:nvSpPr>
        <p:spPr>
          <a:xfrm>
            <a:off x="7482934" y="3775250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4" name="AutoShape 54"/>
          <p:cNvSpPr/>
          <p:nvPr/>
        </p:nvSpPr>
        <p:spPr>
          <a:xfrm rot="2700000">
            <a:off x="5794200" y="4505150"/>
            <a:ext cx="745088" cy="7450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5819234" y="4591137"/>
            <a:ext cx="667832" cy="6602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3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初始条件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电路在换路瞬间各元件的电压和电流值，是求解动态电路的关键。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稳态条件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电路在稳定状态下的工作条件，此时电路中各元件的电压和电流达到稳定值。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过渡过程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电路从初始状态过渡到稳态状态的过程，涉及电路的动态响应。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初始条件和稳态条件分析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73831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470129" y="1774799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116400" y="2605189"/>
            <a:ext cx="309658" cy="476345"/>
          </a:xfrm>
          <a:custGeom>
            <a:rect l="l" t="t" r="r" b="b"/>
            <a:pathLst>
              <a:path w="82" h="125">
                <a:moveTo>
                  <a:pt x="76" y="105"/>
                </a:moveTo>
                <a:cubicBezTo>
                  <a:pt x="61" y="105"/>
                  <a:pt x="61" y="105"/>
                  <a:pt x="61" y="105"/>
                </a:cubicBezTo>
                <a:cubicBezTo>
                  <a:pt x="54" y="88"/>
                  <a:pt x="55" y="70"/>
                  <a:pt x="63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3"/>
                  <a:pt x="68" y="51"/>
                  <a:pt x="68" y="49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7"/>
                  <a:pt x="66" y="36"/>
                  <a:pt x="64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57" y="27"/>
                  <a:pt x="55" y="18"/>
                  <a:pt x="57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25" y="8"/>
                  <a:pt x="25" y="8"/>
                  <a:pt x="25" y="8"/>
                </a:cubicBezTo>
                <a:cubicBezTo>
                  <a:pt x="27" y="17"/>
                  <a:pt x="25" y="27"/>
                  <a:pt x="2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6" y="36"/>
                  <a:pt x="14" y="37"/>
                  <a:pt x="14" y="40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7" y="70"/>
                  <a:pt x="28" y="88"/>
                  <a:pt x="21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9"/>
                  <a:pt x="0" y="114"/>
                </a:cubicBezTo>
                <a:cubicBezTo>
                  <a:pt x="0" y="126"/>
                  <a:pt x="0" y="126"/>
                  <a:pt x="0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09"/>
                  <a:pt x="79" y="105"/>
                  <a:pt x="76" y="10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946474" y="2065312"/>
            <a:ext cx="644652" cy="611315"/>
          </a:xfrm>
          <a:custGeom>
            <a:rect l="l" t="t" r="r" b="b"/>
            <a:pathLst>
              <a:path w="171" h="162">
                <a:moveTo>
                  <a:pt x="170" y="61"/>
                </a:moveTo>
                <a:cubicBezTo>
                  <a:pt x="169" y="58"/>
                  <a:pt x="166" y="56"/>
                  <a:pt x="163" y="55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93" y="5"/>
                  <a:pt x="93" y="5"/>
                  <a:pt x="93" y="5"/>
                </a:cubicBezTo>
                <a:cubicBezTo>
                  <a:pt x="92" y="2"/>
                  <a:pt x="89" y="0"/>
                  <a:pt x="86" y="0"/>
                </a:cubicBezTo>
                <a:cubicBezTo>
                  <a:pt x="82" y="0"/>
                  <a:pt x="79" y="2"/>
                  <a:pt x="78" y="5"/>
                </a:cubicBezTo>
                <a:cubicBezTo>
                  <a:pt x="56" y="48"/>
                  <a:pt x="56" y="48"/>
                  <a:pt x="56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5" y="56"/>
                  <a:pt x="3" y="58"/>
                  <a:pt x="1" y="61"/>
                </a:cubicBezTo>
                <a:cubicBezTo>
                  <a:pt x="0" y="64"/>
                  <a:pt x="1" y="68"/>
                  <a:pt x="4" y="70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5"/>
                  <a:pt x="31" y="158"/>
                  <a:pt x="34" y="160"/>
                </a:cubicBezTo>
                <a:cubicBezTo>
                  <a:pt x="36" y="162"/>
                  <a:pt x="40" y="162"/>
                  <a:pt x="43" y="161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29" y="160"/>
                  <a:pt x="129" y="160"/>
                  <a:pt x="129" y="160"/>
                </a:cubicBezTo>
                <a:cubicBezTo>
                  <a:pt x="130" y="161"/>
                  <a:pt x="131" y="161"/>
                  <a:pt x="133" y="161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7" y="161"/>
                  <a:pt x="141" y="158"/>
                  <a:pt x="141" y="153"/>
                </a:cubicBezTo>
                <a:cubicBezTo>
                  <a:pt x="141" y="152"/>
                  <a:pt x="141" y="152"/>
                  <a:pt x="141" y="151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70" y="68"/>
                  <a:pt x="171" y="64"/>
                  <a:pt x="170" y="61"/>
                </a:cubicBezTo>
                <a:close/>
                <a:moveTo>
                  <a:pt x="118" y="94"/>
                </a:moveTo>
                <a:cubicBezTo>
                  <a:pt x="116" y="96"/>
                  <a:pt x="115" y="99"/>
                  <a:pt x="115" y="102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7" y="119"/>
                  <a:pt x="84" y="119"/>
                  <a:pt x="82" y="121"/>
                </a:cubicBezTo>
                <a:cubicBezTo>
                  <a:pt x="50" y="137"/>
                  <a:pt x="50" y="137"/>
                  <a:pt x="50" y="137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7" y="99"/>
                  <a:pt x="56" y="96"/>
                  <a:pt x="54" y="94"/>
                </a:cubicBezTo>
                <a:cubicBezTo>
                  <a:pt x="28" y="70"/>
                  <a:pt x="28" y="70"/>
                  <a:pt x="28" y="70"/>
                </a:cubicBezTo>
                <a:cubicBezTo>
                  <a:pt x="63" y="65"/>
                  <a:pt x="63" y="65"/>
                  <a:pt x="63" y="65"/>
                </a:cubicBezTo>
                <a:cubicBezTo>
                  <a:pt x="66" y="64"/>
                  <a:pt x="69" y="62"/>
                  <a:pt x="70" y="60"/>
                </a:cubicBezTo>
                <a:cubicBezTo>
                  <a:pt x="86" y="28"/>
                  <a:pt x="86" y="28"/>
                  <a:pt x="86" y="2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3" y="62"/>
                  <a:pt x="105" y="64"/>
                  <a:pt x="108" y="65"/>
                </a:cubicBezTo>
                <a:cubicBezTo>
                  <a:pt x="143" y="70"/>
                  <a:pt x="143" y="70"/>
                  <a:pt x="143" y="70"/>
                </a:cubicBezTo>
                <a:lnTo>
                  <a:pt x="118" y="9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2265228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AutoShape 7"/>
          <p:cNvSpPr/>
          <p:nvPr/>
        </p:nvSpPr>
        <p:spPr>
          <a:xfrm>
            <a:off x="1578619" y="3909161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22241" y="4596270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系统的输出与输入成线性关系，满足叠加原理。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3191" y="4139070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线性特性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927679" y="1678692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017309" y="1776323"/>
            <a:ext cx="1597342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020453" y="1776323"/>
            <a:ext cx="1597342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95286" y="2108174"/>
            <a:ext cx="452533" cy="131826"/>
          </a:xfrm>
          <a:custGeom>
            <a:rect l="l" t="t" r="r" b="b"/>
            <a:pathLst>
              <a:path w="120" h="35">
                <a:moveTo>
                  <a:pt x="60" y="35"/>
                </a:moveTo>
                <a:cubicBezTo>
                  <a:pt x="91" y="35"/>
                  <a:pt x="116" y="28"/>
                  <a:pt x="119" y="19"/>
                </a:cubicBezTo>
                <a:cubicBezTo>
                  <a:pt x="120" y="19"/>
                  <a:pt x="120" y="18"/>
                  <a:pt x="120" y="18"/>
                </a:cubicBezTo>
                <a:cubicBezTo>
                  <a:pt x="120" y="8"/>
                  <a:pt x="93" y="0"/>
                  <a:pt x="60" y="0"/>
                </a:cubicBezTo>
                <a:cubicBezTo>
                  <a:pt x="27" y="0"/>
                  <a:pt x="0" y="8"/>
                  <a:pt x="0" y="18"/>
                </a:cubicBezTo>
                <a:cubicBezTo>
                  <a:pt x="0" y="18"/>
                  <a:pt x="0" y="19"/>
                  <a:pt x="1" y="19"/>
                </a:cubicBezTo>
                <a:cubicBezTo>
                  <a:pt x="4" y="28"/>
                  <a:pt x="29" y="35"/>
                  <a:pt x="60" y="35"/>
                </a:cubicBezTo>
                <a:close/>
                <a:moveTo>
                  <a:pt x="10" y="15"/>
                </a:moveTo>
                <a:cubicBezTo>
                  <a:pt x="13" y="14"/>
                  <a:pt x="17" y="12"/>
                  <a:pt x="22" y="11"/>
                </a:cubicBezTo>
                <a:cubicBezTo>
                  <a:pt x="33" y="9"/>
                  <a:pt x="46" y="7"/>
                  <a:pt x="60" y="7"/>
                </a:cubicBezTo>
                <a:cubicBezTo>
                  <a:pt x="74" y="7"/>
                  <a:pt x="87" y="9"/>
                  <a:pt x="98" y="11"/>
                </a:cubicBezTo>
                <a:cubicBezTo>
                  <a:pt x="102" y="12"/>
                  <a:pt x="106" y="14"/>
                  <a:pt x="109" y="15"/>
                </a:cubicBezTo>
                <a:cubicBezTo>
                  <a:pt x="111" y="16"/>
                  <a:pt x="112" y="17"/>
                  <a:pt x="113" y="18"/>
                </a:cubicBezTo>
                <a:cubicBezTo>
                  <a:pt x="112" y="18"/>
                  <a:pt x="111" y="19"/>
                  <a:pt x="109" y="20"/>
                </a:cubicBezTo>
                <a:cubicBezTo>
                  <a:pt x="106" y="22"/>
                  <a:pt x="102" y="23"/>
                  <a:pt x="98" y="24"/>
                </a:cubicBezTo>
                <a:cubicBezTo>
                  <a:pt x="87" y="27"/>
                  <a:pt x="74" y="28"/>
                  <a:pt x="60" y="28"/>
                </a:cubicBezTo>
                <a:cubicBezTo>
                  <a:pt x="46" y="28"/>
                  <a:pt x="33" y="27"/>
                  <a:pt x="22" y="24"/>
                </a:cubicBezTo>
                <a:cubicBezTo>
                  <a:pt x="17" y="23"/>
                  <a:pt x="13" y="22"/>
                  <a:pt x="10" y="20"/>
                </a:cubicBezTo>
                <a:cubicBezTo>
                  <a:pt x="9" y="19"/>
                  <a:pt x="8" y="18"/>
                  <a:pt x="7" y="18"/>
                </a:cubicBezTo>
                <a:cubicBezTo>
                  <a:pt x="8" y="17"/>
                  <a:pt x="9" y="16"/>
                  <a:pt x="10" y="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444410" y="2203520"/>
            <a:ext cx="751046" cy="898779"/>
          </a:xfrm>
          <a:custGeom>
            <a:rect l="l" t="t" r="r" b="b"/>
            <a:pathLst>
              <a:path w="199" h="238">
                <a:moveTo>
                  <a:pt x="198" y="11"/>
                </a:moveTo>
                <a:cubicBezTo>
                  <a:pt x="198" y="8"/>
                  <a:pt x="194" y="5"/>
                  <a:pt x="191" y="5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3"/>
                  <a:pt x="160" y="1"/>
                  <a:pt x="160" y="0"/>
                </a:cubicBezTo>
                <a:cubicBezTo>
                  <a:pt x="156" y="3"/>
                  <a:pt x="150" y="6"/>
                  <a:pt x="141" y="9"/>
                </a:cubicBezTo>
                <a:cubicBezTo>
                  <a:pt x="130" y="12"/>
                  <a:pt x="115" y="14"/>
                  <a:pt x="100" y="14"/>
                </a:cubicBezTo>
                <a:cubicBezTo>
                  <a:pt x="85" y="14"/>
                  <a:pt x="70" y="12"/>
                  <a:pt x="59" y="9"/>
                </a:cubicBezTo>
                <a:cubicBezTo>
                  <a:pt x="50" y="6"/>
                  <a:pt x="44" y="3"/>
                  <a:pt x="40" y="0"/>
                </a:cubicBezTo>
                <a:cubicBezTo>
                  <a:pt x="40" y="1"/>
                  <a:pt x="40" y="3"/>
                  <a:pt x="40" y="5"/>
                </a:cubicBezTo>
                <a:cubicBezTo>
                  <a:pt x="8" y="5"/>
                  <a:pt x="8" y="5"/>
                  <a:pt x="8" y="5"/>
                </a:cubicBezTo>
                <a:cubicBezTo>
                  <a:pt x="4" y="5"/>
                  <a:pt x="1" y="8"/>
                  <a:pt x="1" y="11"/>
                </a:cubicBezTo>
                <a:cubicBezTo>
                  <a:pt x="1" y="12"/>
                  <a:pt x="0" y="23"/>
                  <a:pt x="1" y="38"/>
                </a:cubicBezTo>
                <a:cubicBezTo>
                  <a:pt x="3" y="47"/>
                  <a:pt x="4" y="55"/>
                  <a:pt x="7" y="62"/>
                </a:cubicBezTo>
                <a:cubicBezTo>
                  <a:pt x="10" y="71"/>
                  <a:pt x="15" y="79"/>
                  <a:pt x="20" y="85"/>
                </a:cubicBezTo>
                <a:cubicBezTo>
                  <a:pt x="30" y="96"/>
                  <a:pt x="43" y="102"/>
                  <a:pt x="60" y="102"/>
                </a:cubicBezTo>
                <a:cubicBezTo>
                  <a:pt x="67" y="113"/>
                  <a:pt x="77" y="122"/>
                  <a:pt x="90" y="125"/>
                </a:cubicBezTo>
                <a:cubicBezTo>
                  <a:pt x="91" y="133"/>
                  <a:pt x="91" y="142"/>
                  <a:pt x="90" y="150"/>
                </a:cubicBezTo>
                <a:cubicBezTo>
                  <a:pt x="68" y="150"/>
                  <a:pt x="68" y="150"/>
                  <a:pt x="68" y="150"/>
                </a:cubicBezTo>
                <a:cubicBezTo>
                  <a:pt x="63" y="150"/>
                  <a:pt x="60" y="154"/>
                  <a:pt x="59" y="158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5" y="161"/>
                  <a:pt x="41" y="165"/>
                  <a:pt x="41" y="169"/>
                </a:cubicBezTo>
                <a:cubicBezTo>
                  <a:pt x="41" y="230"/>
                  <a:pt x="41" y="230"/>
                  <a:pt x="41" y="230"/>
                </a:cubicBezTo>
                <a:cubicBezTo>
                  <a:pt x="41" y="234"/>
                  <a:pt x="45" y="238"/>
                  <a:pt x="49" y="238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54" y="238"/>
                  <a:pt x="157" y="234"/>
                  <a:pt x="157" y="230"/>
                </a:cubicBezTo>
                <a:cubicBezTo>
                  <a:pt x="157" y="169"/>
                  <a:pt x="157" y="169"/>
                  <a:pt x="157" y="169"/>
                </a:cubicBezTo>
                <a:cubicBezTo>
                  <a:pt x="157" y="165"/>
                  <a:pt x="154" y="161"/>
                  <a:pt x="149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3" y="160"/>
                  <a:pt x="141" y="159"/>
                  <a:pt x="139" y="158"/>
                </a:cubicBezTo>
                <a:cubicBezTo>
                  <a:pt x="138" y="154"/>
                  <a:pt x="135" y="150"/>
                  <a:pt x="131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09" y="142"/>
                  <a:pt x="109" y="133"/>
                  <a:pt x="110" y="125"/>
                </a:cubicBezTo>
                <a:cubicBezTo>
                  <a:pt x="123" y="122"/>
                  <a:pt x="133" y="113"/>
                  <a:pt x="140" y="102"/>
                </a:cubicBezTo>
                <a:cubicBezTo>
                  <a:pt x="156" y="101"/>
                  <a:pt x="169" y="96"/>
                  <a:pt x="178" y="85"/>
                </a:cubicBezTo>
                <a:cubicBezTo>
                  <a:pt x="184" y="79"/>
                  <a:pt x="189" y="71"/>
                  <a:pt x="192" y="62"/>
                </a:cubicBezTo>
                <a:cubicBezTo>
                  <a:pt x="194" y="55"/>
                  <a:pt x="196" y="47"/>
                  <a:pt x="197" y="38"/>
                </a:cubicBezTo>
                <a:cubicBezTo>
                  <a:pt x="199" y="23"/>
                  <a:pt x="198" y="12"/>
                  <a:pt x="198" y="11"/>
                </a:cubicBezTo>
                <a:close/>
                <a:moveTo>
                  <a:pt x="43" y="84"/>
                </a:moveTo>
                <a:cubicBezTo>
                  <a:pt x="38" y="82"/>
                  <a:pt x="34" y="79"/>
                  <a:pt x="31" y="76"/>
                </a:cubicBezTo>
                <a:cubicBezTo>
                  <a:pt x="16" y="60"/>
                  <a:pt x="15" y="32"/>
                  <a:pt x="15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39"/>
                  <a:pt x="44" y="65"/>
                  <a:pt x="52" y="87"/>
                </a:cubicBezTo>
                <a:cubicBezTo>
                  <a:pt x="49" y="86"/>
                  <a:pt x="46" y="85"/>
                  <a:pt x="43" y="84"/>
                </a:cubicBezTo>
                <a:close/>
                <a:moveTo>
                  <a:pt x="135" y="177"/>
                </a:moveTo>
                <a:cubicBezTo>
                  <a:pt x="135" y="219"/>
                  <a:pt x="135" y="219"/>
                  <a:pt x="135" y="219"/>
                </a:cubicBezTo>
                <a:cubicBezTo>
                  <a:pt x="64" y="219"/>
                  <a:pt x="64" y="219"/>
                  <a:pt x="64" y="219"/>
                </a:cubicBezTo>
                <a:cubicBezTo>
                  <a:pt x="64" y="177"/>
                  <a:pt x="64" y="177"/>
                  <a:pt x="64" y="177"/>
                </a:cubicBezTo>
                <a:lnTo>
                  <a:pt x="135" y="177"/>
                </a:lnTo>
                <a:close/>
                <a:moveTo>
                  <a:pt x="168" y="76"/>
                </a:moveTo>
                <a:cubicBezTo>
                  <a:pt x="164" y="79"/>
                  <a:pt x="160" y="82"/>
                  <a:pt x="156" y="84"/>
                </a:cubicBezTo>
                <a:cubicBezTo>
                  <a:pt x="153" y="85"/>
                  <a:pt x="151" y="86"/>
                  <a:pt x="148" y="87"/>
                </a:cubicBezTo>
                <a:cubicBezTo>
                  <a:pt x="156" y="65"/>
                  <a:pt x="159" y="39"/>
                  <a:pt x="159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32"/>
                  <a:pt x="182" y="60"/>
                  <a:pt x="168" y="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H="1">
            <a:off x="4819076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16" name="AutoShape 16"/>
          <p:cNvSpPr/>
          <p:nvPr/>
        </p:nvSpPr>
        <p:spPr>
          <a:xfrm>
            <a:off x="4149897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776089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系统的特性不随时间变化，即系统对输入信号的响应与输入信号加入的时间无关。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57039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时不变特性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481526" y="1677073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584968" y="1776323"/>
            <a:ext cx="1597342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584968" y="1776323"/>
            <a:ext cx="1597342" cy="159743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7121607" y="2124081"/>
            <a:ext cx="520827" cy="150876"/>
          </a:xfrm>
          <a:custGeom>
            <a:rect l="l" t="t" r="r" b="b"/>
            <a:pathLst>
              <a:path w="138" h="40">
                <a:moveTo>
                  <a:pt x="69" y="40"/>
                </a:moveTo>
                <a:cubicBezTo>
                  <a:pt x="105" y="40"/>
                  <a:pt x="134" y="32"/>
                  <a:pt x="138" y="22"/>
                </a:cubicBezTo>
                <a:cubicBezTo>
                  <a:pt x="138" y="21"/>
                  <a:pt x="138" y="21"/>
                  <a:pt x="138" y="20"/>
                </a:cubicBezTo>
                <a:cubicBezTo>
                  <a:pt x="138" y="9"/>
                  <a:pt x="107" y="0"/>
                  <a:pt x="69" y="0"/>
                </a:cubicBezTo>
                <a:cubicBezTo>
                  <a:pt x="31" y="0"/>
                  <a:pt x="0" y="9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4" y="32"/>
                  <a:pt x="33" y="40"/>
                  <a:pt x="69" y="40"/>
                </a:cubicBezTo>
                <a:close/>
                <a:moveTo>
                  <a:pt x="12" y="17"/>
                </a:moveTo>
                <a:cubicBezTo>
                  <a:pt x="15" y="16"/>
                  <a:pt x="20" y="14"/>
                  <a:pt x="26" y="13"/>
                </a:cubicBezTo>
                <a:cubicBezTo>
                  <a:pt x="38" y="9"/>
                  <a:pt x="53" y="8"/>
                  <a:pt x="69" y="8"/>
                </a:cubicBezTo>
                <a:cubicBezTo>
                  <a:pt x="85" y="8"/>
                  <a:pt x="101" y="9"/>
                  <a:pt x="113" y="13"/>
                </a:cubicBezTo>
                <a:cubicBezTo>
                  <a:pt x="118" y="14"/>
                  <a:pt x="123" y="16"/>
                  <a:pt x="126" y="17"/>
                </a:cubicBezTo>
                <a:cubicBezTo>
                  <a:pt x="128" y="19"/>
                  <a:pt x="130" y="19"/>
                  <a:pt x="130" y="20"/>
                </a:cubicBezTo>
                <a:cubicBezTo>
                  <a:pt x="130" y="21"/>
                  <a:pt x="128" y="22"/>
                  <a:pt x="126" y="23"/>
                </a:cubicBezTo>
                <a:cubicBezTo>
                  <a:pt x="123" y="25"/>
                  <a:pt x="118" y="26"/>
                  <a:pt x="113" y="28"/>
                </a:cubicBezTo>
                <a:cubicBezTo>
                  <a:pt x="101" y="31"/>
                  <a:pt x="85" y="32"/>
                  <a:pt x="69" y="32"/>
                </a:cubicBezTo>
                <a:cubicBezTo>
                  <a:pt x="53" y="32"/>
                  <a:pt x="38" y="31"/>
                  <a:pt x="26" y="28"/>
                </a:cubicBezTo>
                <a:cubicBezTo>
                  <a:pt x="20" y="26"/>
                  <a:pt x="15" y="25"/>
                  <a:pt x="12" y="23"/>
                </a:cubicBezTo>
                <a:cubicBezTo>
                  <a:pt x="10" y="22"/>
                  <a:pt x="9" y="21"/>
                  <a:pt x="8" y="20"/>
                </a:cubicBezTo>
                <a:cubicBezTo>
                  <a:pt x="9" y="19"/>
                  <a:pt x="10" y="19"/>
                  <a:pt x="12" y="1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905675" y="2228856"/>
            <a:ext cx="951071" cy="797147"/>
          </a:xfrm>
          <a:custGeom>
            <a:rect l="l" t="t" r="r" b="b"/>
            <a:pathLst>
              <a:path w="251" h="211">
                <a:moveTo>
                  <a:pt x="250" y="19"/>
                </a:moveTo>
                <a:cubicBezTo>
                  <a:pt x="248" y="16"/>
                  <a:pt x="245" y="11"/>
                  <a:pt x="236" y="8"/>
                </a:cubicBezTo>
                <a:cubicBezTo>
                  <a:pt x="231" y="6"/>
                  <a:pt x="226" y="6"/>
                  <a:pt x="220" y="6"/>
                </a:cubicBezTo>
                <a:cubicBezTo>
                  <a:pt x="220" y="6"/>
                  <a:pt x="220" y="6"/>
                  <a:pt x="220" y="6"/>
                </a:cubicBezTo>
                <a:cubicBezTo>
                  <a:pt x="209" y="6"/>
                  <a:pt x="200" y="8"/>
                  <a:pt x="195" y="13"/>
                </a:cubicBezTo>
                <a:cubicBezTo>
                  <a:pt x="195" y="8"/>
                  <a:pt x="195" y="3"/>
                  <a:pt x="195" y="0"/>
                </a:cubicBezTo>
                <a:cubicBezTo>
                  <a:pt x="191" y="4"/>
                  <a:pt x="184" y="8"/>
                  <a:pt x="173" y="11"/>
                </a:cubicBezTo>
                <a:cubicBezTo>
                  <a:pt x="160" y="14"/>
                  <a:pt x="144" y="16"/>
                  <a:pt x="126" y="16"/>
                </a:cubicBezTo>
                <a:cubicBezTo>
                  <a:pt x="109" y="16"/>
                  <a:pt x="92" y="14"/>
                  <a:pt x="79" y="11"/>
                </a:cubicBezTo>
                <a:cubicBezTo>
                  <a:pt x="69" y="8"/>
                  <a:pt x="61" y="4"/>
                  <a:pt x="57" y="0"/>
                </a:cubicBezTo>
                <a:cubicBezTo>
                  <a:pt x="57" y="3"/>
                  <a:pt x="57" y="8"/>
                  <a:pt x="57" y="13"/>
                </a:cubicBezTo>
                <a:cubicBezTo>
                  <a:pt x="52" y="8"/>
                  <a:pt x="44" y="6"/>
                  <a:pt x="3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26" y="6"/>
                  <a:pt x="21" y="6"/>
                  <a:pt x="16" y="8"/>
                </a:cubicBezTo>
                <a:cubicBezTo>
                  <a:pt x="8" y="11"/>
                  <a:pt x="4" y="16"/>
                  <a:pt x="2" y="20"/>
                </a:cubicBezTo>
                <a:cubicBezTo>
                  <a:pt x="0" y="24"/>
                  <a:pt x="0" y="28"/>
                  <a:pt x="1" y="32"/>
                </a:cubicBezTo>
                <a:cubicBezTo>
                  <a:pt x="2" y="36"/>
                  <a:pt x="5" y="39"/>
                  <a:pt x="7" y="42"/>
                </a:cubicBezTo>
                <a:cubicBezTo>
                  <a:pt x="12" y="47"/>
                  <a:pt x="18" y="50"/>
                  <a:pt x="23" y="53"/>
                </a:cubicBezTo>
                <a:cubicBezTo>
                  <a:pt x="33" y="58"/>
                  <a:pt x="41" y="64"/>
                  <a:pt x="48" y="71"/>
                </a:cubicBezTo>
                <a:cubicBezTo>
                  <a:pt x="54" y="78"/>
                  <a:pt x="58" y="86"/>
                  <a:pt x="58" y="91"/>
                </a:cubicBezTo>
                <a:cubicBezTo>
                  <a:pt x="57" y="92"/>
                  <a:pt x="57" y="94"/>
                  <a:pt x="53" y="96"/>
                </a:cubicBezTo>
                <a:cubicBezTo>
                  <a:pt x="52" y="96"/>
                  <a:pt x="50" y="97"/>
                  <a:pt x="46" y="97"/>
                </a:cubicBezTo>
                <a:cubicBezTo>
                  <a:pt x="44" y="98"/>
                  <a:pt x="43" y="98"/>
                  <a:pt x="42" y="98"/>
                </a:cubicBezTo>
                <a:cubicBezTo>
                  <a:pt x="41" y="97"/>
                  <a:pt x="41" y="96"/>
                  <a:pt x="40" y="95"/>
                </a:cubicBezTo>
                <a:cubicBezTo>
                  <a:pt x="37" y="92"/>
                  <a:pt x="32" y="93"/>
                  <a:pt x="30" y="96"/>
                </a:cubicBezTo>
                <a:cubicBezTo>
                  <a:pt x="29" y="98"/>
                  <a:pt x="28" y="99"/>
                  <a:pt x="28" y="101"/>
                </a:cubicBezTo>
                <a:cubicBezTo>
                  <a:pt x="28" y="104"/>
                  <a:pt x="28" y="106"/>
                  <a:pt x="30" y="108"/>
                </a:cubicBezTo>
                <a:cubicBezTo>
                  <a:pt x="32" y="110"/>
                  <a:pt x="36" y="112"/>
                  <a:pt x="42" y="112"/>
                </a:cubicBezTo>
                <a:cubicBezTo>
                  <a:pt x="43" y="112"/>
                  <a:pt x="45" y="112"/>
                  <a:pt x="46" y="111"/>
                </a:cubicBezTo>
                <a:cubicBezTo>
                  <a:pt x="50" y="111"/>
                  <a:pt x="56" y="110"/>
                  <a:pt x="59" y="109"/>
                </a:cubicBezTo>
                <a:cubicBezTo>
                  <a:pt x="65" y="106"/>
                  <a:pt x="69" y="101"/>
                  <a:pt x="70" y="98"/>
                </a:cubicBezTo>
                <a:cubicBezTo>
                  <a:pt x="78" y="120"/>
                  <a:pt x="91" y="138"/>
                  <a:pt x="112" y="144"/>
                </a:cubicBezTo>
                <a:cubicBezTo>
                  <a:pt x="113" y="147"/>
                  <a:pt x="116" y="174"/>
                  <a:pt x="108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0" y="184"/>
                  <a:pt x="86" y="188"/>
                  <a:pt x="86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80" y="194"/>
                  <a:pt x="75" y="199"/>
                  <a:pt x="75" y="20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77" y="211"/>
                  <a:pt x="177" y="211"/>
                  <a:pt x="177" y="211"/>
                </a:cubicBezTo>
                <a:cubicBezTo>
                  <a:pt x="177" y="204"/>
                  <a:pt x="177" y="204"/>
                  <a:pt x="177" y="204"/>
                </a:cubicBezTo>
                <a:cubicBezTo>
                  <a:pt x="177" y="199"/>
                  <a:pt x="173" y="195"/>
                  <a:pt x="167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88"/>
                  <a:pt x="162" y="184"/>
                  <a:pt x="157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36" y="174"/>
                  <a:pt x="140" y="147"/>
                  <a:pt x="140" y="144"/>
                </a:cubicBezTo>
                <a:cubicBezTo>
                  <a:pt x="161" y="138"/>
                  <a:pt x="174" y="120"/>
                  <a:pt x="182" y="98"/>
                </a:cubicBezTo>
                <a:cubicBezTo>
                  <a:pt x="184" y="101"/>
                  <a:pt x="187" y="106"/>
                  <a:pt x="193" y="109"/>
                </a:cubicBezTo>
                <a:cubicBezTo>
                  <a:pt x="196" y="110"/>
                  <a:pt x="203" y="111"/>
                  <a:pt x="206" y="111"/>
                </a:cubicBezTo>
                <a:cubicBezTo>
                  <a:pt x="208" y="112"/>
                  <a:pt x="209" y="112"/>
                  <a:pt x="210" y="112"/>
                </a:cubicBezTo>
                <a:cubicBezTo>
                  <a:pt x="216" y="112"/>
                  <a:pt x="220" y="110"/>
                  <a:pt x="222" y="108"/>
                </a:cubicBezTo>
                <a:cubicBezTo>
                  <a:pt x="224" y="106"/>
                  <a:pt x="225" y="104"/>
                  <a:pt x="224" y="101"/>
                </a:cubicBezTo>
                <a:cubicBezTo>
                  <a:pt x="224" y="99"/>
                  <a:pt x="223" y="98"/>
                  <a:pt x="222" y="96"/>
                </a:cubicBezTo>
                <a:cubicBezTo>
                  <a:pt x="220" y="93"/>
                  <a:pt x="216" y="92"/>
                  <a:pt x="213" y="95"/>
                </a:cubicBezTo>
                <a:cubicBezTo>
                  <a:pt x="212" y="96"/>
                  <a:pt x="211" y="97"/>
                  <a:pt x="210" y="98"/>
                </a:cubicBezTo>
                <a:cubicBezTo>
                  <a:pt x="209" y="98"/>
                  <a:pt x="208" y="98"/>
                  <a:pt x="206" y="97"/>
                </a:cubicBezTo>
                <a:cubicBezTo>
                  <a:pt x="203" y="97"/>
                  <a:pt x="200" y="96"/>
                  <a:pt x="199" y="96"/>
                </a:cubicBezTo>
                <a:cubicBezTo>
                  <a:pt x="196" y="94"/>
                  <a:pt x="195" y="92"/>
                  <a:pt x="195" y="91"/>
                </a:cubicBezTo>
                <a:cubicBezTo>
                  <a:pt x="194" y="86"/>
                  <a:pt x="198" y="78"/>
                  <a:pt x="205" y="71"/>
                </a:cubicBezTo>
                <a:cubicBezTo>
                  <a:pt x="212" y="64"/>
                  <a:pt x="219" y="58"/>
                  <a:pt x="229" y="53"/>
                </a:cubicBezTo>
                <a:cubicBezTo>
                  <a:pt x="234" y="50"/>
                  <a:pt x="240" y="47"/>
                  <a:pt x="245" y="42"/>
                </a:cubicBezTo>
                <a:cubicBezTo>
                  <a:pt x="248" y="39"/>
                  <a:pt x="250" y="36"/>
                  <a:pt x="251" y="32"/>
                </a:cubicBezTo>
                <a:cubicBezTo>
                  <a:pt x="252" y="28"/>
                  <a:pt x="252" y="24"/>
                  <a:pt x="250" y="19"/>
                </a:cubicBezTo>
                <a:close/>
                <a:moveTo>
                  <a:pt x="58" y="62"/>
                </a:moveTo>
                <a:cubicBezTo>
                  <a:pt x="50" y="53"/>
                  <a:pt x="41" y="46"/>
                  <a:pt x="29" y="40"/>
                </a:cubicBezTo>
                <a:cubicBezTo>
                  <a:pt x="26" y="38"/>
                  <a:pt x="21" y="35"/>
                  <a:pt x="17" y="32"/>
                </a:cubicBezTo>
                <a:cubicBezTo>
                  <a:pt x="14" y="28"/>
                  <a:pt x="15" y="26"/>
                  <a:pt x="15" y="25"/>
                </a:cubicBezTo>
                <a:cubicBezTo>
                  <a:pt x="17" y="21"/>
                  <a:pt x="25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40" y="19"/>
                  <a:pt x="46" y="21"/>
                  <a:pt x="48" y="24"/>
                </a:cubicBezTo>
                <a:cubicBezTo>
                  <a:pt x="49" y="25"/>
                  <a:pt x="49" y="27"/>
                  <a:pt x="49" y="27"/>
                </a:cubicBezTo>
                <a:cubicBezTo>
                  <a:pt x="48" y="31"/>
                  <a:pt x="50" y="35"/>
                  <a:pt x="53" y="36"/>
                </a:cubicBezTo>
                <a:cubicBezTo>
                  <a:pt x="55" y="37"/>
                  <a:pt x="57" y="36"/>
                  <a:pt x="58" y="36"/>
                </a:cubicBezTo>
                <a:cubicBezTo>
                  <a:pt x="59" y="45"/>
                  <a:pt x="60" y="56"/>
                  <a:pt x="62" y="67"/>
                </a:cubicBezTo>
                <a:cubicBezTo>
                  <a:pt x="61" y="65"/>
                  <a:pt x="59" y="63"/>
                  <a:pt x="58" y="62"/>
                </a:cubicBezTo>
                <a:close/>
                <a:moveTo>
                  <a:pt x="235" y="32"/>
                </a:moveTo>
                <a:cubicBezTo>
                  <a:pt x="232" y="35"/>
                  <a:pt x="227" y="38"/>
                  <a:pt x="223" y="40"/>
                </a:cubicBezTo>
                <a:cubicBezTo>
                  <a:pt x="211" y="46"/>
                  <a:pt x="203" y="53"/>
                  <a:pt x="194" y="62"/>
                </a:cubicBezTo>
                <a:cubicBezTo>
                  <a:pt x="193" y="63"/>
                  <a:pt x="192" y="65"/>
                  <a:pt x="190" y="66"/>
                </a:cubicBezTo>
                <a:cubicBezTo>
                  <a:pt x="192" y="56"/>
                  <a:pt x="193" y="45"/>
                  <a:pt x="194" y="36"/>
                </a:cubicBezTo>
                <a:cubicBezTo>
                  <a:pt x="196" y="36"/>
                  <a:pt x="197" y="37"/>
                  <a:pt x="199" y="36"/>
                </a:cubicBezTo>
                <a:cubicBezTo>
                  <a:pt x="203" y="35"/>
                  <a:pt x="205" y="31"/>
                  <a:pt x="203" y="27"/>
                </a:cubicBezTo>
                <a:cubicBezTo>
                  <a:pt x="203" y="27"/>
                  <a:pt x="203" y="25"/>
                  <a:pt x="204" y="24"/>
                </a:cubicBezTo>
                <a:cubicBezTo>
                  <a:pt x="206" y="21"/>
                  <a:pt x="212" y="19"/>
                  <a:pt x="220" y="19"/>
                </a:cubicBezTo>
                <a:cubicBezTo>
                  <a:pt x="220" y="19"/>
                  <a:pt x="220" y="19"/>
                  <a:pt x="220" y="19"/>
                </a:cubicBezTo>
                <a:cubicBezTo>
                  <a:pt x="227" y="19"/>
                  <a:pt x="235" y="21"/>
                  <a:pt x="237" y="25"/>
                </a:cubicBezTo>
                <a:cubicBezTo>
                  <a:pt x="238" y="26"/>
                  <a:pt x="239" y="28"/>
                  <a:pt x="235" y="3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 flipH="1">
            <a:off x="7372924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25" name="AutoShape 25"/>
          <p:cNvSpPr/>
          <p:nvPr/>
        </p:nvSpPr>
        <p:spPr>
          <a:xfrm>
            <a:off x="6700601" y="3920210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6329936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系统的输出只取决于现在的输入和过去的输入，与未来的输入无关。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10886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因果性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035375" y="1691360"/>
            <a:ext cx="1782794" cy="1782794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129576" y="1776323"/>
            <a:ext cx="1598867" cy="159743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129576" y="1779562"/>
            <a:ext cx="1598867" cy="159743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598016" y="2143131"/>
            <a:ext cx="657320" cy="516065"/>
          </a:xfrm>
          <a:custGeom>
            <a:rect l="l" t="t" r="r" b="b"/>
            <a:pathLst>
              <a:path w="174" h="137">
                <a:moveTo>
                  <a:pt x="16" y="137"/>
                </a:moveTo>
                <a:cubicBezTo>
                  <a:pt x="18" y="134"/>
                  <a:pt x="20" y="133"/>
                  <a:pt x="24" y="133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18" y="120"/>
                  <a:pt x="12" y="104"/>
                  <a:pt x="12" y="87"/>
                </a:cubicBezTo>
                <a:cubicBezTo>
                  <a:pt x="12" y="67"/>
                  <a:pt x="20" y="48"/>
                  <a:pt x="34" y="34"/>
                </a:cubicBezTo>
                <a:cubicBezTo>
                  <a:pt x="48" y="20"/>
                  <a:pt x="67" y="12"/>
                  <a:pt x="87" y="12"/>
                </a:cubicBezTo>
                <a:cubicBezTo>
                  <a:pt x="107" y="12"/>
                  <a:pt x="126" y="20"/>
                  <a:pt x="140" y="34"/>
                </a:cubicBezTo>
                <a:cubicBezTo>
                  <a:pt x="154" y="48"/>
                  <a:pt x="162" y="67"/>
                  <a:pt x="162" y="87"/>
                </a:cubicBezTo>
                <a:cubicBezTo>
                  <a:pt x="162" y="104"/>
                  <a:pt x="157" y="120"/>
                  <a:pt x="146" y="133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54" y="133"/>
                  <a:pt x="157" y="134"/>
                  <a:pt x="159" y="137"/>
                </a:cubicBezTo>
                <a:cubicBezTo>
                  <a:pt x="162" y="132"/>
                  <a:pt x="165" y="126"/>
                  <a:pt x="168" y="121"/>
                </a:cubicBezTo>
                <a:cubicBezTo>
                  <a:pt x="172" y="110"/>
                  <a:pt x="174" y="99"/>
                  <a:pt x="174" y="87"/>
                </a:cubicBezTo>
                <a:cubicBezTo>
                  <a:pt x="174" y="75"/>
                  <a:pt x="172" y="64"/>
                  <a:pt x="168" y="53"/>
                </a:cubicBezTo>
                <a:cubicBezTo>
                  <a:pt x="163" y="42"/>
                  <a:pt x="157" y="33"/>
                  <a:pt x="149" y="25"/>
                </a:cubicBezTo>
                <a:cubicBezTo>
                  <a:pt x="141" y="17"/>
                  <a:pt x="132" y="11"/>
                  <a:pt x="121" y="6"/>
                </a:cubicBezTo>
                <a:cubicBezTo>
                  <a:pt x="110" y="2"/>
                  <a:pt x="99" y="0"/>
                  <a:pt x="87" y="0"/>
                </a:cubicBezTo>
                <a:cubicBezTo>
                  <a:pt x="75" y="0"/>
                  <a:pt x="64" y="2"/>
                  <a:pt x="53" y="6"/>
                </a:cubicBezTo>
                <a:cubicBezTo>
                  <a:pt x="43" y="11"/>
                  <a:pt x="34" y="17"/>
                  <a:pt x="26" y="25"/>
                </a:cubicBezTo>
                <a:cubicBezTo>
                  <a:pt x="18" y="33"/>
                  <a:pt x="11" y="42"/>
                  <a:pt x="7" y="53"/>
                </a:cubicBezTo>
                <a:cubicBezTo>
                  <a:pt x="2" y="64"/>
                  <a:pt x="0" y="75"/>
                  <a:pt x="0" y="87"/>
                </a:cubicBezTo>
                <a:cubicBezTo>
                  <a:pt x="0" y="99"/>
                  <a:pt x="2" y="110"/>
                  <a:pt x="7" y="121"/>
                </a:cubicBezTo>
                <a:cubicBezTo>
                  <a:pt x="9" y="126"/>
                  <a:pt x="12" y="132"/>
                  <a:pt x="16" y="13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9666311" y="2209806"/>
            <a:ext cx="522351" cy="435102"/>
          </a:xfrm>
          <a:custGeom>
            <a:rect l="l" t="t" r="r" b="b"/>
            <a:pathLst>
              <a:path w="138" h="115">
                <a:moveTo>
                  <a:pt x="110" y="115"/>
                </a:moveTo>
                <a:cubicBezTo>
                  <a:pt x="121" y="115"/>
                  <a:pt x="121" y="115"/>
                  <a:pt x="121" y="115"/>
                </a:cubicBezTo>
                <a:cubicBezTo>
                  <a:pt x="132" y="102"/>
                  <a:pt x="138" y="86"/>
                  <a:pt x="138" y="69"/>
                </a:cubicBezTo>
                <a:cubicBezTo>
                  <a:pt x="138" y="50"/>
                  <a:pt x="131" y="33"/>
                  <a:pt x="118" y="20"/>
                </a:cubicBezTo>
                <a:cubicBezTo>
                  <a:pt x="105" y="7"/>
                  <a:pt x="88" y="0"/>
                  <a:pt x="69" y="0"/>
                </a:cubicBezTo>
                <a:cubicBezTo>
                  <a:pt x="51" y="0"/>
                  <a:pt x="33" y="7"/>
                  <a:pt x="20" y="20"/>
                </a:cubicBezTo>
                <a:cubicBezTo>
                  <a:pt x="7" y="33"/>
                  <a:pt x="0" y="50"/>
                  <a:pt x="0" y="69"/>
                </a:cubicBezTo>
                <a:cubicBezTo>
                  <a:pt x="0" y="86"/>
                  <a:pt x="6" y="102"/>
                  <a:pt x="18" y="115"/>
                </a:cubicBezTo>
                <a:cubicBezTo>
                  <a:pt x="28" y="115"/>
                  <a:pt x="28" y="115"/>
                  <a:pt x="28" y="115"/>
                </a:cubicBezTo>
                <a:cubicBezTo>
                  <a:pt x="27" y="114"/>
                  <a:pt x="26" y="113"/>
                  <a:pt x="26" y="112"/>
                </a:cubicBezTo>
                <a:cubicBezTo>
                  <a:pt x="14" y="101"/>
                  <a:pt x="8" y="85"/>
                  <a:pt x="8" y="69"/>
                </a:cubicBezTo>
                <a:cubicBezTo>
                  <a:pt x="8" y="52"/>
                  <a:pt x="14" y="37"/>
                  <a:pt x="26" y="25"/>
                </a:cubicBezTo>
                <a:cubicBezTo>
                  <a:pt x="37" y="14"/>
                  <a:pt x="53" y="7"/>
                  <a:pt x="69" y="7"/>
                </a:cubicBezTo>
                <a:cubicBezTo>
                  <a:pt x="86" y="7"/>
                  <a:pt x="101" y="14"/>
                  <a:pt x="113" y="25"/>
                </a:cubicBezTo>
                <a:cubicBezTo>
                  <a:pt x="124" y="37"/>
                  <a:pt x="131" y="52"/>
                  <a:pt x="131" y="69"/>
                </a:cubicBezTo>
                <a:cubicBezTo>
                  <a:pt x="131" y="85"/>
                  <a:pt x="124" y="101"/>
                  <a:pt x="113" y="112"/>
                </a:cubicBezTo>
                <a:cubicBezTo>
                  <a:pt x="112" y="113"/>
                  <a:pt x="111" y="114"/>
                  <a:pt x="110" y="11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431328" y="2656052"/>
            <a:ext cx="990790" cy="358902"/>
          </a:xfrm>
          <a:custGeom>
            <a:rect l="l" t="t" r="r" b="b"/>
            <a:pathLst>
              <a:path w="262" h="95">
                <a:moveTo>
                  <a:pt x="259" y="84"/>
                </a:moveTo>
                <a:cubicBezTo>
                  <a:pt x="224" y="59"/>
                  <a:pt x="224" y="59"/>
                  <a:pt x="224" y="59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61" y="33"/>
                  <a:pt x="262" y="30"/>
                  <a:pt x="261" y="28"/>
                </a:cubicBezTo>
                <a:cubicBezTo>
                  <a:pt x="261" y="25"/>
                  <a:pt x="258" y="23"/>
                  <a:pt x="256" y="23"/>
                </a:cubicBezTo>
                <a:cubicBezTo>
                  <a:pt x="201" y="23"/>
                  <a:pt x="201" y="23"/>
                  <a:pt x="201" y="23"/>
                </a:cubicBezTo>
                <a:cubicBezTo>
                  <a:pt x="201" y="6"/>
                  <a:pt x="201" y="6"/>
                  <a:pt x="201" y="6"/>
                </a:cubicBezTo>
                <a:cubicBezTo>
                  <a:pt x="201" y="3"/>
                  <a:pt x="198" y="0"/>
                  <a:pt x="195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2" y="3"/>
                  <a:pt x="62" y="6"/>
                </a:cubicBezTo>
                <a:cubicBezTo>
                  <a:pt x="62" y="23"/>
                  <a:pt x="62" y="23"/>
                  <a:pt x="6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2" y="25"/>
                  <a:pt x="1" y="28"/>
                </a:cubicBezTo>
                <a:cubicBezTo>
                  <a:pt x="0" y="30"/>
                  <a:pt x="1" y="33"/>
                  <a:pt x="3" y="35"/>
                </a:cubicBezTo>
                <a:cubicBezTo>
                  <a:pt x="39" y="59"/>
                  <a:pt x="39" y="59"/>
                  <a:pt x="39" y="59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5"/>
                  <a:pt x="1" y="88"/>
                  <a:pt x="1" y="91"/>
                </a:cubicBezTo>
                <a:cubicBezTo>
                  <a:pt x="2" y="93"/>
                  <a:pt x="5" y="95"/>
                  <a:pt x="7" y="95"/>
                </a:cubicBezTo>
                <a:cubicBezTo>
                  <a:pt x="84" y="95"/>
                  <a:pt x="84" y="95"/>
                  <a:pt x="84" y="95"/>
                </a:cubicBezTo>
                <a:cubicBezTo>
                  <a:pt x="87" y="95"/>
                  <a:pt x="90" y="92"/>
                  <a:pt x="90" y="89"/>
                </a:cubicBezTo>
                <a:cubicBezTo>
                  <a:pt x="90" y="72"/>
                  <a:pt x="90" y="72"/>
                  <a:pt x="90" y="72"/>
                </a:cubicBezTo>
                <a:cubicBezTo>
                  <a:pt x="172" y="72"/>
                  <a:pt x="172" y="72"/>
                  <a:pt x="172" y="72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72" y="92"/>
                  <a:pt x="175" y="95"/>
                  <a:pt x="179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8" y="95"/>
                  <a:pt x="260" y="93"/>
                  <a:pt x="261" y="91"/>
                </a:cubicBezTo>
                <a:cubicBezTo>
                  <a:pt x="262" y="88"/>
                  <a:pt x="261" y="85"/>
                  <a:pt x="259" y="84"/>
                </a:cubicBezTo>
                <a:close/>
                <a:moveTo>
                  <a:pt x="78" y="83"/>
                </a:moveTo>
                <a:cubicBezTo>
                  <a:pt x="27" y="83"/>
                  <a:pt x="27" y="83"/>
                  <a:pt x="27" y="83"/>
                </a:cubicBezTo>
                <a:cubicBezTo>
                  <a:pt x="53" y="64"/>
                  <a:pt x="53" y="64"/>
                  <a:pt x="53" y="64"/>
                </a:cubicBezTo>
                <a:cubicBezTo>
                  <a:pt x="55" y="63"/>
                  <a:pt x="56" y="61"/>
                  <a:pt x="56" y="59"/>
                </a:cubicBezTo>
                <a:cubicBezTo>
                  <a:pt x="56" y="57"/>
                  <a:pt x="55" y="56"/>
                  <a:pt x="53" y="54"/>
                </a:cubicBezTo>
                <a:cubicBezTo>
                  <a:pt x="27" y="36"/>
                  <a:pt x="27" y="36"/>
                  <a:pt x="2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69"/>
                  <a:pt x="64" y="72"/>
                  <a:pt x="68" y="72"/>
                </a:cubicBezTo>
                <a:cubicBezTo>
                  <a:pt x="78" y="72"/>
                  <a:pt x="78" y="72"/>
                  <a:pt x="78" y="72"/>
                </a:cubicBezTo>
                <a:lnTo>
                  <a:pt x="78" y="83"/>
                </a:lnTo>
                <a:close/>
                <a:moveTo>
                  <a:pt x="74" y="60"/>
                </a:moveTo>
                <a:cubicBezTo>
                  <a:pt x="74" y="12"/>
                  <a:pt x="74" y="12"/>
                  <a:pt x="74" y="12"/>
                </a:cubicBezTo>
                <a:cubicBezTo>
                  <a:pt x="188" y="12"/>
                  <a:pt x="188" y="12"/>
                  <a:pt x="188" y="12"/>
                </a:cubicBezTo>
                <a:cubicBezTo>
                  <a:pt x="188" y="60"/>
                  <a:pt x="188" y="60"/>
                  <a:pt x="188" y="60"/>
                </a:cubicBezTo>
                <a:lnTo>
                  <a:pt x="74" y="60"/>
                </a:lnTo>
                <a:close/>
                <a:moveTo>
                  <a:pt x="185" y="83"/>
                </a:moveTo>
                <a:cubicBezTo>
                  <a:pt x="185" y="72"/>
                  <a:pt x="185" y="72"/>
                  <a:pt x="185" y="72"/>
                </a:cubicBezTo>
                <a:cubicBezTo>
                  <a:pt x="195" y="72"/>
                  <a:pt x="195" y="72"/>
                  <a:pt x="195" y="72"/>
                </a:cubicBezTo>
                <a:cubicBezTo>
                  <a:pt x="198" y="72"/>
                  <a:pt x="201" y="69"/>
                  <a:pt x="201" y="6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36" y="36"/>
                  <a:pt x="236" y="36"/>
                  <a:pt x="236" y="36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6"/>
                  <a:pt x="207" y="57"/>
                  <a:pt x="207" y="59"/>
                </a:cubicBezTo>
                <a:cubicBezTo>
                  <a:pt x="207" y="61"/>
                  <a:pt x="208" y="63"/>
                  <a:pt x="209" y="64"/>
                </a:cubicBezTo>
                <a:cubicBezTo>
                  <a:pt x="236" y="83"/>
                  <a:pt x="236" y="83"/>
                  <a:pt x="236" y="83"/>
                </a:cubicBezTo>
                <a:lnTo>
                  <a:pt x="185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9828235" y="2338489"/>
            <a:ext cx="201644" cy="260414"/>
          </a:xfrm>
          <a:custGeom>
            <a:rect l="l" t="t" r="r" b="b"/>
            <a:pathLst>
              <a:path w="52" h="69">
                <a:moveTo>
                  <a:pt x="0" y="53"/>
                </a:moveTo>
                <a:cubicBezTo>
                  <a:pt x="0" y="69"/>
                  <a:pt x="0" y="69"/>
                  <a:pt x="0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53"/>
                  <a:pt x="53" y="53"/>
                  <a:pt x="53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0"/>
                  <a:pt x="39" y="0"/>
                  <a:pt x="3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4"/>
                  <a:pt x="15" y="7"/>
                  <a:pt x="13" y="8"/>
                </a:cubicBezTo>
                <a:cubicBezTo>
                  <a:pt x="11" y="9"/>
                  <a:pt x="5" y="9"/>
                  <a:pt x="0" y="9"/>
                </a:cubicBezTo>
                <a:cubicBezTo>
                  <a:pt x="0" y="24"/>
                  <a:pt x="0" y="24"/>
                  <a:pt x="0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53"/>
                  <a:pt x="14" y="53"/>
                  <a:pt x="14" y="53"/>
                </a:cubicBez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>
            <a:off x="9926772" y="3474155"/>
            <a:ext cx="0" cy="460258"/>
          </a:xfrm>
          <a:prstGeom prst="line">
            <a:avLst/>
          </a:prstGeom>
          <a:ln w="34925">
            <a:solidFill>
              <a:srgbClr val="C1C0C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36" name="AutoShape 36"/>
          <p:cNvSpPr/>
          <p:nvPr/>
        </p:nvSpPr>
        <p:spPr>
          <a:xfrm>
            <a:off x="9273500" y="3907542"/>
            <a:ext cx="1362075" cy="101632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8883784" y="4608938"/>
            <a:ext cx="2085975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系统对有限的输入产生有限的输出，当输入趋于零时，输出也趋于零。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64734" y="4161263"/>
            <a:ext cx="21240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线性时不变系统特性描述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零输入响应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在没有外部输入的情况下，由电路内部的初始储能产生的响应。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零状态响应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在电路初始储能为零的情况下，由外部输入产生的响应。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完全响应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电路在外部输入和内部初始储能共同作用下产生的响应。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强迫响应与自由响应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强迫响应是与外部输入同频率的响应，自由响应是电路固有频率的响应。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典型响应类型及其特点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冲击响应在动态电路中应用原理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冲击函数定义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冲击函数是一种特殊的信号，它在某一瞬间取非零值，而在其他时间取值为零。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冲击响应概念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冲击响应是指电路在冲击函数作用下产生的响应，它描述了电路对瞬间变化的反应能力。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实际应用场景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冲击响应在电路分析中具有广泛应用，如分析电路对突发信号的响应、研究电路的稳定性等。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冲击响应概念引入与解释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求解方法：卷积积分和拉普拉斯变换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卷积积分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卷积积分是一种求解线性时不变系统响应的方法，它将输入信号与系统冲激响应进行卷积运算，得到系统的输出响应。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拉普拉斯变换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拉普拉斯变换是一种将时域函数转换为复平面上的函数的数学工具，它简化了电路分析和计算过程。通过拉普拉斯变换，可以将微分方程转换为代数方程进行求解。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零输入响应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零输入响应是指在没有外部输入信号的情况下，由电路初始状态引起的响应。它反映了电路内部的能量转换和消耗过程。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零状态响应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零状态响应是指在给定外部输入信号的情况下，不考虑电路初始状态时的响应。它描述了电路对外部信号的跟踪和响应能力。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完全响应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完全响应是指电路在外部输入信号和初始状态共同作用下的响应。它是零输入响应和零状态响应的叠加，反映了电路的整体性能。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零输入、零状态和完全响应区分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https://d.book118.com/376045211150010044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2024-09-13T01:40:27.545</cp:lastPrinted>
  <dcterms:created xsi:type="dcterms:W3CDTF">2024-09-12T17:40:27Z</dcterms:created>
  <dcterms:modified xsi:type="dcterms:W3CDTF">2024-09-12T17:40:29Z</dcterms:modified>
</cp:coreProperties>
</file>