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68E09-0B68-498B-9F04-DBEB06BC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26109-868D-43AD-AAA8-6BA3CBA5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15A9C-C797-43B5-8F0A-330E9447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1F8B9-DA52-4184-AC17-229C27E8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841A6-A6CE-4933-A2AA-194C3EE9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0410A-A8D9-4B9E-8AF2-F43806B9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CAC26-A53D-4EFB-B307-97F22C7AF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E7A4E-FECB-4B24-8A68-1B51BADC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5200D-4A4A-4857-9A77-4688563A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D7AFC-0889-498F-8107-309DFE36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17BC-57F9-4A5A-8DE7-1FCFE902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png" /><Relationship Id="rId5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0223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801787" y="2124971"/>
            <a:ext cx="7512050" cy="666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400" b="1" kern="0" spc="11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培养农业经理人的途径与方法</a:t>
            </a:r>
            <a:endParaRPr lang="SimHei" altLang="SimHei" sz="4400"/>
          </a:p>
        </p:txBody>
      </p:sp>
      <p:sp>
        <p:nvSpPr>
          <p:cNvPr id="6" name="textbox 6"/>
          <p:cNvSpPr/>
          <p:nvPr/>
        </p:nvSpPr>
        <p:spPr>
          <a:xfrm>
            <a:off x="762036" y="5351898"/>
            <a:ext cx="1540510" cy="598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28"/>
              </a:lnSpc>
            </a:pPr>
            <a:endParaRPr lang="Arial" altLang="Arial" sz="100"/>
          </a:p>
          <a:p>
            <a:pPr marL="31115" indent="-18415" algn="l" rtl="0" eaLnBrk="0">
              <a:lnSpc>
                <a:spcPct val="99000"/>
              </a:lnSpc>
            </a:pPr>
            <a:r>
              <a:rPr sz="1900" kern="0" spc="-50">
                <a:solidFill>
                  <a:srgbClr val="0087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900" kern="0" spc="-50">
                <a:solidFill>
                  <a:srgbClr val="0087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r>
              <a:rPr sz="1900" kern="0" spc="10">
                <a:solidFill>
                  <a:srgbClr val="0087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10">
                <a:solidFill>
                  <a:srgbClr val="0087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</a:t>
            </a:r>
            <a:r>
              <a:rPr sz="1900" kern="0" spc="-20">
                <a:solidFill>
                  <a:srgbClr val="0087F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309108" y="2684703"/>
            <a:ext cx="3667125" cy="2273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b="1" kern="0" spc="-13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·农业经理人概述</a:t>
            </a:r>
            <a:endParaRPr lang="SimHei" altLang="SimHei" sz="2100"/>
          </a:p>
          <a:p>
            <a:pPr marL="12700" algn="l" rtl="0" eaLnBrk="0">
              <a:lnSpc>
                <a:spcPct val="95000"/>
              </a:lnSpc>
              <a:spcBef>
                <a:spcPts val="1406"/>
              </a:spcBef>
            </a:pPr>
            <a:r>
              <a:rPr sz="2100" b="1" kern="0" spc="-8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·培养农业经理人的</a:t>
            </a:r>
            <a:r>
              <a:rPr sz="2100" b="1" kern="0" spc="-9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途径</a:t>
            </a:r>
            <a:endParaRPr lang="SimHei" altLang="SimHei" sz="2100"/>
          </a:p>
          <a:p>
            <a:pPr marL="12700" algn="l" rtl="0" eaLnBrk="0">
              <a:lnSpc>
                <a:spcPct val="95000"/>
              </a:lnSpc>
              <a:spcBef>
                <a:spcPts val="1406"/>
              </a:spcBef>
            </a:pPr>
            <a:r>
              <a:rPr sz="2100" b="1" kern="0" spc="-8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·培养农业经理人的</a:t>
            </a:r>
            <a:r>
              <a:rPr sz="2100" b="1" kern="0" spc="-9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方法</a:t>
            </a:r>
            <a:endParaRPr lang="SimHei" altLang="SimHei" sz="2100"/>
          </a:p>
          <a:p>
            <a:pPr marL="12700" algn="l" rtl="0" eaLnBrk="0">
              <a:lnSpc>
                <a:spcPct val="95000"/>
              </a:lnSpc>
              <a:spcBef>
                <a:spcPts val="1406"/>
              </a:spcBef>
            </a:pPr>
            <a:r>
              <a:rPr sz="2100" b="1" kern="0" spc="-7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·培养农业经理人的挑战与对策</a:t>
            </a:r>
            <a:endParaRPr lang="SimHei" altLang="SimHei" sz="21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9629"/>
              </a:lnSpc>
            </a:pPr>
            <a:endParaRPr lang="Arial" altLang="Arial" sz="100"/>
          </a:p>
          <a:p>
            <a:pPr marL="12700" algn="l" rtl="0" eaLnBrk="0">
              <a:lnSpc>
                <a:spcPts val="2447"/>
              </a:lnSpc>
            </a:pPr>
            <a:r>
              <a:rPr sz="2000" b="1" kern="0" spc="-150">
                <a:solidFill>
                  <a:srgbClr val="001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·结论</a:t>
            </a:r>
            <a:endParaRPr lang="SimHei" altLang="SimHei" sz="2000"/>
          </a:p>
        </p:txBody>
      </p:sp>
      <p:sp>
        <p:nvSpPr>
          <p:cNvPr id="12" name="textbox 12"/>
          <p:cNvSpPr/>
          <p:nvPr/>
        </p:nvSpPr>
        <p:spPr>
          <a:xfrm>
            <a:off x="813645" y="4127419"/>
            <a:ext cx="1015364" cy="229362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34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6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6800" kern="0" spc="8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6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322830" y="3096264"/>
            <a:ext cx="4017009" cy="1703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556"/>
              </a:lnSpc>
            </a:pPr>
            <a:endParaRPr lang="Arial" altLang="Arial" sz="100"/>
          </a:p>
          <a:p>
            <a:pPr marL="1334769" algn="l" rtl="0" eaLnBrk="0">
              <a:lnSpc>
                <a:spcPct val="79000"/>
              </a:lnSpc>
            </a:pPr>
            <a:r>
              <a:rPr sz="5300" b="1" kern="0" spc="-100">
                <a:solidFill>
                  <a:srgbClr val="007EF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53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7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500" b="1" kern="0" spc="-40">
                <a:solidFill>
                  <a:srgbClr val="007EF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农业经理人概述</a:t>
            </a:r>
            <a:endParaRPr lang="SimHei" altLang="Sim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4241776" y="2824243"/>
            <a:ext cx="5327015" cy="745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农业经理人是指具有农业生产、经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营、管理和营销等方面知识和技能的专业人才</a:t>
            </a:r>
            <a:endParaRPr lang="SimHei" altLang="SimHei" sz="1100"/>
          </a:p>
          <a:p>
            <a:pPr algn="r" rtl="0" eaLnBrk="0">
              <a:lnSpc>
                <a:spcPct val="96000"/>
              </a:lnSpc>
              <a:spcBef>
                <a:spcPts val="836"/>
              </a:spcBef>
            </a:pP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,他们负责组织、计划、实施和管理农业生产经营活动，以提高农业生产效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益和</a:t>
            </a:r>
            <a:endParaRPr lang="SimHei" altLang="SimHei" sz="11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100000"/>
              </a:lnSpc>
              <a:spcBef>
                <a:spcPts val="3"/>
              </a:spcBef>
            </a:pPr>
            <a:r>
              <a:rPr sz="11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农民收入水平。</a:t>
            </a:r>
            <a:endParaRPr lang="SimHei" altLang="SimHei" sz="1100"/>
          </a:p>
        </p:txBody>
      </p:sp>
      <p:sp>
        <p:nvSpPr>
          <p:cNvPr id="22" name="textbox 22"/>
          <p:cNvSpPr/>
          <p:nvPr/>
        </p:nvSpPr>
        <p:spPr>
          <a:xfrm>
            <a:off x="4241775" y="4570503"/>
            <a:ext cx="5289550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农业经理人是一种职业，需要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具备专业的知识和技能，以及丰富的实践经验和管</a:t>
            </a:r>
            <a:endParaRPr lang="SimHei" altLang="SimHei" sz="11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理能力。</a:t>
            </a:r>
            <a:endParaRPr lang="SimHei" altLang="SimHei" sz="1100"/>
          </a:p>
        </p:txBody>
      </p:sp>
      <p:sp>
        <p:nvSpPr>
          <p:cNvPr id="24" name="textbox 24"/>
          <p:cNvSpPr/>
          <p:nvPr/>
        </p:nvSpPr>
        <p:spPr>
          <a:xfrm>
            <a:off x="330237" y="977882"/>
            <a:ext cx="3411854" cy="546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564515" algn="l" rtl="0" eaLnBrk="0">
              <a:lnSpc>
                <a:spcPct val="96000"/>
              </a:lnSpc>
              <a:spcBef>
                <a:spcPts val="3"/>
              </a:spcBef>
              <a:tabLst>
                <a:tab pos="747394"/>
              </a:tabLst>
            </a:pPr>
            <a:r>
              <a:rPr sz="25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9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农业经理人的定义</a:t>
            </a:r>
            <a:endParaRPr lang="SimHei" altLang="SimHei" sz="25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990582"/>
            <a:ext cx="552421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660449" y="3827543"/>
            <a:ext cx="2588895" cy="728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拓展农业产业规模和市场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份额，包括寻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87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找合作伙伴、拓展销售渠道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和开发新产</a:t>
            </a:r>
            <a:endParaRPr lang="SimHei" altLang="SimHei" sz="1200"/>
          </a:p>
          <a:p>
            <a:pPr marL="12700" algn="l" rtl="0" eaLnBrk="0">
              <a:lnSpc>
                <a:spcPts val="2113"/>
              </a:lnSpc>
            </a:pPr>
            <a:r>
              <a:rPr sz="11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品等。</a:t>
            </a:r>
            <a:endParaRPr lang="SimHei" altLang="SimHei" sz="1100"/>
          </a:p>
        </p:txBody>
      </p:sp>
      <p:sp>
        <p:nvSpPr>
          <p:cNvPr id="32" name="textbox 32"/>
          <p:cNvSpPr/>
          <p:nvPr/>
        </p:nvSpPr>
        <p:spPr>
          <a:xfrm>
            <a:off x="7258063" y="3833896"/>
            <a:ext cx="2578735" cy="726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组织和指导农业生产和管理活动，包括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92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土地规划、作物种植、养殖管理、病虫</a:t>
            </a:r>
            <a:endParaRPr lang="SimHei" altLang="SimHei" sz="1200"/>
          </a:p>
          <a:p>
            <a:pPr marL="12700" algn="l" rtl="0" eaLnBrk="0">
              <a:lnSpc>
                <a:spcPts val="2048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害防治和农业机械使用等；</a:t>
            </a:r>
            <a:endParaRPr lang="SimHei" altLang="SimHei" sz="1200"/>
          </a:p>
        </p:txBody>
      </p:sp>
      <p:sp>
        <p:nvSpPr>
          <p:cNvPr id="34" name="textbox 34"/>
          <p:cNvSpPr/>
          <p:nvPr/>
        </p:nvSpPr>
        <p:spPr>
          <a:xfrm>
            <a:off x="1035039" y="5300711"/>
            <a:ext cx="2587625" cy="73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提供农业生产经营咨询和技术服务，包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115000"/>
              </a:lnSpc>
              <a:spcBef>
                <a:spcPts val="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括市场信息、技术指导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和销售渠道等方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面的支持和帮助；</a:t>
            </a:r>
            <a:endParaRPr lang="SimHei" altLang="SimHei" sz="1200"/>
          </a:p>
        </p:txBody>
      </p:sp>
      <p:sp>
        <p:nvSpPr>
          <p:cNvPr id="36" name="textbox 36"/>
          <p:cNvSpPr/>
          <p:nvPr/>
        </p:nvSpPr>
        <p:spPr>
          <a:xfrm>
            <a:off x="7016713" y="5319970"/>
            <a:ext cx="2584450" cy="713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负责农业生产经营成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本和收益的核算和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76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管理，制定财务计划和预算，并进行成</a:t>
            </a:r>
            <a:endParaRPr lang="SimHei" altLang="SimHei" sz="1200"/>
          </a:p>
          <a:p>
            <a:pPr marL="12700" algn="l" rtl="0" eaLnBrk="0">
              <a:lnSpc>
                <a:spcPts val="2050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本控制和效益分析；</a:t>
            </a:r>
            <a:endParaRPr lang="SimHei" altLang="SimHei" sz="1200"/>
          </a:p>
        </p:txBody>
      </p:sp>
      <p:sp>
        <p:nvSpPr>
          <p:cNvPr id="38" name="textbox 38"/>
          <p:cNvSpPr/>
          <p:nvPr/>
        </p:nvSpPr>
        <p:spPr>
          <a:xfrm>
            <a:off x="330237" y="977882"/>
            <a:ext cx="339979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64515" algn="l" rtl="0" eaLnBrk="0">
              <a:lnSpc>
                <a:spcPct val="95000"/>
              </a:lnSpc>
              <a:spcBef>
                <a:spcPts val="4"/>
              </a:spcBef>
              <a:tabLst>
                <a:tab pos="721994"/>
              </a:tabLst>
            </a:pPr>
            <a:r>
              <a:rPr sz="26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农业经理人的职责</a:t>
            </a:r>
            <a:endParaRPr lang="SimHei" altLang="SimHei" sz="26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990582"/>
            <a:ext cx="552421" cy="476232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4032291" y="2024106"/>
            <a:ext cx="2590164" cy="473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负责制定和实施农业生产经营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计划，包</a:t>
            </a:r>
            <a:endParaRPr lang="SimHei" altLang="SimHei" sz="12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括种植、养殖、加工和销售等方面；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5324" y="2120925"/>
            <a:ext cx="2216100" cy="2482808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27318" y="2152613"/>
            <a:ext cx="2216207" cy="2451119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7854968" y="2285305"/>
            <a:ext cx="1988185" cy="1266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农业经理人还能够提供市场信</a:t>
            </a:r>
            <a:endParaRPr lang="SimHei" altLang="SimHei" sz="1200"/>
          </a:p>
          <a:p>
            <a:pPr marL="12700" algn="l" rtl="0" eaLnBrk="0">
              <a:lnSpc>
                <a:spcPct val="148000"/>
              </a:lnSpc>
              <a:spcBef>
                <a:spcPts val="24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息、技术指导和销售渠道等方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面的支持和帮助，帮助农民解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决生产、技术和销售等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方面的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问题；</a:t>
            </a:r>
            <a:endParaRPr lang="SimHei" altLang="SimHei" sz="1200"/>
          </a:p>
        </p:txBody>
      </p:sp>
      <p:sp>
        <p:nvSpPr>
          <p:cNvPr id="52" name="textbox 52"/>
          <p:cNvSpPr/>
          <p:nvPr/>
        </p:nvSpPr>
        <p:spPr>
          <a:xfrm>
            <a:off x="6911940" y="4742093"/>
            <a:ext cx="2004695" cy="1006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培养优秀的农业经理人能够促</a:t>
            </a:r>
            <a:endParaRPr lang="SimHei" altLang="SimHei" sz="1200"/>
          </a:p>
          <a:p>
            <a:pPr marL="15875" algn="l" rtl="0" eaLnBrk="0">
              <a:lnSpc>
                <a:spcPct val="85000"/>
              </a:lnSpc>
              <a:spcBef>
                <a:spcPts val="76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进农业产业的发展和创新，提</a:t>
            </a:r>
            <a:endParaRPr lang="SimHei" altLang="SimHei" sz="1200"/>
          </a:p>
          <a:p>
            <a:pPr marL="15875" algn="l" rtl="0" eaLnBrk="0">
              <a:lnSpc>
                <a:spcPts val="2101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高我国农业的竞争力和发展潜</a:t>
            </a:r>
            <a:endParaRPr lang="SimHei" altLang="SimHei" sz="12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ts val="1365"/>
              </a:lnSpc>
              <a:spcBef>
                <a:spcPts val="5"/>
              </a:spcBef>
            </a:pPr>
            <a:r>
              <a:rPr sz="1100" i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力。</a:t>
            </a:r>
            <a:endParaRPr lang="SimHei" altLang="SimHei" sz="1100"/>
          </a:p>
        </p:txBody>
      </p:sp>
      <p:sp>
        <p:nvSpPr>
          <p:cNvPr id="54" name="textbox 54"/>
          <p:cNvSpPr/>
          <p:nvPr/>
        </p:nvSpPr>
        <p:spPr>
          <a:xfrm>
            <a:off x="850898" y="2285762"/>
            <a:ext cx="2001520" cy="998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81"/>
              </a:lnSpc>
            </a:pPr>
            <a:endParaRPr lang="Arial" altLang="Arial" sz="100"/>
          </a:p>
          <a:p>
            <a:pPr marL="12700" algn="l" rtl="0" eaLnBrk="0">
              <a:lnSpc>
                <a:spcPct val="133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农业经理人是农业生产经营的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中坚力量，他们负责组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织和管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理农业生产经营活动，提高农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业生产效益和农民收入水平；</a:t>
            </a:r>
            <a:endParaRPr lang="SimHei" altLang="SimHei" sz="1200"/>
          </a:p>
        </p:txBody>
      </p:sp>
      <p:sp>
        <p:nvSpPr>
          <p:cNvPr id="56" name="textbox 56"/>
          <p:cNvSpPr/>
          <p:nvPr/>
        </p:nvSpPr>
        <p:spPr>
          <a:xfrm>
            <a:off x="1904947" y="4710404"/>
            <a:ext cx="1988185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农业经理人通过科学的管理方</a:t>
            </a:r>
            <a:endParaRPr lang="SimHei" altLang="SimHei" sz="1200"/>
          </a:p>
          <a:p>
            <a:pPr marL="12700" algn="l" rtl="0" eaLnBrk="0">
              <a:lnSpc>
                <a:spcPct val="92000"/>
              </a:lnSpc>
              <a:spcBef>
                <a:spcPts val="77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法和专业的技能，能够提高农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82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业生产的效率和质量，促进农</a:t>
            </a:r>
            <a:endParaRPr lang="SimHei" altLang="SimHei" sz="1200"/>
          </a:p>
          <a:p>
            <a:pPr marL="463550" algn="l" rtl="0" eaLnBrk="0">
              <a:lnSpc>
                <a:spcPts val="2050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业产业的升级和发展；</a:t>
            </a:r>
            <a:endParaRPr lang="SimHei" altLang="SimHei" sz="1200"/>
          </a:p>
        </p:txBody>
      </p:sp>
      <p:sp>
        <p:nvSpPr>
          <p:cNvPr id="58" name="textbox 58"/>
          <p:cNvSpPr/>
          <p:nvPr/>
        </p:nvSpPr>
        <p:spPr>
          <a:xfrm>
            <a:off x="336546" y="984235"/>
            <a:ext cx="3763645" cy="541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552450" algn="l" rtl="0" eaLnBrk="0">
              <a:lnSpc>
                <a:spcPct val="98000"/>
              </a:lnSpc>
              <a:spcBef>
                <a:spcPts val="4"/>
              </a:spcBef>
              <a:tabLst>
                <a:tab pos="734694"/>
              </a:tabLst>
            </a:pPr>
            <a:r>
              <a:rPr sz="26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农业经理人的重要性</a:t>
            </a:r>
            <a:endParaRPr lang="SimHei" altLang="SimHei" sz="26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49246" y="996935"/>
            <a:ext cx="539803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2459050" y="3098956"/>
            <a:ext cx="5784850" cy="1704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2198370" algn="l" rtl="0" eaLnBrk="0">
              <a:lnSpc>
                <a:spcPct val="78000"/>
              </a:lnSpc>
              <a:spcBef>
                <a:spcPts val="1"/>
              </a:spcBef>
            </a:pPr>
            <a:r>
              <a:rPr sz="5300" b="1" kern="0" spc="-100">
                <a:solidFill>
                  <a:srgbClr val="007EF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53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4400" b="1" kern="0" spc="110">
                <a:solidFill>
                  <a:srgbClr val="007EF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培养农业经理人的途径</a:t>
            </a:r>
            <a:endParaRPr lang="SimHei" altLang="SimHei" sz="4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3968773" y="1973493"/>
            <a:ext cx="5952490" cy="432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765175" algn="l" rtl="0" eaLnBrk="0">
              <a:lnSpc>
                <a:spcPct val="95000"/>
              </a:lnSpc>
            </a:pPr>
            <a:r>
              <a:rPr sz="2100" b="1" kern="0" spc="-80">
                <a:solidFill>
                  <a:srgbClr val="0019F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农业相关专业课程</a:t>
            </a:r>
            <a:endParaRPr lang="SimHei" altLang="SimHei" sz="2100"/>
          </a:p>
          <a:p>
            <a:pPr marL="761365" algn="l" rtl="0" eaLnBrk="0">
              <a:lnSpc>
                <a:spcPct val="88000"/>
              </a:lnSpc>
              <a:spcBef>
                <a:spcPts val="1139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农业经理人应具备相关的农业知识，可以通过学历教育中的农业相关专</a:t>
            </a:r>
            <a:endParaRPr lang="SimHei" altLang="SimHei" sz="1300"/>
          </a:p>
          <a:p>
            <a:pPr algn="r" rtl="0" eaLnBrk="0">
              <a:lnSpc>
                <a:spcPts val="2357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业课程获取。这些课程包括但不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限于农学、植物保护、作物生产、农业</a:t>
            </a:r>
            <a:endParaRPr lang="SimHei" altLang="SimHei" sz="1300"/>
          </a:p>
          <a:p>
            <a:pPr marL="761365" algn="l" rtl="0" eaLnBrk="0">
              <a:lnSpc>
                <a:spcPts val="1526"/>
              </a:lnSpc>
              <a:spcBef>
                <a:spcPts val="1030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经济学等。</a:t>
            </a:r>
            <a:endParaRPr lang="SimHei" altLang="SimHei" sz="12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77825" algn="l" rtl="0" eaLnBrk="0">
              <a:lnSpc>
                <a:spcPct val="94000"/>
              </a:lnSpc>
              <a:spcBef>
                <a:spcPts val="631"/>
              </a:spcBef>
            </a:pPr>
            <a:r>
              <a:rPr sz="2100" b="1" kern="0" spc="-5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实践经验积累</a:t>
            </a:r>
            <a:endParaRPr lang="SimHei" altLang="SimHei" sz="2100"/>
          </a:p>
          <a:p>
            <a:pPr marL="374650" algn="l" rtl="0" eaLnBrk="0">
              <a:lnSpc>
                <a:spcPct val="95000"/>
              </a:lnSpc>
              <a:spcBef>
                <a:spcPts val="1110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学历教育不仅包括课堂理论知识，还应结合实践经验。学生可以通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过参</a:t>
            </a:r>
            <a:endParaRPr lang="SimHei" altLang="SimHei" sz="1300"/>
          </a:p>
          <a:p>
            <a:pPr marL="374650" algn="l" rtl="0" eaLnBrk="0">
              <a:lnSpc>
                <a:spcPct val="88000"/>
              </a:lnSpc>
              <a:spcBef>
                <a:spcPts val="913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与实验、实习、科研等活动，将所学知识应用到实际生产中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，提高自己</a:t>
            </a:r>
            <a:endParaRPr lang="SimHei" altLang="SimHei" sz="1300"/>
          </a:p>
          <a:p>
            <a:pPr marL="374650" algn="l" rtl="0" eaLnBrk="0">
              <a:lnSpc>
                <a:spcPts val="2336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的实践能力和经验。</a:t>
            </a:r>
            <a:endParaRPr lang="SimHei" altLang="SimHei" sz="13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5875" algn="l" rtl="0" eaLnBrk="0">
              <a:lnSpc>
                <a:spcPct val="96000"/>
              </a:lnSpc>
              <a:spcBef>
                <a:spcPts val="634"/>
              </a:spcBef>
            </a:pPr>
            <a:r>
              <a:rPr sz="2100" b="1" kern="0" spc="-7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农业领域的深入研究</a:t>
            </a:r>
            <a:endParaRPr lang="SimHei" altLang="SimHei" sz="2100"/>
          </a:p>
          <a:p>
            <a:pPr marL="12700" algn="l" rtl="0" eaLnBrk="0">
              <a:lnSpc>
                <a:spcPct val="95000"/>
              </a:lnSpc>
              <a:spcBef>
                <a:spcPts val="1077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农业经理人需要不断深入了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解农业领域的前沿动态和趋势，通过学历教</a:t>
            </a:r>
            <a:endParaRPr lang="SimHei" altLang="SimHei" sz="1300"/>
          </a:p>
          <a:p>
            <a:pPr marL="12700" algn="l" rtl="0" eaLnBrk="0">
              <a:lnSpc>
                <a:spcPct val="95000"/>
              </a:lnSpc>
              <a:spcBef>
                <a:spcPts val="91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育可以接触到更多的研究资源和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专家学者，有利于对农业领域的深入研</a:t>
            </a:r>
            <a:endParaRPr lang="SimHei" altLang="SimHei" sz="1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algn="l" rtl="0" eaLnBrk="0">
              <a:lnSpc>
                <a:spcPts val="1531"/>
              </a:lnSpc>
              <a:spcBef>
                <a:spcPts val="6"/>
              </a:spcBef>
            </a:pP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究。</a:t>
            </a:r>
            <a:endParaRPr lang="SimHei" altLang="SimHei" sz="1200"/>
          </a:p>
        </p:txBody>
      </p:sp>
      <p:sp>
        <p:nvSpPr>
          <p:cNvPr id="70" name="textbox 70"/>
          <p:cNvSpPr/>
          <p:nvPr/>
        </p:nvSpPr>
        <p:spPr>
          <a:xfrm>
            <a:off x="2861329" y="2147071"/>
            <a:ext cx="953135" cy="3319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79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21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21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323850" algn="l" rtl="0" eaLnBrk="0">
              <a:lnSpc>
                <a:spcPct val="78000"/>
              </a:lnSpc>
              <a:spcBef>
                <a:spcPts val="639"/>
              </a:spcBef>
            </a:pPr>
            <a:r>
              <a:rPr sz="21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1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78000"/>
              </a:lnSpc>
              <a:spcBef>
                <a:spcPts val="2"/>
              </a:spcBef>
            </a:pPr>
            <a:r>
              <a:rPr sz="21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100"/>
          </a:p>
        </p:txBody>
      </p:sp>
      <p:sp>
        <p:nvSpPr>
          <p:cNvPr id="72" name="textbox 72"/>
          <p:cNvSpPr/>
          <p:nvPr/>
        </p:nvSpPr>
        <p:spPr>
          <a:xfrm>
            <a:off x="330237" y="977882"/>
            <a:ext cx="2096135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64515" algn="l" rtl="0" eaLnBrk="0">
              <a:lnSpc>
                <a:spcPct val="95000"/>
              </a:lnSpc>
              <a:spcBef>
                <a:spcPts val="4"/>
              </a:spcBef>
              <a:tabLst>
                <a:tab pos="734694"/>
              </a:tabLst>
            </a:pPr>
            <a:r>
              <a:rPr sz="26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3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学历教育</a:t>
            </a:r>
            <a:endParaRPr lang="SimHei" altLang="SimHei" sz="26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990582"/>
            <a:ext cx="552421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7871" y="1816067"/>
            <a:ext cx="4578379" cy="4565692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5702280" y="2131175"/>
            <a:ext cx="4204334" cy="3982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300" b="1" kern="0" spc="110">
                <a:solidFill>
                  <a:srgbClr val="0019F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职业资格证书</a:t>
            </a:r>
            <a:endParaRPr lang="SimHei" altLang="SimHei" sz="1300"/>
          </a:p>
          <a:p>
            <a:pPr marL="12700" algn="l" rtl="0" eaLnBrk="0">
              <a:lnSpc>
                <a:spcPct val="114000"/>
              </a:lnSpc>
              <a:spcBef>
                <a:spcPts val="1574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职业培训可以帮助农业经理人获得相关的职业资格证书，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如农业经济师、农业技术员等。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这些证书可以提升个人职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业素养和竞争力。</a:t>
            </a:r>
            <a:endParaRPr lang="SimHei" altLang="SimHei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604" algn="l" rtl="0" eaLnBrk="0">
              <a:lnSpc>
                <a:spcPct val="97000"/>
              </a:lnSpc>
              <a:spcBef>
                <a:spcPts val="394"/>
              </a:spcBef>
            </a:pPr>
            <a:r>
              <a:rPr sz="1300" b="1" kern="0" spc="80">
                <a:solidFill>
                  <a:srgbClr val="0019F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实践操作技能</a:t>
            </a:r>
            <a:endParaRPr lang="SimHei" altLang="SimHei" sz="1300"/>
          </a:p>
          <a:p>
            <a:pPr marL="12700" algn="l" rtl="0" eaLnBrk="0">
              <a:lnSpc>
                <a:spcPct val="115000"/>
              </a:lnSpc>
              <a:spcBef>
                <a:spcPts val="1340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职业培训注重实践操作技能的培养，包括农业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生产技术、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农业机械设备使用、农业信息化技术等方面。这些技能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于农业经理人的日常工作至关重要。</a:t>
            </a:r>
            <a:endParaRPr lang="SimHei" altLang="SimHei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604" algn="l" rtl="0" eaLnBrk="0">
              <a:lnSpc>
                <a:spcPct val="99000"/>
              </a:lnSpc>
              <a:spcBef>
                <a:spcPts val="400"/>
              </a:spcBef>
            </a:pPr>
            <a:r>
              <a:rPr sz="1300" b="1" kern="0" spc="9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拓展人脉资源</a:t>
            </a:r>
            <a:endParaRPr lang="SimHei" altLang="SimHei" sz="13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9683"/>
              </a:lnSpc>
            </a:pPr>
            <a:endParaRPr lang="Arial" altLang="Arial" sz="100"/>
          </a:p>
          <a:p>
            <a:pPr marL="12700" algn="l" rtl="0" eaLnBrk="0">
              <a:lnSpc>
                <a:spcPct val="115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职业培训可以为学员提供交流和拓展人脉的机会，通过与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同行业人士的交流，可以获得更多的经验和知识，有利于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个人职业发展。</a:t>
            </a:r>
            <a:endParaRPr lang="SimHei" altLang="SimHei" sz="1300"/>
          </a:p>
        </p:txBody>
      </p:sp>
      <p:sp>
        <p:nvSpPr>
          <p:cNvPr id="82" name="textbox 82"/>
          <p:cNvSpPr/>
          <p:nvPr/>
        </p:nvSpPr>
        <p:spPr>
          <a:xfrm>
            <a:off x="330237" y="977882"/>
            <a:ext cx="2096770" cy="549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6003"/>
              </a:lnSpc>
            </a:pPr>
            <a:endParaRPr lang="Arial" altLang="Arial" sz="100"/>
          </a:p>
          <a:p>
            <a:pPr marL="564515" algn="l" rtl="0" eaLnBrk="0">
              <a:lnSpc>
                <a:spcPct val="96000"/>
              </a:lnSpc>
              <a:tabLst>
                <a:tab pos="740409"/>
              </a:tabLst>
            </a:pPr>
            <a:r>
              <a:rPr sz="23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300" b="1" kern="0" spc="32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职业培训</a:t>
            </a:r>
            <a:endParaRPr lang="SimHei" altLang="SimHei" sz="23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2937" y="990582"/>
            <a:ext cx="552421" cy="4825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33934" y="3727425"/>
            <a:ext cx="2432106" cy="2438414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016287" y="2038339"/>
            <a:ext cx="3168561" cy="3168683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7632653" y="4551350"/>
            <a:ext cx="2533650" cy="1447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60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2000" b="1" kern="0" spc="30">
                <a:solidFill>
                  <a:srgbClr val="0018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个性化学习</a:t>
            </a:r>
            <a:endParaRPr lang="SimHei" altLang="SimHei" sz="20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8186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在线教育平台可以根据学员的学习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习惯和需求，提供个性化的学习方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案和课程推荐，提高学习效果和效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率。</a:t>
            </a:r>
            <a:endParaRPr lang="SimSun" altLang="SimSun" sz="1600"/>
          </a:p>
        </p:txBody>
      </p:sp>
      <p:sp>
        <p:nvSpPr>
          <p:cNvPr id="94" name="textbox 94"/>
          <p:cNvSpPr/>
          <p:nvPr/>
        </p:nvSpPr>
        <p:spPr>
          <a:xfrm>
            <a:off x="6496050" y="2093877"/>
            <a:ext cx="2534920" cy="1166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2000" b="1" kern="0" spc="1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丰富的学习资源</a:t>
            </a:r>
            <a:endParaRPr lang="SimHei" altLang="SimHei" sz="20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marL="12700" algn="l" rtl="0" eaLnBrk="0">
              <a:lnSpc>
                <a:spcPct val="113000"/>
              </a:lnSpc>
              <a:spcBef>
                <a:spcPts val="5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在线教育平台提供了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丰富的学习资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源，包括视频课程、在线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讲座、互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动教程等，方便学员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获取各种知识</a:t>
            </a:r>
            <a:endParaRPr lang="SimHei" altLang="SimHei" sz="1300"/>
          </a:p>
        </p:txBody>
      </p:sp>
      <p:sp>
        <p:nvSpPr>
          <p:cNvPr id="96" name="textbox 96"/>
          <p:cNvSpPr/>
          <p:nvPr/>
        </p:nvSpPr>
        <p:spPr>
          <a:xfrm>
            <a:off x="444549" y="2716224"/>
            <a:ext cx="2374900" cy="1185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000" b="1" kern="0" spc="10">
                <a:solidFill>
                  <a:srgbClr val="0018F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灵活的学习方式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39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在线教育为农业经理人提供了灵</a:t>
            </a:r>
            <a:endParaRPr lang="SimHei" altLang="SimHei" sz="1300"/>
          </a:p>
          <a:p>
            <a:pPr marL="24765" algn="l" rtl="0" eaLnBrk="0">
              <a:lnSpc>
                <a:spcPct val="95000"/>
              </a:lnSpc>
              <a:spcBef>
                <a:spcPts val="375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活的学习方式，不受时间和地点</a:t>
            </a:r>
            <a:endParaRPr lang="SimHei" altLang="SimHei" sz="1300"/>
          </a:p>
          <a:p>
            <a:pPr marL="196214" algn="l" rtl="0" eaLnBrk="0">
              <a:lnSpc>
                <a:spcPct val="95000"/>
              </a:lnSpc>
              <a:spcBef>
                <a:spcPts val="368"/>
              </a:spcBef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的限制，可以随时随地学习。</a:t>
            </a:r>
            <a:endParaRPr lang="SimHei" altLang="SimHei" sz="1300"/>
          </a:p>
        </p:txBody>
      </p:sp>
      <p:sp>
        <p:nvSpPr>
          <p:cNvPr id="98" name="textbox 98"/>
          <p:cNvSpPr/>
          <p:nvPr/>
        </p:nvSpPr>
        <p:spPr>
          <a:xfrm>
            <a:off x="330237" y="977882"/>
            <a:ext cx="2096135" cy="542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558800" algn="l" rtl="0" eaLnBrk="0">
              <a:lnSpc>
                <a:spcPct val="95000"/>
              </a:lnSpc>
              <a:spcBef>
                <a:spcPts val="7"/>
              </a:spcBef>
              <a:tabLst>
                <a:tab pos="734694"/>
              </a:tabLst>
            </a:pPr>
            <a:r>
              <a:rPr sz="2600" kern="0" spc="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30">
                <a:solidFill>
                  <a:srgbClr val="0019F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在线教育</a:t>
            </a:r>
            <a:endParaRPr lang="SimHei" altLang="SimHei" sz="26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42937" y="990582"/>
            <a:ext cx="546112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2459050" y="3098956"/>
            <a:ext cx="5784850" cy="1704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2204720" algn="l" rtl="0" eaLnBrk="0">
              <a:lnSpc>
                <a:spcPct val="78000"/>
              </a:lnSpc>
              <a:spcBef>
                <a:spcPts val="1"/>
              </a:spcBef>
            </a:pPr>
            <a:r>
              <a:rPr sz="5300" b="1" kern="0" spc="-100">
                <a:solidFill>
                  <a:srgbClr val="007EF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53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4400" b="1" kern="0" spc="110">
                <a:solidFill>
                  <a:srgbClr val="007EF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培养农业经理人的方法</a:t>
            </a:r>
            <a:endParaRPr lang="SimHei" altLang="SimHei" sz="4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https://d.book118.com/376050223041010040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2024-09-06T11:46:11.224</cp:lastPrinted>
  <dcterms:created xsi:type="dcterms:W3CDTF">2024-09-06T03:46:11Z</dcterms:created>
  <dcterms:modified xsi:type="dcterms:W3CDTF">2024-09-06T03:46:12Z</dcterms:modified>
</cp:coreProperties>
</file>