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Header 1" title="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Time 2" title=""/>
          <p:cNvSpPr txBox="1"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CC43DE-E4D7-4769-A47E-DD2923DAD48A}" type="datetimeFigureOut">
              <a:t>2024/8/28</a:t>
            </a:fld>
          </a:p>
        </p:txBody>
      </p:sp>
      <p:sp>
        <p:nvSpPr>
          <p:cNvPr id="4" name="SlideImage 3" title="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4" title="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sz="1200"/>
            </a:defPPr>
          </a:lstStyle>
          <a:p>
            <a:r>
              <a:rPr smtClean="0"/>
              <a:t>First Level</a:t>
            </a:r>
          </a:p>
          <a:p>
            <a:pPr lvl="1"/>
            <a:r>
              <a:rPr smtClean="0"/>
              <a:t>Second Level</a:t>
            </a:r>
          </a:p>
          <a:p>
            <a:pPr lvl="2"/>
            <a:r>
              <a:rPr smtClean="0"/>
              <a:t>Third level</a:t>
            </a:r>
          </a:p>
          <a:p>
            <a:pPr lvl="3"/>
            <a:r>
              <a:rPr smtClean="0"/>
              <a:t>Fourth level</a:t>
            </a:r>
          </a:p>
          <a:p>
            <a:pPr lvl="4"/>
            <a:r>
              <a:rPr smtClean="0"/>
              <a:t>Fifth level</a:t>
            </a:r>
          </a:p>
        </p:txBody>
      </p:sp>
      <p:sp>
        <p:nvSpPr>
          <p:cNvPr id="6" name="Footer 5" title="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Number 6" title=""/>
          <p:cNvSpPr txBox="1"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8BF4E33-E2C5-49E6-90BA-2F6E622BE5B5}" type="slidenum">
              <a:rPr smtClean="0"/>
              <a:t>‹#›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蜜蜂为何会引路?</a:t>
            </a:r>
          </a:p>
          <a:p/>
          <a:p>
            <a:r>
              <a:t>蜜蜂给谁引路?</a:t>
            </a:r>
          </a:p>
          <a:p/>
          <a:p>
            <a:r>
              <a:t>蜜蜂是怎么引路?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1、请同学们读读课文,把文中长句子读通顺。</a:t>
            </a:r>
          </a:p>
          <a:p>
            <a:r>
              <a:t>2、碰到不认识生字多读几遍,争取能准确地认读。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列宁     谈天     亲自     利用</a:t>
            </a:r>
          </a:p>
          <a:p/>
          <a:p>
            <a:r>
              <a:t>蜜蜂　 采蜜     引路     附近     </a:t>
            </a:r>
          </a:p>
          <a:p/>
          <a:p>
            <a:r>
              <a:t>果然     诧异     养蜂人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1922年,列宁住在莫斯科附近一座小山上。当地有个养蜂人，列宁经常派人去请他来谈天。</a:t>
            </a:r>
          </a:p>
          <a:p>
            <a:r>
              <a:t>              有一回，列宁想请那个人谈谈怎样养蜂。可是往常派去找他人到莫斯科去了，他人都不知道他住在哪里,列宁就亲自去找。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两个带点词意思一样吗？</a:t>
            </a:r>
          </a:p>
          <a:p>
            <a:r>
              <a:t>列宁经常请养蜂人来谈天。</a:t>
            </a:r>
          </a:p>
          <a:p>
            <a:r>
              <a:t>往常派去找他人不在，列宁只好亲自去找。 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因为……可是……所以……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      养蜂人看见列宁，诧异地说：“您好，列宁同志，是谁把您领到这儿来？”列宁笑着说：“我有向导，是您蜜蜂把我领到这儿来。”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   列宁一边走一边看，发觉路边花丛里有许多蜜蜂。他仔细观察，只见那些蜜蜂采了蜜就飞进附近一个园子里，园子旁边有一所小房子。</a:t>
            </a:r>
          </a:p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/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/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A3F5-E50F-4745-BC38-3AB51C607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2BE7A-A8B8-44D0-AE47-12FAF0648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DB193A-9574-4B01-8491-9121965DC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F3BE9-B29E-4FA2-97D6-389CDCAF1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BB03E71-04D8-4448-BF7A-2E19AF77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679AB1-82AF-4A9B-BB0F-8E02C7D5A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FBE2E-1598-4AC2-873A-300346B4C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09B06C-8353-460A-8C41-35C18D003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A53DEB-0F7E-46A6-87AC-AD657627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56E3B-3E0A-4E7C-A68D-057F9AC9E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F2013-F716-4AD4-9CF8-27B220A44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9724" y="1981200"/>
            <a:ext cx="3808476" cy="41148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716657" cy="5486400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>
            <a:spLocks noGrp="1"/>
          </p:cNvSpPr>
          <p:nvPr>
            <p:ph type="body" idx="1"/>
          </p:nvPr>
        </p:nvSpPr>
        <p:spPr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endParaRPr lang="zh-CN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fld id="{9A0DB2DC-4C9A-4742-B13C-FB6460FD3503}" type="slidenum">
              <a:rPr lang="zh-CN"/>
              <a:t/>
            </a:fld>
            <a:endParaRPr 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–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har char="»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1.jpeg" /><Relationship Id="rId4" Type="http://schemas.openxmlformats.org/officeDocument/2006/relationships/image" Target="../media/image7.png" /><Relationship Id="rId5" Type="http://schemas.openxmlformats.org/officeDocument/2006/relationships/audio" Target="../media/audio11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55240142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077" name="图片 3076" descr="ROS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736432" cy="6582659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3084" name="组合 3083"/>
          <p:cNvGrpSpPr/>
          <p:nvPr/>
        </p:nvGrpSpPr>
        <p:grpSpPr>
          <a:xfrm>
            <a:off x="838200" y="1447800"/>
            <a:ext cx="6553200" cy="2286000"/>
            <a:chOff x="528" y="912"/>
            <a:chExt cx="4128" cy="1440"/>
          </a:xfrm>
        </p:grpSpPr>
        <p:sp>
          <p:nvSpPr>
            <p:cNvPr id="3078" name="矩形 3077"/>
            <p:cNvSpPr/>
            <p:nvPr/>
          </p:nvSpPr>
          <p:spPr>
            <a:xfrm>
              <a:off x="1584" y="912"/>
              <a:ext cx="3072" cy="1440"/>
            </a:xfrm>
            <a:prstGeom prst="rect">
              <a:avLst/>
            </a:prstGeom>
          </p:spPr>
          <p:txBody>
            <a:bodyPr wrap="none" fromWordArt="1">
              <a:prstTxWarp prst="textCurveUp">
                <a:avLst>
                  <a:gd name="adj" fmla="val 40356"/>
                </a:avLst>
              </a:prstTxWarp>
              <a:norm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9pPr>
            </a:lstStyle>
            <a:p>
              <a:pPr algn="ctr"/>
              <a:r>
                <a:rPr lang="en-US" altLang="zh-CN" sz="3600">
                  <a:ln w="6350" cap="flat" cmpd="sng">
                    <a:solidFill>
                      <a:srgbClr val="FFFF00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0">
                    <a:gsLst>
                      <a:gs pos="0">
                        <a:srgbClr val="FFFF00">
                          <a:gamma/>
                          <a:tint val="0"/>
                          <a:invGamma/>
                        </a:srgbClr>
                      </a:gs>
                      <a:gs pos="100000">
                        <a:srgbClr val="FFFF00"/>
                      </a:gs>
                    </a:gsLst>
                    <a:path path="shape">
                      <a:fillToRect l="50000" t="50000" r="50000" b="50000"/>
                    </a:path>
                  </a:gradFill>
                  <a:effectLst>
                    <a:outerShdw dist="45791" dir="2021404" algn="ctr" rotWithShape="0">
                      <a:srgbClr val="808080"/>
                    </a:outerShdw>
                  </a:effectLst>
                  <a:latin typeface="隶书" panose="02010509060101010101" pitchFamily="49" charset="-122"/>
                  <a:ea typeface="隶书" panose="02010509060101010101" pitchFamily="49" charset="-122"/>
                </a:rPr>
                <a:t>26</a:t>
              </a:r>
              <a:r>
                <a:rPr lang="zh-CN" altLang="en-US" sz="3600">
                  <a:ln w="6350" cap="flat" cmpd="sng">
                    <a:solidFill>
                      <a:srgbClr val="FFFF00"/>
                    </a:solidFill>
                    <a:prstDash val="solid"/>
                    <a:headEnd type="none" w="med" len="med"/>
                    <a:tailEnd type="none" w="med" len="med"/>
                  </a:ln>
                  <a:gradFill rotWithShape="0">
                    <a:gsLst>
                      <a:gs pos="0">
                        <a:srgbClr val="FFFF00">
                          <a:gamma/>
                          <a:tint val="0"/>
                          <a:invGamma/>
                        </a:srgbClr>
                      </a:gs>
                      <a:gs pos="100000">
                        <a:srgbClr val="FFFF00"/>
                      </a:gs>
                    </a:gsLst>
                    <a:path path="shape">
                      <a:fillToRect l="50000" t="50000" r="50000" b="50000"/>
                    </a:path>
                  </a:gradFill>
                  <a:effectLst>
                    <a:outerShdw dist="45791" dir="2021404" algn="ctr" rotWithShape="0">
                      <a:srgbClr val="808080"/>
                    </a:outerShdw>
                  </a:effectLst>
                  <a:latin typeface="隶书" panose="02010509060101010101" pitchFamily="49" charset="-122"/>
                  <a:ea typeface="隶书" panose="02010509060101010101" pitchFamily="49" charset="-122"/>
                </a:rPr>
                <a:t>蜜蜂引路</a:t>
              </a:r>
              <a:endParaRPr lang="zh-CN" altLang="en-US" sz="3600">
                <a:ln w="6350" cap="flat" cmpd="sng">
                  <a:solidFill>
                    <a:srgbClr val="FFFF00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FFFF00">
                        <a:gamma/>
                        <a:tint val="0"/>
                        <a:invGamma/>
                      </a:srgbClr>
                    </a:gs>
                    <a:gs pos="100000">
                      <a:srgbClr val="FFFF00"/>
                    </a:gs>
                  </a:gsLst>
                  <a:path path="shape">
                    <a:fillToRect l="50000" t="50000" r="50000" b="50000"/>
                  </a:path>
                </a:gradFill>
                <a:effectLst>
                  <a:outerShdw dist="45791" dir="2021404" algn="ctr" rotWithShape="0">
                    <a:srgbClr val="808080"/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</a:endParaRPr>
            </a:p>
          </p:txBody>
        </p:sp>
        <p:pic>
          <p:nvPicPr>
            <p:cNvPr id="3079" name="图片 3078" descr="A2_09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52" y="1536"/>
              <a:ext cx="912" cy="489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1" name="图片 3080" descr="A2_09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28" y="1008"/>
              <a:ext cx="384" cy="206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2" name="图片 3081" descr="A2_09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72" y="1200"/>
              <a:ext cx="480" cy="257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3083" name="图片 3082" descr="A2_09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64" y="1320"/>
              <a:ext cx="672" cy="36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3085" name="TextBox 3084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1/26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dur="5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3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文本框 31745"/>
          <p:cNvSpPr txBox="1"/>
          <p:nvPr/>
        </p:nvSpPr>
        <p:spPr>
          <a:xfrm>
            <a:off x="1905000" y="1066800"/>
            <a:ext cx="607536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　　</a:t>
            </a:r>
            <a:endParaRPr lang="zh-CN" altLang="en-US" sz="32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</p:txBody>
      </p:sp>
      <p:pic>
        <p:nvPicPr>
          <p:cNvPr id="31747" name="图片 31746" descr="A2_0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4393" y="1441768"/>
            <a:ext cx="786290" cy="42161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48" name="文本框 31747"/>
          <p:cNvSpPr txBox="1"/>
          <p:nvPr/>
        </p:nvSpPr>
        <p:spPr>
          <a:xfrm>
            <a:off x="1905000" y="2209800"/>
            <a:ext cx="65532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3200" b="1">
                <a:solidFill>
                  <a:srgbClr val="CC0099"/>
                </a:solidFill>
                <a:latin typeface="Times New Roman"/>
                <a:ea typeface="宋体" panose="02010600030101010101" pitchFamily="2" charset="-122"/>
              </a:rPr>
              <a:t>　　</a:t>
            </a:r>
            <a:endParaRPr lang="zh-CN" altLang="en-US" sz="3200" b="1">
              <a:solidFill>
                <a:srgbClr val="CC0099"/>
              </a:solidFill>
              <a:latin typeface="Times New Roman"/>
              <a:ea typeface="宋体" panose="02010600030101010101" pitchFamily="2" charset="-122"/>
            </a:endParaRPr>
          </a:p>
        </p:txBody>
      </p:sp>
      <p:pic>
        <p:nvPicPr>
          <p:cNvPr id="31749" name="图片 31748" descr="A2_0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5345" y="4184968"/>
            <a:ext cx="778558" cy="4174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1750" name="图片 31749" descr="A2_0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25028" y="2834640"/>
            <a:ext cx="794120" cy="4258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51" name="文本框 31750"/>
          <p:cNvSpPr txBox="1"/>
          <p:nvPr/>
        </p:nvSpPr>
        <p:spPr>
          <a:xfrm>
            <a:off x="2700655" y="1268730"/>
            <a:ext cx="5161280" cy="35661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4400" b="1">
                <a:solidFill>
                  <a:srgbClr val="FF33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蜜蜂为何会引路</a:t>
            </a:r>
            <a:r>
              <a:rPr lang="en-US" altLang="zh-CN" sz="4400" b="1">
                <a:solidFill>
                  <a:srgbClr val="FF33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?</a:t>
            </a:r>
            <a:endParaRPr lang="en-US" altLang="zh-CN" sz="4400" b="1">
              <a:solidFill>
                <a:srgbClr val="FF3300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/>
            <a:endParaRPr lang="en-US" altLang="zh-CN" sz="4800" b="1">
              <a:solidFill>
                <a:srgbClr val="FF3300"/>
              </a:solidFill>
              <a:effectLst>
                <a:outerShdw blurRad="38100" dist="38100" dir="2700000">
                  <a:srgbClr val="C0C0C0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/>
            <a:r>
              <a:rPr lang="zh-CN" altLang="en-US" sz="44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蜜蜂给谁引路</a:t>
            </a:r>
            <a:r>
              <a:rPr lang="en-US" altLang="zh-CN" sz="44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?</a:t>
            </a:r>
            <a:endParaRPr lang="en-US" altLang="zh-CN" sz="44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/>
            <a:endParaRPr lang="en-US" altLang="zh-CN" sz="48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  <a:p>
            <a:pPr lvl="0"/>
            <a:r>
              <a:rPr lang="zh-CN" altLang="en-US" sz="44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蜜蜂是怎么引路</a:t>
            </a:r>
            <a:r>
              <a:rPr lang="en-US" altLang="zh-CN" sz="4400" b="1">
                <a:solidFill>
                  <a:srgbClr val="FF3300"/>
                </a:solidFill>
                <a:latin typeface="宋体" panose="02010600030101010101" pitchFamily="2" charset="-122"/>
                <a:ea typeface="宋体" panose="02010600030101010101" pitchFamily="2" charset="-122"/>
              </a:rPr>
              <a:t>?</a:t>
            </a:r>
            <a:endParaRPr lang="en-US" altLang="zh-CN" sz="4400" b="1">
              <a:solidFill>
                <a:srgbClr val="FF3300"/>
              </a:soli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1752" name="TextBox 3175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2/26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文本框 32769"/>
          <p:cNvSpPr txBox="1"/>
          <p:nvPr/>
        </p:nvSpPr>
        <p:spPr>
          <a:xfrm>
            <a:off x="2743200" y="1524000"/>
            <a:ext cx="41148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endParaRPr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32771" name="文本框 32770"/>
          <p:cNvSpPr txBox="1"/>
          <p:nvPr/>
        </p:nvSpPr>
        <p:spPr>
          <a:xfrm>
            <a:off x="323850" y="1981200"/>
            <a:ext cx="6985000" cy="377952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lnSpc>
                <a:spcPct val="140000"/>
              </a:lnSpc>
              <a:spcBef>
                <a:spcPct val="45000"/>
              </a:spcBef>
            </a:pPr>
            <a:r>
              <a:rPr lang="en-US" altLang="zh-CN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1</a:t>
            </a:r>
            <a:r>
              <a:rPr lang="zh-CN" altLang="en-US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、请同学们读读课文</a:t>
            </a:r>
            <a:r>
              <a:rPr lang="en-US" altLang="zh-CN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,</a:t>
            </a:r>
            <a:r>
              <a:rPr lang="zh-CN" altLang="en-US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把文中长句子读通顺。</a:t>
            </a:r>
            <a:endParaRPr lang="zh-CN" altLang="en-US" sz="4000" b="1">
              <a:solidFill>
                <a:srgbClr val="499F19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  <a:p>
            <a:pPr lvl="0">
              <a:lnSpc>
                <a:spcPct val="140000"/>
              </a:lnSpc>
              <a:spcBef>
                <a:spcPct val="45000"/>
              </a:spcBef>
            </a:pPr>
            <a:r>
              <a:rPr lang="en-US" altLang="zh-CN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2</a:t>
            </a:r>
            <a:r>
              <a:rPr lang="zh-CN" altLang="en-US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、碰到不认识生字多读几遍</a:t>
            </a:r>
            <a:r>
              <a:rPr lang="en-US" altLang="zh-CN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,</a:t>
            </a:r>
            <a:r>
              <a:rPr lang="zh-CN" altLang="en-US" sz="4000" b="1">
                <a:solidFill>
                  <a:srgbClr val="499F19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争取能准确地认读。</a:t>
            </a:r>
            <a:endParaRPr lang="zh-CN" altLang="en-US" sz="4000" b="1">
              <a:solidFill>
                <a:srgbClr val="499F19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2772" name="文本框 32771"/>
          <p:cNvSpPr txBox="1"/>
          <p:nvPr/>
        </p:nvSpPr>
        <p:spPr>
          <a:xfrm>
            <a:off x="533400" y="3505200"/>
            <a:ext cx="1676400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endParaRPr>
              <a:latin typeface="Times New Roman"/>
              <a:ea typeface="宋体" panose="02010600030101010101" pitchFamily="2" charset="-122"/>
            </a:endParaRPr>
          </a:p>
        </p:txBody>
      </p:sp>
      <p:pic>
        <p:nvPicPr>
          <p:cNvPr id="32773" name="图片 32772" descr="00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1500" y="6011863"/>
            <a:ext cx="823402" cy="823401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74" name="图片 32773" descr="00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76375" y="260350"/>
            <a:ext cx="554547" cy="314243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75" name="图片 32774" descr="000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0295" y="2172970"/>
            <a:ext cx="843644" cy="9252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76" name="图片 32775" descr="00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56550" y="5921375"/>
            <a:ext cx="893104" cy="893104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32777" name="图片 32776" descr="000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8400" y="260350"/>
            <a:ext cx="554794" cy="31438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8" name="矩形 32777"/>
          <p:cNvSpPr/>
          <p:nvPr/>
        </p:nvSpPr>
        <p:spPr>
          <a:xfrm>
            <a:off x="1619250" y="981075"/>
            <a:ext cx="3384550" cy="7921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>
                <a:ln w="12700" cap="flat" cmpd="sng">
                  <a:solidFill>
                    <a:srgbClr val="499F19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latin typeface="宋体" panose="02010600030101010101" pitchFamily="2" charset="-122"/>
                <a:ea typeface="宋体" panose="02010600030101010101" pitchFamily="2" charset="-122"/>
              </a:rPr>
              <a:t>学习目标</a:t>
            </a:r>
            <a:endParaRPr lang="zh-CN" altLang="en-US" sz="3600">
              <a:ln w="12700" cap="flat" cmpd="sng">
                <a:solidFill>
                  <a:srgbClr val="499F19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32779" name="TextBox 327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3/26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370" name="矩形 58369"/>
          <p:cNvSpPr/>
          <p:nvPr/>
        </p:nvSpPr>
        <p:spPr>
          <a:xfrm>
            <a:off x="1828800" y="762000"/>
            <a:ext cx="3505200" cy="990600"/>
          </a:xfrm>
          <a:prstGeom prst="rect">
            <a:avLst/>
          </a:prstGeom>
        </p:spPr>
        <p:txBody>
          <a:bodyPr wrap="none" fromWordArt="1">
            <a:prstTxWarp prst="textSlantUp">
              <a:avLst>
                <a:gd name="adj" fmla="val 32056"/>
              </a:avLst>
            </a:prstTxWarp>
            <a:norm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algn="ctr"/>
            <a:r>
              <a:rPr lang="zh-CN" altLang="en-US" sz="3600">
                <a:ln w="9525" cap="flat" cmpd="sng">
                  <a:solidFill>
                    <a:srgbClr val="CC99FF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6600CC"/>
                    </a:gs>
                    <a:gs pos="100000">
                      <a:srgbClr val="FF3300"/>
                    </a:gs>
                  </a:gsLst>
                  <a:lin ang="5400000" scaled="1"/>
                </a:gradFill>
                <a:effectLst>
                  <a:outerShdw dist="53882" dir="2699999" algn="ctr" rotWithShape="0">
                    <a:srgbClr val="9999FF"/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看谁能读准生字：</a:t>
            </a:r>
            <a:endParaRPr lang="zh-CN" altLang="en-US" sz="3600">
              <a:ln w="9525" cap="flat" cmpd="sng">
                <a:solidFill>
                  <a:srgbClr val="CC99FF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6600CC"/>
                  </a:gs>
                  <a:gs pos="100000">
                    <a:srgbClr val="FF3300"/>
                  </a:gs>
                </a:gsLst>
                <a:lin ang="5400000" scaled="1"/>
              </a:gradFill>
              <a:effectLst>
                <a:outerShdw dist="53882" dir="2699999" algn="ctr" rotWithShape="0">
                  <a:srgbClr val="9999FF"/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  <p:sp>
        <p:nvSpPr>
          <p:cNvPr id="58371" name="文本框 58370"/>
          <p:cNvSpPr txBox="1"/>
          <p:nvPr/>
        </p:nvSpPr>
        <p:spPr>
          <a:xfrm>
            <a:off x="1617980" y="4038600"/>
            <a:ext cx="1066800" cy="19354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dǎo</a:t>
            </a:r>
            <a:r>
              <a:rPr lang="en-US" altLang="zh-CN" sz="32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 </a:t>
            </a:r>
            <a:endParaRPr lang="en-US" altLang="zh-CN" sz="32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导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2" name="文本框 58371"/>
          <p:cNvSpPr txBox="1"/>
          <p:nvPr/>
        </p:nvSpPr>
        <p:spPr>
          <a:xfrm>
            <a:off x="685800" y="2057400"/>
            <a:ext cx="1219200" cy="19354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yǐn</a:t>
            </a:r>
            <a:endParaRPr lang="en-US" altLang="zh-CN" sz="40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引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3" name="文本框 58372"/>
          <p:cNvSpPr txBox="1"/>
          <p:nvPr/>
        </p:nvSpPr>
        <p:spPr>
          <a:xfrm>
            <a:off x="2514600" y="2057400"/>
            <a:ext cx="1143000" cy="19354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mò</a:t>
            </a:r>
            <a:endParaRPr lang="en-US" altLang="zh-CN" sz="40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莫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4" name="文本框 58373"/>
          <p:cNvSpPr txBox="1"/>
          <p:nvPr/>
        </p:nvSpPr>
        <p:spPr>
          <a:xfrm>
            <a:off x="4114800" y="1996440"/>
            <a:ext cx="1219200" cy="19964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4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sī</a:t>
            </a:r>
            <a:endParaRPr lang="en-US" altLang="zh-CN" sz="44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斯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5" name="文本框 58374"/>
          <p:cNvSpPr txBox="1"/>
          <p:nvPr/>
        </p:nvSpPr>
        <p:spPr>
          <a:xfrm>
            <a:off x="5499735" y="2057400"/>
            <a:ext cx="914400" cy="19354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pài</a:t>
            </a:r>
            <a:endParaRPr lang="en-US" altLang="zh-CN" sz="40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派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6" name="文本框 58375"/>
          <p:cNvSpPr txBox="1"/>
          <p:nvPr/>
        </p:nvSpPr>
        <p:spPr>
          <a:xfrm>
            <a:off x="6870065" y="2060575"/>
            <a:ext cx="1295400" cy="19964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4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tán</a:t>
            </a:r>
            <a:endParaRPr lang="en-US" altLang="zh-CN" sz="44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谈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7" name="文本框 58376"/>
          <p:cNvSpPr txBox="1"/>
          <p:nvPr/>
        </p:nvSpPr>
        <p:spPr>
          <a:xfrm>
            <a:off x="3505200" y="4038600"/>
            <a:ext cx="1295400" cy="19354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0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qiāo</a:t>
            </a:r>
            <a:endParaRPr lang="en-US" altLang="zh-CN" sz="40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敲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8" name="文本框 58377"/>
          <p:cNvSpPr txBox="1"/>
          <p:nvPr/>
        </p:nvSpPr>
        <p:spPr>
          <a:xfrm>
            <a:off x="5334000" y="4038600"/>
            <a:ext cx="762000" cy="19964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400" b="1">
                <a:solidFill>
                  <a:srgbClr val="FF3300"/>
                </a:solidFill>
                <a:latin typeface="Times New Roman"/>
                <a:ea typeface="宋体" panose="02010600030101010101" pitchFamily="2" charset="-122"/>
              </a:rPr>
              <a:t>yà</a:t>
            </a:r>
            <a:endParaRPr lang="en-US" altLang="zh-CN" sz="4400" b="1">
              <a:solidFill>
                <a:srgbClr val="FF3300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zh-CN" altLang="en-US" sz="54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讶</a:t>
            </a:r>
            <a:endParaRPr lang="zh-CN" altLang="en-US" sz="54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8379" name="TextBox 58378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4/26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194" name="图片 8193" descr="ROS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746345" cy="655975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195" name="文本框 8194"/>
          <p:cNvSpPr txBox="1"/>
          <p:nvPr/>
        </p:nvSpPr>
        <p:spPr>
          <a:xfrm>
            <a:off x="990600" y="1093788"/>
            <a:ext cx="8137525" cy="3751262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48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列宁     谈天     亲自     利用</a:t>
            </a:r>
            <a:endParaRPr lang="zh-CN" altLang="en-US" sz="48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  <a:p>
            <a:pPr lvl="0"/>
            <a:endParaRPr lang="zh-CN" altLang="en-US" sz="48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zh-CN" altLang="en-US" sz="48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蜜蜂　 采蜜     引路     附近     </a:t>
            </a:r>
            <a:endParaRPr lang="zh-CN" altLang="en-US" sz="48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  <a:p>
            <a:pPr lvl="0"/>
            <a:endParaRPr lang="zh-CN" altLang="en-US" sz="48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zh-CN" altLang="en-US" sz="48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果然     诧异     养蜂人</a:t>
            </a:r>
            <a:endParaRPr lang="zh-CN" altLang="en-US" sz="48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8196" name="TextBox 819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5/26</a:t>
            </a:r>
          </a:p>
        </p:txBody>
      </p:sp>
    </p:spTree>
  </p:cSld>
  <p:clrMapOvr>
    <a:masterClrMapping/>
  </p:clrMapOvr>
  <p:transition>
    <p:blinds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9" name="文本框 50178"/>
          <p:cNvSpPr txBox="1"/>
          <p:nvPr/>
        </p:nvSpPr>
        <p:spPr>
          <a:xfrm>
            <a:off x="0" y="404813"/>
            <a:ext cx="8893175" cy="3109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5400">
                <a:latin typeface="Arial" pitchFamily="34" charset="0"/>
                <a:ea typeface="宋体" panose="02010600030101010101" pitchFamily="2" charset="-122"/>
              </a:rPr>
              <a:t>  </a:t>
            </a:r>
            <a:r>
              <a:rPr lang="en-US" altLang="zh-CN" sz="54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rPr>
              <a:t>     </a:t>
            </a:r>
            <a:r>
              <a:rPr lang="en-US" altLang="zh-CN" sz="48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1922</a:t>
            </a:r>
            <a:r>
              <a:rPr lang="zh-CN" altLang="en-US" sz="48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年</a:t>
            </a:r>
            <a:r>
              <a:rPr lang="en-US" altLang="zh-CN" sz="48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,</a:t>
            </a:r>
            <a:r>
              <a:rPr lang="zh-CN" altLang="en-US" sz="4800">
                <a:solidFill>
                  <a:schemeClr val="tx1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列宁住在莫斯科附近一座小山上。当地有个养蜂人，列宁经常派人去请他来谈天。</a:t>
            </a:r>
            <a:endParaRPr lang="zh-CN" altLang="en-US" sz="4800">
              <a:solidFill>
                <a:schemeClr val="tx1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0180" name="文本框 50179"/>
          <p:cNvSpPr txBox="1"/>
          <p:nvPr/>
        </p:nvSpPr>
        <p:spPr>
          <a:xfrm>
            <a:off x="250825" y="4005263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Tx/>
            </a:pP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0181" name="文本框 50180"/>
          <p:cNvSpPr txBox="1"/>
          <p:nvPr/>
        </p:nvSpPr>
        <p:spPr>
          <a:xfrm>
            <a:off x="79375" y="3514408"/>
            <a:ext cx="9144000" cy="2771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en-US" altLang="zh-CN" b="1"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              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有一回，列宁想请那个人谈谈怎样养蜂。可是往常派去找他人到莫斯科去了，他人都不知道他住在哪里</a:t>
            </a:r>
            <a:r>
              <a:rPr lang="en-US" altLang="zh-CN" sz="4400" b="1"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,</a:t>
            </a:r>
            <a:r>
              <a:rPr lang="zh-CN" altLang="en-US" sz="4400" b="1">
                <a:solidFill>
                  <a:schemeClr val="tx1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列宁就亲自去找。</a:t>
            </a:r>
            <a:endParaRPr lang="zh-CN" altLang="en-US" sz="4400" b="1">
              <a:solidFill>
                <a:schemeClr val="tx1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0182" name="TextBox 5018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6/26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>
                                            <p:txEl>
                                              <p:charRg st="0" end="7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0181">
                                            <p:txEl>
                                              <p:charRg st="0" end="7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/>
      <p:bldP spid="5018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9" name="文本框 50178"/>
          <p:cNvSpPr txBox="1"/>
          <p:nvPr/>
        </p:nvSpPr>
        <p:spPr>
          <a:xfrm>
            <a:off x="0" y="404813"/>
            <a:ext cx="8893175" cy="31099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Tx/>
            </a:pPr>
            <a:r>
              <a:rPr lang="en-US" altLang="zh-CN" sz="5400">
                <a:latin typeface="Arial" pitchFamily="34" charset="0"/>
                <a:ea typeface="宋体" panose="02010600030101010101" pitchFamily="2" charset="-122"/>
              </a:rPr>
              <a:t>       </a:t>
            </a:r>
            <a:r>
              <a:rPr lang="en-US" altLang="zh-CN" sz="4800">
                <a:latin typeface="黑体" panose="02010609060101010101" pitchFamily="2" charset="-122"/>
                <a:ea typeface="黑体" panose="02010609060101010101" pitchFamily="2" charset="-122"/>
              </a:rPr>
              <a:t>1922</a:t>
            </a:r>
            <a:r>
              <a:rPr lang="zh-CN" altLang="en-US" sz="4800">
                <a:latin typeface="黑体" panose="02010609060101010101" pitchFamily="2" charset="-122"/>
                <a:ea typeface="黑体" panose="02010609060101010101" pitchFamily="2" charset="-122"/>
              </a:rPr>
              <a:t>年</a:t>
            </a:r>
            <a:r>
              <a:rPr lang="en-US" altLang="zh-CN" sz="4800">
                <a:latin typeface="黑体" panose="02010609060101010101" pitchFamily="2" charset="-122"/>
                <a:ea typeface="黑体" panose="02010609060101010101" pitchFamily="2" charset="-122"/>
              </a:rPr>
              <a:t>,</a:t>
            </a:r>
            <a:r>
              <a:rPr lang="zh-CN" altLang="en-US" sz="4800">
                <a:latin typeface="黑体" panose="02010609060101010101" pitchFamily="2" charset="-122"/>
                <a:ea typeface="黑体" panose="02010609060101010101" pitchFamily="2" charset="-122"/>
              </a:rPr>
              <a:t>列宁住在莫斯科附近一座小山上。当地有个养蜂人，列宁</a:t>
            </a:r>
            <a:r>
              <a:rPr lang="zh-CN" altLang="en-US" sz="48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经常</a:t>
            </a:r>
            <a:r>
              <a:rPr lang="zh-CN" altLang="en-US" sz="4800">
                <a:latin typeface="黑体" panose="02010609060101010101" pitchFamily="2" charset="-122"/>
                <a:ea typeface="黑体" panose="02010609060101010101" pitchFamily="2" charset="-122"/>
              </a:rPr>
              <a:t>派人去请他来谈天。</a:t>
            </a:r>
            <a:endParaRPr lang="zh-CN" altLang="en-US" sz="48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0180" name="文本框 50179"/>
          <p:cNvSpPr txBox="1"/>
          <p:nvPr/>
        </p:nvSpPr>
        <p:spPr>
          <a:xfrm>
            <a:off x="250825" y="4005263"/>
            <a:ext cx="9144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  <a:buClrTx/>
            </a:pPr>
            <a:endParaRPr sz="36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50181" name="文本框 50180"/>
          <p:cNvSpPr txBox="1"/>
          <p:nvPr/>
        </p:nvSpPr>
        <p:spPr>
          <a:xfrm>
            <a:off x="79375" y="3514408"/>
            <a:ext cx="9144000" cy="27717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en-US" altLang="zh-CN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              </a:t>
            </a:r>
            <a:r>
              <a:rPr lang="zh-CN" altLang="en-US" sz="44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有一回，列宁想请那个人谈谈怎样养蜂。可是</a:t>
            </a: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往常</a:t>
            </a:r>
            <a:r>
              <a:rPr lang="zh-CN" altLang="en-US" sz="44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派去找他人到莫斯科去了，他人都不知道他住在哪里</a:t>
            </a:r>
            <a:r>
              <a:rPr lang="en-US" altLang="zh-CN" sz="44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,</a:t>
            </a:r>
            <a:r>
              <a:rPr lang="zh-CN" altLang="en-US" sz="44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列宁就亲自去找。</a:t>
            </a:r>
            <a:endParaRPr lang="zh-CN" altLang="en-US" sz="4400" b="1"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0182" name="TextBox 5018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7/26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0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1">
                                            <p:txEl>
                                              <p:charRg st="0" end="7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0181">
                                            <p:txEl>
                                              <p:charRg st="0" end="7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9" grpId="0"/>
      <p:bldP spid="5018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7106" name="标题 47105" descr="qccwj20080602q53">
            <a:hlinkClick action="ppaction://hlinkshowjump?jump=previousslide"/>
          </p:cNvPr>
          <p:cNvPicPr>
            <a:picLocks noChangeAspect="1"/>
          </p:cNvPicPr>
          <p:nvPr>
            <p:ph type="title"/>
          </p:nvPr>
        </p:nvPicPr>
        <p:blipFill>
          <a:blip r:embed="rId3"/>
          <a:stretch>
            <a:fillRect/>
          </a:stretch>
        </p:blipFill>
        <p:spPr>
          <a:xfrm>
            <a:off x="0" y="1447800"/>
            <a:ext cx="1239348" cy="2551599"/>
          </a:xfrm>
        </p:spPr>
      </p:pic>
      <p:sp>
        <p:nvSpPr>
          <p:cNvPr id="47107" name="文本占位符 47106"/>
          <p:cNvSpPr/>
          <p:nvPr>
            <p:ph type="body" sz="half" idx="4294967295"/>
          </p:nvPr>
        </p:nvSpPr>
        <p:spPr>
          <a:xfrm>
            <a:off x="2438400" y="152400"/>
            <a:ext cx="6324600" cy="1066800"/>
          </a:xfrm>
          <a:prstGeom prst="cloudCallout">
            <a:avLst>
              <a:gd name="adj1" fmla="val -67921"/>
              <a:gd name="adj2" fmla="val 128569"/>
            </a:avLst>
          </a:prstGeom>
          <a:solidFill>
            <a:srgbClr val="FFFF00">
              <a:alpha val="100000"/>
            </a:srgbClr>
          </a:solidFill>
          <a:ln>
            <a:solidFill>
              <a:srgbClr val="000000"/>
            </a:solidFill>
            <a:miter/>
          </a:ln>
        </p:spPr>
        <p:txBody>
          <a:bodyPr vert="horz" wrap="square" lIns="91440" tIns="45720" rIns="91440" bIns="45720" anchor="t"/>
          <a:lstStyle/>
          <a:p>
            <a:pPr algn="just">
              <a:spcBef>
                <a:spcPct val="0"/>
              </a:spcBef>
              <a:buNone/>
            </a:pPr>
            <a:r>
              <a:rPr lang="en-US" altLang="zh-CN" sz="2400"/>
              <a:t>  </a:t>
            </a:r>
            <a:r>
              <a:rPr lang="zh-CN" altLang="en-US" sz="2400">
                <a:solidFill>
                  <a:srgbClr val="FF0000"/>
                </a:solidFill>
              </a:rPr>
              <a:t>两个带点词意思一样吗？</a:t>
            </a:r>
            <a:endParaRPr lang="zh-CN" altLang="en-US" sz="2400">
              <a:solidFill>
                <a:srgbClr val="FF0000"/>
              </a:solidFill>
            </a:endParaRPr>
          </a:p>
        </p:txBody>
      </p:sp>
      <p:sp>
        <p:nvSpPr>
          <p:cNvPr id="47108" name="文本占位符 47107"/>
          <p:cNvSpPr>
            <a:spLocks noGrp="1"/>
          </p:cNvSpPr>
          <p:nvPr>
            <p:ph type="body" sz="half" idx="4294967295"/>
          </p:nvPr>
        </p:nvSpPr>
        <p:spPr>
          <a:xfrm>
            <a:off x="1371600" y="2286000"/>
            <a:ext cx="7772400" cy="4419600"/>
          </a:xfrm>
        </p:spPr>
        <p:txBody>
          <a:bodyPr/>
          <a:lstStyle/>
          <a:p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列宁</a:t>
            </a:r>
            <a:r>
              <a:rPr lang="zh-CN" altLang="en-US" sz="4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经常</a:t>
            </a:r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请养蜂人来谈天。</a:t>
            </a:r>
            <a:endParaRPr lang="zh-CN" altLang="en-US" sz="4400">
              <a:latin typeface="楷体_GB2312" pitchFamily="49" charset="-122"/>
              <a:ea typeface="楷体_GB2312" pitchFamily="49" charset="-122"/>
            </a:endParaRPr>
          </a:p>
          <a:p>
            <a:r>
              <a:rPr lang="zh-CN" altLang="en-US" sz="4400">
                <a:solidFill>
                  <a:srgbClr val="FF0066"/>
                </a:solidFill>
                <a:latin typeface="楷体_GB2312" pitchFamily="49" charset="-122"/>
                <a:ea typeface="楷体_GB2312" pitchFamily="49" charset="-122"/>
              </a:rPr>
              <a:t>往常</a:t>
            </a:r>
            <a:r>
              <a:rPr lang="zh-CN" altLang="en-US" sz="4400">
                <a:latin typeface="楷体_GB2312" pitchFamily="49" charset="-122"/>
                <a:ea typeface="楷体_GB2312" pitchFamily="49" charset="-122"/>
              </a:rPr>
              <a:t>派去找他人不在，列宁只好亲自去找。</a:t>
            </a:r>
            <a:r>
              <a:rPr lang="zh-CN" altLang="en-US" sz="5400">
                <a:latin typeface="楷体_GB2312" pitchFamily="49" charset="-122"/>
                <a:ea typeface="楷体_GB2312" pitchFamily="49" charset="-122"/>
              </a:rPr>
              <a:t> </a:t>
            </a:r>
            <a:endParaRPr lang="zh-CN" altLang="en-US" sz="5400"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7109" name="椭圆 47108"/>
          <p:cNvSpPr/>
          <p:nvPr/>
        </p:nvSpPr>
        <p:spPr>
          <a:xfrm>
            <a:off x="2057400" y="3863975"/>
            <a:ext cx="114300" cy="98425"/>
          </a:xfrm>
          <a:prstGeom prst="ellipse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47110" name="椭圆 47109"/>
          <p:cNvSpPr/>
          <p:nvPr/>
        </p:nvSpPr>
        <p:spPr>
          <a:xfrm>
            <a:off x="2590800" y="3863975"/>
            <a:ext cx="114300" cy="98425"/>
          </a:xfrm>
          <a:prstGeom prst="ellipse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47111" name="椭圆 47110"/>
          <p:cNvSpPr/>
          <p:nvPr/>
        </p:nvSpPr>
        <p:spPr>
          <a:xfrm>
            <a:off x="3124200" y="3048000"/>
            <a:ext cx="114300" cy="98425"/>
          </a:xfrm>
          <a:prstGeom prst="ellipse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47112" name="椭圆 47111"/>
          <p:cNvSpPr/>
          <p:nvPr/>
        </p:nvSpPr>
        <p:spPr>
          <a:xfrm>
            <a:off x="3657600" y="3048000"/>
            <a:ext cx="114300" cy="98425"/>
          </a:xfrm>
          <a:prstGeom prst="ellipse">
            <a:avLst/>
          </a:prstGeom>
          <a:solidFill>
            <a:srgbClr val="000000"/>
          </a:solidFill>
          <a:ln w="9525" cap="flat" cmpd="sng">
            <a:solidFill>
              <a:srgbClr val="000000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endParaRPr lang="zh-CN" altLang="en-US"/>
          </a:p>
        </p:txBody>
      </p:sp>
      <p:sp>
        <p:nvSpPr>
          <p:cNvPr id="47113" name="TextBox 47112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8/26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1" name="文本占位符 48130"/>
          <p:cNvSpPr>
            <a:spLocks noGrp="1"/>
          </p:cNvSpPr>
          <p:nvPr>
            <p:ph type="body" idx="4294967295"/>
          </p:nvPr>
        </p:nvSpPr>
        <p:spPr>
          <a:xfrm>
            <a:off x="152400" y="228600"/>
            <a:ext cx="8991600" cy="6629400"/>
          </a:xfrm>
        </p:spPr>
        <p:txBody>
          <a:bodyPr/>
          <a:lstStyle/>
          <a:p>
            <a:pPr>
              <a:buNone/>
            </a:pPr>
            <a:r>
              <a:rPr lang="zh-CN" altLang="en-US" sz="3600" b="1">
                <a:solidFill>
                  <a:srgbClr val="FF0000"/>
                </a:solidFill>
              </a:rPr>
              <a:t>选词填空</a:t>
            </a:r>
            <a:endParaRPr lang="zh-CN" altLang="en-US" sz="3600" b="1">
              <a:solidFill>
                <a:srgbClr val="FF0000"/>
              </a:solidFill>
            </a:endParaRPr>
          </a:p>
          <a:p>
            <a:pPr algn="ctr">
              <a:buNone/>
            </a:pPr>
            <a:r>
              <a:rPr lang="zh-CN" altLang="en-US" sz="36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</a:t>
            </a:r>
            <a:r>
              <a:rPr lang="zh-CN" altLang="en-US" sz="40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 往常  经常  日常  时常  经常</a:t>
            </a:r>
            <a:endParaRPr lang="zh-CN" altLang="en-US" sz="4000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pPr algn="ctr">
              <a:buNone/>
            </a:pPr>
            <a:endParaRPr lang="zh-CN" altLang="en-US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1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、放学后，他（     ）到操场上打球。</a:t>
            </a:r>
            <a:endParaRPr lang="zh-CN" altLang="en-US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2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、班长学习成绩非常好，他（     ）得到老师表彰。</a:t>
            </a:r>
            <a:endParaRPr lang="zh-CN" altLang="en-US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3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、我们学校校车（     ）都是一个男司机开，但最近却（     ）由一个女司机开。</a:t>
            </a:r>
            <a:endParaRPr lang="zh-CN" altLang="en-US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  <a:p>
            <a:r>
              <a:rPr lang="en-US" altLang="zh-CN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4</a:t>
            </a:r>
            <a:r>
              <a:rPr lang="zh-CN" altLang="en-US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、他（     ）就很爱运动，所以在运动会上取得了好成绩。 </a:t>
            </a:r>
            <a:endParaRPr lang="zh-CN" altLang="en-US" b="1">
              <a:solidFill>
                <a:srgbClr val="FF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sp>
        <p:nvSpPr>
          <p:cNvPr id="48132" name="TextBox 4813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9/26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274" name="图片 54273" descr="ROSE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686966" cy="65152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54275" name="组合 54274"/>
          <p:cNvGrpSpPr/>
          <p:nvPr/>
        </p:nvGrpSpPr>
        <p:grpSpPr>
          <a:xfrm>
            <a:off x="838200" y="990600"/>
            <a:ext cx="7391400" cy="3810000"/>
            <a:chOff x="1104" y="1440"/>
            <a:chExt cx="4656" cy="2400"/>
          </a:xfrm>
        </p:grpSpPr>
        <p:sp>
          <p:nvSpPr>
            <p:cNvPr id="54276" name="矩形 54275"/>
            <p:cNvSpPr/>
            <p:nvPr/>
          </p:nvSpPr>
          <p:spPr>
            <a:xfrm>
              <a:off x="1104" y="1440"/>
              <a:ext cx="4656" cy="2400"/>
            </a:xfrm>
            <a:prstGeom prst="rect">
              <a:avLst/>
            </a:prstGeom>
            <a:gradFill rotWithShape="0">
              <a:gsLst>
                <a:gs pos="0">
                  <a:srgbClr val="CCFFCC"/>
                </a:gs>
                <a:gs pos="50000">
                  <a:srgbClr val="CCFFCC">
                    <a:gamma/>
                    <a:tint val="0"/>
                    <a:invGamma/>
                  </a:srgbClr>
                </a:gs>
                <a:gs pos="100000">
                  <a:srgbClr val="CCFFCC"/>
                </a:gs>
              </a:gsLst>
              <a:lin ang="18900000" scaled="1"/>
            </a:gradFill>
            <a:ln w="9525" cap="flat" cmpd="sng">
              <a:solidFill>
                <a:srgbClr val="CCFFCC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/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277" name="文本框 54276"/>
            <p:cNvSpPr txBox="1"/>
            <p:nvPr/>
          </p:nvSpPr>
          <p:spPr>
            <a:xfrm>
              <a:off x="1152" y="1536"/>
              <a:ext cx="4547" cy="2207"/>
            </a:xfrm>
            <a:prstGeom prst="rect">
              <a:avLst/>
            </a:prstGeom>
            <a:gradFill rotWithShape="0">
              <a:gsLst>
                <a:gs pos="0">
                  <a:srgbClr val="CCFFCC"/>
                </a:gs>
                <a:gs pos="50000">
                  <a:srgbClr val="CCFFCC">
                    <a:gamma/>
                    <a:tint val="0"/>
                    <a:invGamma/>
                  </a:srgbClr>
                </a:gs>
                <a:gs pos="100000">
                  <a:srgbClr val="CCFFCC"/>
                </a:gs>
              </a:gsLst>
              <a:lin ang="18900000" scaled="1"/>
            </a:gradFill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lvl="0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1pPr>
              <a:lvl2pPr marL="457200" lvl="1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2pPr>
              <a:lvl3pPr marL="914400" lvl="2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3pPr>
              <a:lvl4pPr marL="1371600" lvl="3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4pPr>
              <a:lvl5pPr marL="1828800" lvl="4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5pPr>
              <a:lvl6pPr marL="2286000" lvl="5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6pPr>
              <a:lvl7pPr marL="2743200" lvl="6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7pPr>
              <a:lvl8pPr marL="3200400" lvl="7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8pPr>
              <a:lvl9pPr marL="3657600" lvl="8" indent="0" algn="l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sz="2400" b="0" i="0" u="none" kern="1200" baseline="0">
                  <a:solidFill>
                    <a:schemeClr val="tx1"/>
                  </a:solidFill>
                  <a:latin typeface="Times New Roman"/>
                  <a:ea typeface="宋体" panose="02010600030101010101" pitchFamily="2" charset="-122"/>
                </a:defRPr>
              </a:lvl9pPr>
            </a:lstStyle>
            <a:p>
              <a:pPr lvl="0"/>
              <a:r>
                <a:rPr lang="en-US" altLang="zh-CN" sz="3200" b="1"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/>
                  <a:ea typeface="宋体" panose="02010600030101010101" pitchFamily="2" charset="-122"/>
                </a:rPr>
                <a:t>	</a:t>
              </a:r>
              <a:r>
                <a:rPr lang="zh-CN" altLang="en-US" sz="3200" b="1"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/>
                  <a:ea typeface="宋体" panose="02010600030101010101" pitchFamily="2" charset="-122"/>
                </a:rPr>
                <a:t>有一回，列宁想请那个人谈谈怎样</a:t>
              </a:r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  <a:p>
              <a:pPr lvl="0"/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  <a:p>
              <a:pPr lvl="0"/>
              <a:r>
                <a:rPr lang="zh-CN" altLang="en-US" sz="3200" b="1"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/>
                  <a:ea typeface="宋体" panose="02010600030101010101" pitchFamily="2" charset="-122"/>
                </a:rPr>
                <a:t>养蜂。可是往常派去找他人到莫斯科</a:t>
              </a:r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  <a:p>
              <a:pPr lvl="0"/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  <a:p>
              <a:pPr lvl="0"/>
              <a:r>
                <a:rPr lang="zh-CN" altLang="en-US" sz="3200" b="1"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/>
                  <a:ea typeface="宋体" panose="02010600030101010101" pitchFamily="2" charset="-122"/>
                </a:rPr>
                <a:t>去了，他人都不知道他住在哪里。列宁</a:t>
              </a:r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  <a:p>
              <a:pPr lvl="0"/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  <a:p>
              <a:pPr lvl="0"/>
              <a:r>
                <a:rPr lang="zh-CN" altLang="en-US" sz="3200" b="1">
                  <a:effectLst>
                    <a:outerShdw blurRad="38100" dist="38100" dir="2700000">
                      <a:srgbClr val="C0C0C0"/>
                    </a:outerShdw>
                  </a:effectLst>
                  <a:latin typeface="Times New Roman"/>
                  <a:ea typeface="宋体" panose="02010600030101010101" pitchFamily="2" charset="-122"/>
                </a:rPr>
                <a:t>知道养蜂人住得不远，就亲自去找。</a:t>
              </a:r>
              <a:endParaRPr lang="zh-CN" altLang="en-US" sz="3200" b="1"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endParaRPr>
            </a:p>
          </p:txBody>
        </p:sp>
      </p:grpSp>
      <p:sp>
        <p:nvSpPr>
          <p:cNvPr id="54278" name="文本框 54277"/>
          <p:cNvSpPr txBox="1"/>
          <p:nvPr/>
        </p:nvSpPr>
        <p:spPr>
          <a:xfrm>
            <a:off x="5410200" y="4068763"/>
            <a:ext cx="1000125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3200" b="1">
                <a:solidFill>
                  <a:srgbClr val="FF33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亲自</a:t>
            </a:r>
            <a:endParaRPr lang="zh-CN" altLang="en-US" sz="3200" b="1">
              <a:solidFill>
                <a:srgbClr val="FF3300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4279" name="文本框 54278"/>
          <p:cNvSpPr txBox="1"/>
          <p:nvPr/>
        </p:nvSpPr>
        <p:spPr>
          <a:xfrm>
            <a:off x="3751263" y="2087563"/>
            <a:ext cx="592137" cy="57943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3200" b="1">
                <a:solidFill>
                  <a:srgbClr val="0000FF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Times New Roman"/>
                <a:ea typeface="宋体" panose="02010600030101010101" pitchFamily="2" charset="-122"/>
              </a:rPr>
              <a:t>派</a:t>
            </a:r>
            <a:endParaRPr lang="zh-CN" altLang="en-US" sz="3200" b="1">
              <a:solidFill>
                <a:srgbClr val="0000FF"/>
              </a:solidFill>
              <a:effectLst>
                <a:outerShdw blurRad="38100" dist="38100" dir="2700000">
                  <a:srgbClr val="C0C0C0"/>
                </a:outerShdw>
              </a:effectLst>
              <a:latin typeface="Times New Roman"/>
              <a:ea typeface="宋体" panose="02010600030101010101" pitchFamily="2" charset="-122"/>
            </a:endParaRPr>
          </a:p>
        </p:txBody>
      </p:sp>
      <p:pic>
        <p:nvPicPr>
          <p:cNvPr id="54280" name="图片 54279" descr="N_179">
            <a:hlinkClick action="ppaction://hlinkshowjump?jump=nextslide"/>
          </p:cNvPr>
          <p:cNvPicPr>
            <a:picLocks noChangeAspect="1"/>
          </p:cNvPicPr>
          <p:nvPr/>
        </p:nvPicPr>
        <p:blipFill>
          <a:blip r:embed="rId4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50825" y="765175"/>
            <a:ext cx="1397943" cy="1282981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4281" name="圆角矩形 54280"/>
          <p:cNvSpPr/>
          <p:nvPr/>
        </p:nvSpPr>
        <p:spPr>
          <a:xfrm>
            <a:off x="1524000" y="5029200"/>
            <a:ext cx="5715000" cy="762000"/>
          </a:xfrm>
          <a:prstGeom prst="roundRect">
            <a:avLst>
              <a:gd name="adj" fmla="val 23440"/>
            </a:avLst>
          </a:prstGeom>
          <a:gradFill rotWithShape="0">
            <a:gsLst>
              <a:gs pos="0">
                <a:srgbClr val="3399FF"/>
              </a:gs>
              <a:gs pos="50000">
                <a:srgbClr val="FFFFCC"/>
              </a:gs>
              <a:gs pos="100000">
                <a:srgbClr val="3399FF"/>
              </a:gs>
            </a:gsLst>
            <a:lin ang="5400000" scaled="1"/>
          </a:gradFill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 algn="ctr"/>
            <a:r>
              <a:rPr lang="zh-CN" altLang="en-US" sz="2800" b="1">
                <a:solidFill>
                  <a:srgbClr val="000099"/>
                </a:solidFill>
                <a:latin typeface="Times New Roman"/>
                <a:ea typeface="宋体" panose="02010600030101010101" pitchFamily="2" charset="-122"/>
              </a:rPr>
              <a:t>因为</a:t>
            </a:r>
            <a:r>
              <a:rPr lang="en-US" altLang="zh-CN" sz="2800" b="1">
                <a:solidFill>
                  <a:srgbClr val="000099"/>
                </a:solidFill>
                <a:latin typeface="Times New Roman"/>
                <a:ea typeface="Times New Roman" panose="02020603050405020304" charset="0"/>
              </a:rPr>
              <a:t>……</a:t>
            </a:r>
            <a:r>
              <a:rPr lang="zh-CN" altLang="en-US" sz="2800" b="1">
                <a:solidFill>
                  <a:srgbClr val="000099"/>
                </a:solidFill>
                <a:latin typeface="Times New Roman"/>
                <a:ea typeface="宋体" panose="02010600030101010101" pitchFamily="2" charset="-122"/>
              </a:rPr>
              <a:t>可是</a:t>
            </a:r>
            <a:r>
              <a:rPr lang="en-US" altLang="zh-CN" sz="2800" b="1">
                <a:solidFill>
                  <a:srgbClr val="000099"/>
                </a:solidFill>
                <a:latin typeface="Times New Roman"/>
                <a:ea typeface="宋体" panose="02010600030101010101" pitchFamily="2" charset="-122"/>
              </a:rPr>
              <a:t>……</a:t>
            </a:r>
            <a:r>
              <a:rPr lang="zh-CN" altLang="en-US" sz="2800" b="1">
                <a:solidFill>
                  <a:srgbClr val="000099"/>
                </a:solidFill>
                <a:latin typeface="Times New Roman"/>
                <a:ea typeface="宋体" panose="02010600030101010101" pitchFamily="2" charset="-122"/>
              </a:rPr>
              <a:t>所以</a:t>
            </a:r>
            <a:r>
              <a:rPr lang="en-US" altLang="zh-CN" sz="2800" b="1">
                <a:solidFill>
                  <a:srgbClr val="000099"/>
                </a:solidFill>
                <a:latin typeface="Times New Roman"/>
                <a:ea typeface="宋体" panose="02010600030101010101" pitchFamily="2" charset="-122"/>
              </a:rPr>
              <a:t>……</a:t>
            </a:r>
            <a:endParaRPr lang="en-US" altLang="zh-CN" sz="2800" b="1">
              <a:solidFill>
                <a:srgbClr val="000099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4282" name="TextBox 5428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10/26</a:t>
            </a:r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42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42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8" grpId="0"/>
      <p:bldP spid="5428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2226" name="图片 52225" descr="mf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094908" cy="6554279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2227" name="文本框 52226"/>
          <p:cNvSpPr txBox="1"/>
          <p:nvPr/>
        </p:nvSpPr>
        <p:spPr>
          <a:xfrm>
            <a:off x="4356100" y="0"/>
            <a:ext cx="4787900" cy="61214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3600">
                <a:latin typeface="Times New Roman"/>
                <a:ea typeface="宋体" panose="02010600030101010101" pitchFamily="2" charset="-122"/>
              </a:rPr>
              <a:t>         </a:t>
            </a:r>
            <a:r>
              <a:rPr lang="zh-CN" altLang="en-US" sz="4400" b="1">
                <a:solidFill>
                  <a:srgbClr val="9900CC"/>
                </a:solidFill>
                <a:latin typeface="Times New Roman"/>
                <a:ea typeface="宋体" panose="02010600030101010101" pitchFamily="2" charset="-122"/>
              </a:rPr>
              <a:t>养蜂人看见列宁，诧异地说：“</a:t>
            </a:r>
            <a:r>
              <a:rPr lang="zh-CN" altLang="en-US" sz="4400" b="1">
                <a:latin typeface="Times New Roman"/>
                <a:ea typeface="宋体" panose="02010600030101010101" pitchFamily="2" charset="-122"/>
              </a:rPr>
              <a:t>您好，列宁同志，是谁把您领到这儿来</a:t>
            </a:r>
            <a:r>
              <a:rPr lang="zh-CN" altLang="en-US" sz="4400" b="1">
                <a:solidFill>
                  <a:srgbClr val="9900CC"/>
                </a:solidFill>
                <a:latin typeface="Times New Roman"/>
                <a:ea typeface="宋体" panose="02010600030101010101" pitchFamily="2" charset="-122"/>
              </a:rPr>
              <a:t>？”列宁笑着说：“</a:t>
            </a:r>
            <a:r>
              <a:rPr lang="zh-CN" altLang="en-US" sz="4400" b="1">
                <a:latin typeface="Times New Roman"/>
                <a:ea typeface="宋体" panose="02010600030101010101" pitchFamily="2" charset="-122"/>
              </a:rPr>
              <a:t>我有向导，是您蜜蜂把我领到这儿来</a:t>
            </a:r>
            <a:r>
              <a:rPr lang="zh-CN" altLang="en-US" sz="4400" b="1">
                <a:solidFill>
                  <a:srgbClr val="9900CC"/>
                </a:solidFill>
                <a:latin typeface="Times New Roman"/>
                <a:ea typeface="宋体" panose="02010600030101010101" pitchFamily="2" charset="-122"/>
              </a:rPr>
              <a:t>。”</a:t>
            </a:r>
            <a:endParaRPr lang="zh-CN" altLang="en-US" sz="4400" b="1">
              <a:solidFill>
                <a:srgbClr val="9900CC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2228" name="TextBox 52227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11/26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515" name="文本框 64514"/>
          <p:cNvSpPr txBox="1"/>
          <p:nvPr/>
        </p:nvSpPr>
        <p:spPr>
          <a:xfrm>
            <a:off x="381000" y="973455"/>
            <a:ext cx="8382000" cy="344424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>
              <a:spcBef>
                <a:spcPct val="50000"/>
              </a:spcBef>
            </a:pPr>
            <a:r>
              <a:rPr lang="en-US" altLang="zh-CN" sz="4400" b="1">
                <a:latin typeface="黑体" panose="02010609060101010101" pitchFamily="2" charset="-122"/>
                <a:ea typeface="黑体" panose="02010609060101010101" pitchFamily="2" charset="-122"/>
              </a:rPr>
              <a:t>   </a:t>
            </a:r>
            <a:r>
              <a:rPr lang="zh-CN" altLang="en-US" sz="4400" b="1">
                <a:latin typeface="黑体" panose="02010609060101010101" pitchFamily="2" charset="-122"/>
                <a:ea typeface="黑体" panose="02010609060101010101" pitchFamily="2" charset="-122"/>
              </a:rPr>
              <a:t>列宁一边走一边看，发觉路边花丛里有许多蜜蜂。他仔细观察，只见那些蜜蜂采了蜜就飞进附近一个园子里，园子旁边有一所小房子。</a:t>
            </a:r>
            <a:endParaRPr lang="zh-CN" altLang="en-US" sz="44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64516" name="TextBox 64515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12/26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3250" name="直接连接符 53249"/>
          <p:cNvSpPr/>
          <p:nvPr/>
        </p:nvSpPr>
        <p:spPr>
          <a:xfrm flipH="1">
            <a:off x="1371600" y="4343400"/>
            <a:ext cx="0" cy="0"/>
          </a:xfrm>
          <a:prstGeom prst="line">
            <a:avLst/>
          </a:prstGeom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/>
        </p:txBody>
      </p:sp>
      <p:sp>
        <p:nvSpPr>
          <p:cNvPr id="53251" name="文本框 53250"/>
          <p:cNvSpPr txBox="1"/>
          <p:nvPr/>
        </p:nvSpPr>
        <p:spPr>
          <a:xfrm>
            <a:off x="0" y="0"/>
            <a:ext cx="9144000" cy="77120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 lvl="0"/>
            <a:r>
              <a:rPr lang="zh-CN" altLang="en-US" sz="40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自学提醒：</a:t>
            </a:r>
            <a:endParaRPr lang="zh-CN" altLang="en-US" sz="40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endParaRPr lang="zh-CN" altLang="en-US" sz="40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zh-CN" altLang="en-US" sz="40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  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1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、 默读第三自然段，想想：列宁是怎样利用蜜蜂找到养蜂人家？</a:t>
            </a:r>
            <a:endParaRPr lang="zh-CN" altLang="en-US" sz="4000" b="1">
              <a:solidFill>
                <a:srgbClr val="FF0066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2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、列宁发觉了什么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?</a:t>
            </a:r>
            <a:endParaRPr lang="en-US" altLang="zh-CN" sz="4000" b="1">
              <a:solidFill>
                <a:srgbClr val="FF0066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3.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用“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△△”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画出表示花丛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.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园子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.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小房子位置词。</a:t>
            </a:r>
            <a:endParaRPr lang="zh-CN" altLang="en-US" sz="4000" b="1">
              <a:solidFill>
                <a:srgbClr val="FF0066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4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、从哪些词能够看出列宁善于观察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?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用“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___”</a:t>
            </a:r>
            <a:r>
              <a:rPr lang="zh-CN" altLang="en-US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画出</a:t>
            </a:r>
            <a:r>
              <a:rPr lang="en-US" altLang="zh-CN" sz="4000" b="1">
                <a:solidFill>
                  <a:srgbClr val="FF0066"/>
                </a:solidFill>
                <a:latin typeface="Times New Roman"/>
                <a:ea typeface="宋体" panose="02010600030101010101" pitchFamily="2" charset="-122"/>
              </a:rPr>
              <a:t>.</a:t>
            </a:r>
            <a:endParaRPr lang="en-US" altLang="zh-CN" sz="4000" b="1">
              <a:solidFill>
                <a:srgbClr val="FF0066"/>
              </a:solidFill>
              <a:latin typeface="Times New Roman"/>
              <a:ea typeface="宋体" panose="02010600030101010101" pitchFamily="2" charset="-122"/>
            </a:endParaRPr>
          </a:p>
          <a:p>
            <a:pPr lvl="0">
              <a:spcBef>
                <a:spcPct val="50000"/>
              </a:spcBef>
            </a:pPr>
            <a:endParaRPr lang="en-US" altLang="zh-CN" sz="4000" b="1">
              <a:solidFill>
                <a:srgbClr val="FF0066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endParaRPr lang="en-US" altLang="zh-CN" sz="4000" b="1">
              <a:solidFill>
                <a:srgbClr val="FF0066"/>
              </a:solidFill>
              <a:latin typeface="Times New Roman"/>
              <a:ea typeface="宋体" panose="02010600030101010101" pitchFamily="2" charset="-122"/>
            </a:endParaRPr>
          </a:p>
          <a:p>
            <a:pPr lvl="0"/>
            <a:r>
              <a:rPr lang="en-US" altLang="zh-CN" sz="4000" b="1">
                <a:solidFill>
                  <a:schemeClr val="accent2"/>
                </a:solidFill>
                <a:latin typeface="Times New Roman"/>
                <a:ea typeface="宋体" panose="02010600030101010101" pitchFamily="2" charset="-122"/>
              </a:rPr>
              <a:t>  </a:t>
            </a:r>
            <a:endParaRPr lang="en-US" altLang="zh-CN" sz="4000" b="1">
              <a:solidFill>
                <a:schemeClr val="accent2"/>
              </a:solidFill>
              <a:latin typeface="Times New Roman"/>
              <a:ea typeface="宋体" panose="02010600030101010101" pitchFamily="2" charset="-122"/>
            </a:endParaRPr>
          </a:p>
        </p:txBody>
      </p:sp>
      <p:sp>
        <p:nvSpPr>
          <p:cNvPr id="53252" name="TextBox 53251"/>
          <p:cNvSpPr txBox="1"/>
          <p:nvPr/>
        </p:nvSpPr>
        <p:spPr>
          <a:xfrm>
            <a:off x="8064000" y="6498000"/>
            <a:ext cx="720000" cy="10800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1pPr>
            <a:lvl2pPr marL="457200" lvl="1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2pPr>
            <a:lvl3pPr marL="914400" lvl="2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3pPr>
            <a:lvl4pPr marL="1371600" lvl="3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4pPr>
            <a:lvl5pPr marL="1828800" lvl="4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5pPr>
            <a:lvl6pPr marL="2286000" lvl="5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6pPr>
            <a:lvl7pPr marL="2743200" lvl="6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7pPr>
            <a:lvl8pPr marL="3200400" lvl="7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8pPr>
            <a:lvl9pPr marL="3657600" lvl="8" indent="0" algn="l" defTabSz="91440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0" i="0" u="none" kern="1200" baseline="0">
                <a:solidFill>
                  <a:schemeClr val="tx1"/>
                </a:solidFill>
                <a:latin typeface="Times New Roman"/>
                <a:ea typeface="宋体" panose="02010600030101010101" pitchFamily="2" charset="-122"/>
              </a:defRPr>
            </a:lvl9pPr>
          </a:lstStyle>
          <a:p>
            <a:pPr>
              <a:defRPr sz="1005"/>
            </a:pPr>
            <a:r>
              <a:t>13/26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https://d.book118.com/376055240142010030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7"/>
      </a:accent6>
      <a:hlink>
        <a:srgbClr val="CCCCFF"/>
      </a:hlink>
      <a:folHlink>
        <a:srgbClr val="B2B2B2"/>
      </a:folHlink>
    </a:clrScheme>
    <a:fontScheme name="">
      <a:majorFont>
        <a:latin typeface="Times New Roman"/>
        <a:ea typeface="宋体"/>
        <a:cs typeface="Arial"/>
      </a:majorFont>
      <a:minorFont>
        <a:latin typeface="Times New Roman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">
        <a:dk1>
          <a:srgbClr val="FFFFFF"/>
        </a:dk1>
        <a:lt1>
          <a:srgbClr val="0000FF"/>
        </a:lt1>
        <a:dk2>
          <a:srgbClr val="FFFF00"/>
        </a:dk2>
        <a:lt2>
          <a:srgbClr val="0000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CDCDC"/>
        </a:accent4>
        <a:accent5>
          <a:srgbClr val="FFCAAA"/>
        </a:accent5>
        <a:accent6>
          <a:srgbClr val="00E5E5"/>
        </a:accent6>
        <a:hlink>
          <a:srgbClr val="FF0000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7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27272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2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9"/>
        </a:accent5>
        <a:accent6>
          <a:srgbClr val="0000E5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BE5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9E5B7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Times New Roman</vt:lpstr>
      <vt:lpstr>宋体</vt:lpstr>
      <vt:lpstr>隶书</vt:lpstr>
      <vt:lpstr>黑体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2024-08-28T18:39:54.937</cp:lastPrinted>
  <dcterms:created xsi:type="dcterms:W3CDTF">2024-08-28T10:39:54Z</dcterms:created>
  <dcterms:modified xsi:type="dcterms:W3CDTF">2024-08-28T10:39:56Z</dcterms:modified>
</cp:coreProperties>
</file>