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A406EC-90D1-420D-B167-F3C80D139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7BC93-BC32-4471-93C0-DB2089AE2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7BBF11-EBE7-45E2-84C0-817D8F036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E3B682-EA5B-4FF4-9C73-80D9ACA31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0036C-C37C-42FE-874D-5C3D14FC12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FE9B14-8852-4B06-AF1D-5B4B833E0F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F47ECC-DE75-48A1-8765-BD500A4EC1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40D7E-6F7D-4264-BFF2-58FE3420D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9A2E32-4763-4731-B11D-CA243298C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76391-06E6-4A45-B808-012D3592C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8D479-D777-4F58-AF29-D62FE94B2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0115300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汽车用户购买行为分析</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2023-11-11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汽车用户购买行为概述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汽车用户购买行为分析框架</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不同类型汽车用户购买行为研究</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汽车用户购买行为趋势预测及建议</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pic>
        <p:nvPicPr>
          <p:cNvPr id="4" name="Picture 4"/>
          <p:cNvPicPr>
            <a:picLocks noChangeAspect="1"/>
          </p:cNvPicPr>
          <p:nvPr/>
        </p:nvPicPr>
        <p:blipFill>
          <a:blip r:embed="rId2"/>
          <a:stretch>
            <a:fillRect/>
          </a:stretch>
        </p:blipFill>
        <p:spPr>
          <a:xfrm rot="-301459">
            <a:off x="3624718" y="5710035"/>
            <a:ext cx="9814813" cy="1804494"/>
          </a:xfrm>
          <a:prstGeom prst="rect">
            <a:avLst/>
          </a:prstGeom>
        </p:spPr>
      </p:pic>
      <p:pic>
        <p:nvPicPr>
          <p:cNvPr id="5" name="Picture 5"/>
          <p:cNvPicPr>
            <a:picLocks noChangeAspect="1"/>
          </p:cNvPicPr>
          <p:nvPr/>
        </p:nvPicPr>
        <p:blipFill>
          <a:blip r:embed="rId2"/>
          <a:stretch>
            <a:fillRect/>
          </a:stretch>
        </p:blipFill>
        <p:spPr>
          <a:xfrm rot="-639619">
            <a:off x="-4842383" y="-1241930"/>
            <a:ext cx="9814813" cy="1804494"/>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346738"/>
            <a:ext cx="515576" cy="440418"/>
            <a:chOff x="454963" y="346738"/>
            <a:chExt cx="515576" cy="440418"/>
          </a:xfrm>
        </p:grpSpPr>
        <p:sp>
          <p:nvSpPr>
            <p:cNvPr id="3" name="AutoShape 3"/>
            <p:cNvSpPr/>
            <p:nvPr/>
          </p:nvSpPr>
          <p:spPr>
            <a:xfrm>
              <a:off x="454963" y="34968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467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4845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5742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5329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6746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6451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662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751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710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8523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8228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8400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9297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8883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70300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70005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70177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1074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70661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3" name="TextBox 23"/>
          <p:cNvSpPr txBox="1"/>
          <p:nvPr/>
        </p:nvSpPr>
        <p:spPr>
          <a:xfrm>
            <a:off x="970539" y="220043"/>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研究背景和意义</a:t>
            </a:r>
          </a:p>
        </p:txBody>
      </p:sp>
      <p:sp>
        <p:nvSpPr>
          <p:cNvPr id="24" name="AutoShape 24"/>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随着全球经济的发展和人们生活水平的提高，汽车已成为现代社会不可或缺的交通工具。</a:t>
            </a:r>
          </a:p>
        </p:txBody>
      </p:sp>
      <p:sp>
        <p:nvSpPr>
          <p:cNvPr id="26" name="AutoShape 26"/>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在市场竞争日益激烈的环境下，了解汽车用户的购买行为和需求对汽车制造商和销售商具有重要意义。</a:t>
            </a:r>
          </a:p>
        </p:txBody>
      </p:sp>
      <p:pic>
        <p:nvPicPr>
          <p:cNvPr id="28" name="Picture 28"/>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29" name="Picture 29"/>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30" name="AutoShape 30"/>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通过深入分析用户购买行为，企业可以更好地满足消费者需求，提高市场占有率和竞争力。</a:t>
            </a:r>
          </a:p>
        </p:txBody>
      </p:sp>
      <p:pic>
        <p:nvPicPr>
          <p:cNvPr id="32" name="Picture 32"/>
          <p:cNvPicPr>
            <a:picLocks noChangeAspect="1"/>
          </p:cNvPicPr>
          <p:nvPr/>
        </p:nvPicPr>
        <p:blipFill>
          <a:blip r:embed="rId4"/>
          <a:srcRect t="7689" b="7689"/>
          <a:stretch>
            <a:fillRect/>
          </a:stretch>
        </p:blipFill>
        <p:spPr>
          <a:xfrm>
            <a:off x="544772" y="4664094"/>
            <a:ext cx="2256056" cy="1267968"/>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研究目的和方法</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本研究旨在深入探讨汽车用户的购买行为、需求和偏好，为汽车制造商和销售商提供有针对性的建议和策略。</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本研究采用文献资料收集、问卷调查和实地访谈相结合的方法，以获取丰富的数据和信息。首先，通过收集相关文献资料，梳理出汽车用户购买行为的相关理论和实践经验；其次，设计问卷调查，以获取大样本的数据；最后，进行实地访谈，深入了解用户的需求和偏好。</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研究方法</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汽车用户购买行为概述</a:t>
            </a:r>
          </a:p>
        </p:txBody>
      </p:sp>
      <p:pic>
        <p:nvPicPr>
          <p:cNvPr id="4" name="Picture 4"/>
          <p:cNvPicPr>
            <a:picLocks noChangeAspect="1"/>
          </p:cNvPicPr>
          <p:nvPr/>
        </p:nvPicPr>
        <p:blipFill>
          <a:blip r:embed="rId2"/>
          <a:stretch>
            <a:fillRect/>
          </a:stretch>
        </p:blipFill>
        <p:spPr>
          <a:xfrm rot="-301459">
            <a:off x="3624718" y="5710035"/>
            <a:ext cx="9814813" cy="1804494"/>
          </a:xfrm>
          <a:prstGeom prst="rect">
            <a:avLst/>
          </a:prstGeom>
        </p:spPr>
      </p:pic>
      <p:pic>
        <p:nvPicPr>
          <p:cNvPr id="5" name="Picture 5"/>
          <p:cNvPicPr>
            <a:picLocks noChangeAspect="1"/>
          </p:cNvPicPr>
          <p:nvPr/>
        </p:nvPicPr>
        <p:blipFill>
          <a:blip r:embed="rId2"/>
          <a:stretch>
            <a:fillRect/>
          </a:stretch>
        </p:blipFill>
        <p:spPr>
          <a:xfrm rot="-639619">
            <a:off x="-4842383" y="-1241930"/>
            <a:ext cx="9814813" cy="1804494"/>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721546" y="2621386"/>
            <a:ext cx="2748908" cy="274890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6" name="TextBox 6"/>
          <p:cNvSpPr txBox="1"/>
          <p:nvPr/>
        </p:nvSpPr>
        <p:spPr>
          <a:xfrm>
            <a:off x="1094226" y="2429860"/>
            <a:ext cx="3263018"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汽车用户购买行为是指消费者在购买汽车过程中的一系列决策、行动和偏好。</a:t>
            </a:r>
          </a:p>
        </p:txBody>
      </p:sp>
      <p:sp>
        <p:nvSpPr>
          <p:cNvPr id="7" name="TextBox 7"/>
          <p:cNvSpPr txBox="1"/>
          <p:nvPr/>
        </p:nvSpPr>
        <p:spPr>
          <a:xfrm>
            <a:off x="7808528" y="2429860"/>
            <a:ext cx="3289246" cy="28773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它包括对汽车品牌、型号、价格、性能、安全性、可靠性以及个人偏好等多方面的考虑。</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226" y="176330"/>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汽车用户购买行为定义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消费者在明确需求和预算后，直接选择购买符合自己要求的汽车。</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直接购买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2542" r="2542"/>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对比购买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5458" r="15458"/>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冲动购买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21292" r="21292"/>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消费者会对比不同品牌、型号和价格等多个方面的汽车，经过慎重考虑后做出购买决策。</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消费者在某种程度上受到情绪或一时冲动的驱使而购买汽车。</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汽车用户购买行为类型</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汽车用户购买行为影响因素</a:t>
            </a:r>
          </a:p>
        </p:txBody>
      </p:sp>
      <p:sp>
        <p:nvSpPr>
          <p:cNvPr id="23" name="AutoShape 23"/>
          <p:cNvSpPr/>
          <p:nvPr/>
        </p:nvSpPr>
        <p:spPr>
          <a:xfrm>
            <a:off x="5545936" y="2601975"/>
            <a:ext cx="1097280" cy="109728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635109" y="5100689"/>
            <a:ext cx="1097280" cy="109728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451198" y="5100689"/>
            <a:ext cx="1097280" cy="109728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Freeform 26"/>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Freeform 27"/>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Freeform 28"/>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Freeform 29"/>
          <p:cNvSpPr/>
          <p:nvPr/>
        </p:nvSpPr>
        <p:spPr>
          <a:xfrm rot="10800000">
            <a:off x="5885433" y="539451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Freeform 30"/>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8147507" y="2649187"/>
            <a:ext cx="3898493"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a:t>
            </a:r>
          </a:p>
        </p:txBody>
      </p:sp>
      <p:sp>
        <p:nvSpPr>
          <p:cNvPr id="32" name="TextBox 32"/>
          <p:cNvSpPr txBox="1"/>
          <p:nvPr/>
        </p:nvSpPr>
        <p:spPr>
          <a:xfrm>
            <a:off x="8147507" y="3318396"/>
            <a:ext cx="331622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品牌形象和口碑对消费者购买决策产生很大影响，消费者通常会选择自己熟悉和信任的品牌。</a:t>
            </a:r>
          </a:p>
        </p:txBody>
      </p:sp>
      <p:sp>
        <p:nvSpPr>
          <p:cNvPr id="33" name="TextBox 33"/>
          <p:cNvSpPr txBox="1"/>
          <p:nvPr/>
        </p:nvSpPr>
        <p:spPr>
          <a:xfrm>
            <a:off x="4556122" y="996143"/>
            <a:ext cx="4125956"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价格</a:t>
            </a:r>
          </a:p>
        </p:txBody>
      </p:sp>
      <p:sp>
        <p:nvSpPr>
          <p:cNvPr id="34" name="TextBox 34"/>
          <p:cNvSpPr txBox="1"/>
          <p:nvPr/>
        </p:nvSpPr>
        <p:spPr>
          <a:xfrm>
            <a:off x="4556122" y="1527035"/>
            <a:ext cx="331573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价格是影响消费者购买决策的重要因素之一，消费者通常会根据自己的预算和需求来选择合适的汽车。</a:t>
            </a:r>
          </a:p>
        </p:txBody>
      </p:sp>
      <p:sp>
        <p:nvSpPr>
          <p:cNvPr id="35" name="Freeform 35"/>
          <p:cNvSpPr/>
          <p:nvPr/>
        </p:nvSpPr>
        <p:spPr>
          <a:xfrm>
            <a:off x="5808876"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973593" y="3367103"/>
            <a:ext cx="1097280" cy="109728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Freeform 37"/>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116258" y="3411582"/>
            <a:ext cx="1097280" cy="109728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Freeform 39"/>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Freeform 40"/>
          <p:cNvSpPr/>
          <p:nvPr/>
        </p:nvSpPr>
        <p:spPr>
          <a:xfrm>
            <a:off x="4937317" y="542952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Freeform 41"/>
          <p:cNvSpPr/>
          <p:nvPr/>
        </p:nvSpPr>
        <p:spPr>
          <a:xfrm>
            <a:off x="6613417" y="536410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7839225" y="4764848"/>
            <a:ext cx="3898493"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性能</a:t>
            </a:r>
          </a:p>
        </p:txBody>
      </p:sp>
      <p:sp>
        <p:nvSpPr>
          <p:cNvPr id="43" name="TextBox 43"/>
          <p:cNvSpPr txBox="1"/>
          <p:nvPr/>
        </p:nvSpPr>
        <p:spPr>
          <a:xfrm>
            <a:off x="7839225" y="5434058"/>
            <a:ext cx="331622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性能是消费者购买决策中的重要考虑因素，包括汽车的动力、操控、舒适性等多个方面。</a:t>
            </a:r>
          </a:p>
        </p:txBody>
      </p:sp>
      <p:sp>
        <p:nvSpPr>
          <p:cNvPr id="44" name="TextBox 44"/>
          <p:cNvSpPr txBox="1"/>
          <p:nvPr/>
        </p:nvSpPr>
        <p:spPr>
          <a:xfrm>
            <a:off x="704217" y="2649187"/>
            <a:ext cx="3898493"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可靠性</a:t>
            </a:r>
          </a:p>
        </p:txBody>
      </p:sp>
      <p:sp>
        <p:nvSpPr>
          <p:cNvPr id="45" name="TextBox 45"/>
          <p:cNvSpPr txBox="1"/>
          <p:nvPr/>
        </p:nvSpPr>
        <p:spPr>
          <a:xfrm>
            <a:off x="704217" y="3318396"/>
            <a:ext cx="331622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汽车的可靠性直接影响到消费者的使用体验和维修成本，因此也是消费者购买决策中的重要考虑因素。</a:t>
            </a:r>
          </a:p>
        </p:txBody>
      </p:sp>
      <p:sp>
        <p:nvSpPr>
          <p:cNvPr id="46" name="TextBox 46"/>
          <p:cNvSpPr txBox="1"/>
          <p:nvPr/>
        </p:nvSpPr>
        <p:spPr>
          <a:xfrm>
            <a:off x="1069981" y="4764848"/>
            <a:ext cx="3898493"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安全</a:t>
            </a:r>
          </a:p>
        </p:txBody>
      </p:sp>
      <p:sp>
        <p:nvSpPr>
          <p:cNvPr id="47" name="TextBox 47"/>
          <p:cNvSpPr txBox="1"/>
          <p:nvPr/>
        </p:nvSpPr>
        <p:spPr>
          <a:xfrm>
            <a:off x="1069981" y="5434058"/>
            <a:ext cx="331622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安全性是消费者购买决策中的重要考虑因素，包括汽车的安全配置、碰撞测试评级等。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汽车用户购买行为分析框架</a:t>
            </a:r>
          </a:p>
        </p:txBody>
      </p:sp>
      <p:pic>
        <p:nvPicPr>
          <p:cNvPr id="4" name="Picture 4"/>
          <p:cNvPicPr>
            <a:picLocks noChangeAspect="1"/>
          </p:cNvPicPr>
          <p:nvPr/>
        </p:nvPicPr>
        <p:blipFill>
          <a:blip r:embed="rId2"/>
          <a:stretch>
            <a:fillRect/>
          </a:stretch>
        </p:blipFill>
        <p:spPr>
          <a:xfrm rot="-301459">
            <a:off x="3624718" y="5710035"/>
            <a:ext cx="9814813" cy="1804494"/>
          </a:xfrm>
          <a:prstGeom prst="rect">
            <a:avLst/>
          </a:prstGeom>
        </p:spPr>
      </p:pic>
      <p:pic>
        <p:nvPicPr>
          <p:cNvPr id="5" name="Picture 5"/>
          <p:cNvPicPr>
            <a:picLocks noChangeAspect="1"/>
          </p:cNvPicPr>
          <p:nvPr/>
        </p:nvPicPr>
        <p:blipFill>
          <a:blip r:embed="rId2"/>
          <a:stretch>
            <a:fillRect/>
          </a:stretch>
        </p:blipFill>
        <p:spPr>
          <a:xfrm rot="-639619">
            <a:off x="-4842383" y="-1241930"/>
            <a:ext cx="9814813" cy="1804494"/>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不同消费者对价格的敏感程度不同，价格敏感度高的消费者更倾向于购买价格更为合理的车辆。</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价格因素分析</a:t>
            </a:r>
          </a:p>
        </p:txBody>
      </p:sp>
      <p:pic>
        <p:nvPicPr>
          <p:cNvPr id="28" name="Picture 28"/>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价格敏感度</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消费者的支付能力会影响其购买选择，支付能力强的消费者可能更倾向于购买高端、豪华的车型。</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支付能力</a:t>
            </a:r>
          </a:p>
        </p:txBody>
      </p:sp>
      <p:pic>
        <p:nvPicPr>
          <p:cNvPr id="32" name="Picture 32"/>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33" name="Picture 33"/>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消费者通常会寻求价格与车辆价值的匹配，如果车辆性价比高，即使价格稍高，消费者也可能会考虑购买。</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价格与价值匹配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品牌与口碑因素分析</a:t>
            </a:r>
          </a:p>
        </p:txBody>
      </p:sp>
      <p:sp>
        <p:nvSpPr>
          <p:cNvPr id="27" name="Freeform 27"/>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Freeform 28"/>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Freeform 29"/>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品牌形象</a:t>
            </a:r>
          </a:p>
        </p:txBody>
      </p:sp>
      <p:sp>
        <p:nvSpPr>
          <p:cNvPr id="33" name="TextBox 33"/>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品牌的形象和定位也会影响消费者的购买决策，如年轻、时尚、高端等形象通常更吸引消费者。</a:t>
            </a:r>
          </a:p>
        </p:txBody>
      </p:sp>
      <p:sp>
        <p:nvSpPr>
          <p:cNvPr id="34" name="TextBox 34"/>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口碑传播</a:t>
            </a:r>
          </a:p>
        </p:txBody>
      </p:sp>
      <p:sp>
        <p:nvSpPr>
          <p:cNvPr id="35" name="TextBox 35"/>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消费者的口碑传播对品牌形象和购买意愿有重要影响，良好的口碑传播可以增强消费者的购买信心。</a:t>
            </a:r>
          </a:p>
        </p:txBody>
      </p:sp>
      <p:cxnSp>
        <p:nvCxnSpPr>
          <p:cNvPr id="36" name="Connector 36"/>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7" name="AutoShape 37"/>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8" name="Connector 38"/>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9" name="AutoShape 39"/>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品牌认知度</a:t>
            </a:r>
          </a:p>
        </p:txBody>
      </p:sp>
      <p:sp>
        <p:nvSpPr>
          <p:cNvPr id="41" name="TextBox 41"/>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消费者对品牌的认知度影响其对品牌的信任度和购买意愿。知名品牌通常具有更高的认知度和更好的口碑。</a:t>
            </a:r>
          </a:p>
        </p:txBody>
      </p:sp>
      <p:sp>
        <p:nvSpPr>
          <p:cNvPr id="42" name="Freeform 42"/>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https://d.book118.com/376101153002010051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2024-09-16T14:25:22.681</cp:lastPrinted>
  <dcterms:created xsi:type="dcterms:W3CDTF">2024-09-16T06:25:22Z</dcterms:created>
  <dcterms:modified xsi:type="dcterms:W3CDTF">2024-09-16T06:25:24Z</dcterms:modified>
</cp:coreProperties>
</file>