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ACEF2CE-6AB1-4499-BD14-D02FEAAE5C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5BBBED-4420-4E9C-B12F-FD8AE65DAB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BBE0AFD-1BAE-4ED1-A69B-C9FDB96621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ADE5C30-207F-495D-BD12-59D7C8EC1D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6DC1403-C5F0-4564-8D69-4CB5B81910B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241E5BB-8B15-40CC-A228-A2452E3D200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AD65A0A-A39D-42CF-BFFD-3BDC819CA60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B5DF4E-A6DE-4DCC-BE66-3C3BCC0F48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E8A144-A0C6-44FB-BB94-FCB4ADB180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E1534C-E754-4B64-A025-824198102E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C158FA-20DD-458C-B93F-303DC17D5D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bg>
      <p:bgPr>
        <a:solidFill>
          <a:schemeClr val="bg1">
            <a:lumMod val="95000"/>
          </a:schemeClr>
        </a:solidFill>
        <a:effectLst/>
      </p:bgPr>
    </p:bg>
    <p:spTree>
      <p:nvGrpSpPr>
        <p:cNvPr id="1" name=""/>
        <p:cNvGrpSpPr/>
        <p:nvPr/>
      </p:nvGrpSpPr>
      <p:grpSpPr>
        <a:xfrm>
          <a:off x="0" y="0"/>
          <a:ext cx="0" cy="0"/>
        </a:xfrm>
      </p:grpSpPr>
      <p:pic>
        <p:nvPicPr>
          <p:cNvPr id="2" name="图片 6"/>
          <p:cNvPicPr>
            <a:picLocks noChangeAspect="1"/>
          </p:cNvPicPr>
          <p:nvPr userDrawn="1"/>
        </p:nvPicPr>
        <p:blipFill>
          <a:blip r:embed="rId1"/>
          <a:srcRect l="25000" r="25000"/>
          <a:stretch>
            <a:fillRect/>
          </a:stretch>
        </p:blipFill>
        <p:spPr>
          <a:xfrm>
            <a:off x="6096000" y="-1"/>
            <a:ext cx="6096000" cy="6858000"/>
          </a:xfrm>
          <a:prstGeom prst="rect">
            <a:avLst/>
          </a:prstGeom>
        </p:spPr>
      </p:pic>
      <p:sp>
        <p:nvSpPr>
          <p:cNvPr id="3" name="标题 1"/>
          <p:cNvSpPr>
            <a:spLocks noGrp="1"/>
          </p:cNvSpPr>
          <p:nvPr>
            <p:ph type="ctrTitle" idx="2147483647" hasCustomPrompt="1"/>
          </p:nvPr>
        </p:nvSpPr>
        <p:spPr>
          <a:xfrm>
            <a:off x="391695" y="5544503"/>
            <a:ext cx="4224233" cy="923330"/>
          </a:xfrm>
        </p:spPr>
        <p:txBody>
          <a:bodyPr wrap="none" anchor="b">
            <a:spAutoFit/>
          </a:bodyPr>
          <a:lstStyle>
            <a:lvl1pPr algn="l">
              <a:defRPr sz="6000" b="0" i="0" spc="300">
                <a:solidFill>
                  <a:schemeClr val="tx2"/>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文本占位符 17"/>
          <p:cNvSpPr>
            <a:spLocks noGrp="1"/>
          </p:cNvSpPr>
          <p:nvPr>
            <p:ph type="body" sz="quarter" idx="10" hasCustomPrompt="1"/>
          </p:nvPr>
        </p:nvSpPr>
        <p:spPr>
          <a:xfrm>
            <a:off x="391695" y="5051672"/>
            <a:ext cx="1980029" cy="480131"/>
          </a:xfrm>
        </p:spPr>
        <p:txBody>
          <a:bodyPr wrap="none" anchor="b">
            <a:spAutoFit/>
          </a:bodyPr>
          <a:lstStyle>
            <a:lvl1pPr marL="0" indent="0" algn="l">
              <a:buNone/>
              <a:defRPr sz="2800" b="0" i="0" spc="0">
                <a:solidFill>
                  <a:schemeClr val="tx1">
                    <a:lumMod val="50000"/>
                    <a:lumOff val="50000"/>
                  </a:schemeClr>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bg>
      <p:bgPr>
        <a:solidFill>
          <a:schemeClr val="bg1">
            <a:lumMod val="95000"/>
          </a:schemeClr>
        </a:solidFill>
        <a:effectLst/>
      </p:bgPr>
    </p:bg>
    <p:spTree>
      <p:nvGrpSpPr>
        <p:cNvPr id="5" name=""/>
        <p:cNvGrpSpPr/>
        <p:nvPr/>
      </p:nvGrpSpPr>
      <p:grpSpPr>
        <a:xfrm>
          <a:off x="0" y="0"/>
          <a:ext cx="0" cy="0"/>
        </a:xfrm>
      </p:grpSpPr>
      <p:sp>
        <p:nvSpPr>
          <p:cNvPr id="6"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7"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bg>
      <p:bgPr>
        <a:solidFill>
          <a:schemeClr val="bg1">
            <a:lumMod val="95000"/>
          </a:schemeClr>
        </a:solidFill>
        <a:effectLst/>
      </p:bgPr>
    </p:bg>
    <p:spTree>
      <p:nvGrpSpPr>
        <p:cNvPr id="11" name=""/>
        <p:cNvGrpSpPr/>
        <p:nvPr/>
      </p:nvGrpSpPr>
      <p:grpSpPr>
        <a:xfrm>
          <a:off x="0" y="0"/>
          <a:ext cx="0" cy="0"/>
        </a:xfrm>
      </p:grpSpPr>
      <p:sp>
        <p:nvSpPr>
          <p:cNvPr id="12"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3"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4"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5" name="图片 2"/>
          <p:cNvPicPr>
            <a:picLocks noChangeAspect="1"/>
          </p:cNvPicPr>
          <p:nvPr userDrawn="1"/>
        </p:nvPicPr>
        <p:blipFill>
          <a:blip r:embed="rId1"/>
          <a:srcRect l="25000" r="25000"/>
          <a:stretch>
            <a:fillRect/>
          </a:stretch>
        </p:blipFill>
        <p:spPr>
          <a:xfrm>
            <a:off x="6096000" y="-1"/>
            <a:ext cx="6096000" cy="6858000"/>
          </a:xfrm>
          <a:prstGeom prst="rect">
            <a:avLst/>
          </a:prstGeom>
        </p:spPr>
      </p:pic>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solidFill>
          <a:schemeClr val="bg1">
            <a:lumMod val="95000"/>
          </a:schemeClr>
        </a:solidFill>
        <a:effectLst/>
      </p:bgPr>
    </p:bg>
    <p:spTree>
      <p:nvGrpSpPr>
        <p:cNvPr id="16" name=""/>
        <p:cNvGrpSpPr/>
        <p:nvPr/>
      </p:nvGrpSpPr>
      <p:grpSpPr>
        <a:xfrm>
          <a:off x="0" y="0"/>
          <a:ext cx="0" cy="0"/>
        </a:xfrm>
      </p:grpSpPr>
      <p:pic>
        <p:nvPicPr>
          <p:cNvPr id="17"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8" name="矩形 6"/>
          <p:cNvSpPr/>
          <p:nvPr userDrawn="1"/>
        </p:nvSpPr>
        <p:spPr>
          <a:xfrm>
            <a:off x="0" y="1"/>
            <a:ext cx="12192000" cy="6857999"/>
          </a:xfrm>
          <a:prstGeom prst="rect">
            <a:avLst/>
          </a:prstGeom>
          <a:gradFill>
            <a:gsLst>
              <a:gs pos="85000">
                <a:schemeClr val="bg1">
                  <a:lumMod val="95000"/>
                </a:schemeClr>
              </a:gs>
              <a:gs pos="100000">
                <a:schemeClr val="bg1">
                  <a:lumMod val="95000"/>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9"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0"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1"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bg>
      <p:bgPr>
        <a:solidFill>
          <a:schemeClr val="bg1">
            <a:lumMod val="95000"/>
          </a:schemeClr>
        </a:solidFill>
        <a:effectLst/>
      </p:bgPr>
    </p:bg>
    <p:spTree>
      <p:nvGrpSpPr>
        <p:cNvPr id="22" name=""/>
        <p:cNvGrpSpPr/>
        <p:nvPr/>
      </p:nvGrpSpPr>
      <p:grpSpPr>
        <a:xfrm>
          <a:off x="0" y="0"/>
          <a:ext cx="0" cy="0"/>
        </a:xfrm>
      </p:grpSpPr>
      <p:sp>
        <p:nvSpPr>
          <p:cNvPr id="23"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4"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5"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bg>
      <p:bgPr>
        <a:solidFill>
          <a:schemeClr val="bg1">
            <a:lumMod val="95000"/>
          </a:schemeClr>
        </a:solidFill>
        <a:effectLst/>
      </p:bgPr>
    </p:bg>
    <p:spTree>
      <p:nvGrpSpPr>
        <p:cNvPr id="26" name=""/>
        <p:cNvGrpSpPr/>
        <p:nvPr/>
      </p:nvGrpSpPr>
      <p:grpSpPr>
        <a:xfrm>
          <a:off x="0" y="0"/>
          <a:ext cx="0" cy="0"/>
        </a:xfrm>
      </p:grpSpPr>
      <p:pic>
        <p:nvPicPr>
          <p:cNvPr id="27" name="图片 2"/>
          <p:cNvPicPr>
            <a:picLocks noChangeAspect="1"/>
          </p:cNvPicPr>
          <p:nvPr userDrawn="1"/>
        </p:nvPicPr>
        <p:blipFill>
          <a:blip r:embed="rId1"/>
          <a:srcRect l="25000" r="25000"/>
          <a:stretch>
            <a:fillRect/>
          </a:stretch>
        </p:blipFill>
        <p:spPr>
          <a:xfrm>
            <a:off x="6096000" y="-1"/>
            <a:ext cx="6096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28" name=""/>
        <p:cNvGrpSpPr/>
        <p:nvPr/>
      </p:nvGrpSpPr>
      <p:grpSpPr>
        <a:xfrm>
          <a:off x="0" y="0"/>
          <a:ext cx="0" cy="0"/>
        </a:xfrm>
      </p:grpSpPr>
      <p:sp>
        <p:nvSpPr>
          <p:cNvPr id="29"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0"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1" name="页脚占位符 2"/>
          <p:cNvSpPr>
            <a:spLocks noGrp="1"/>
          </p:cNvSpPr>
          <p:nvPr>
            <p:ph type="ftr" sz="quarter" idx="10"/>
          </p:nvPr>
        </p:nvSpPr>
        <p:spPr>
          <a:xfrm>
            <a:off x="673101" y="6423740"/>
            <a:ext cx="3992171" cy="246221"/>
          </a:xfrm>
        </p:spPr>
        <p:txBody>
          <a:bodyPr/>
          <a:lstStyle/>
          <a:p>
            <a:endParaRPr lang="zh-CN" altLang="en-US"/>
          </a:p>
        </p:txBody>
      </p:sp>
      <p:sp>
        <p:nvSpPr>
          <p:cNvPr id="32" name="日期占位符 3"/>
          <p:cNvSpPr>
            <a:spLocks noGrp="1"/>
          </p:cNvSpPr>
          <p:nvPr>
            <p:ph type="dt" sz="half" idx="11"/>
          </p:nvPr>
        </p:nvSpPr>
        <p:spPr>
          <a:xfrm>
            <a:off x="5517356" y="6423740"/>
            <a:ext cx="1802924" cy="246221"/>
          </a:xfrm>
        </p:spPr>
        <p:txBody>
          <a:bodyPr/>
          <a:lstStyle/>
          <a:p>
            <a:fld id="{AC4CC43B-9EB6-4465-8B1A-3F7180DAD0DF}" type="datetime1">
              <a:rPr/>
              <a:t>2023/11/22</a:t>
            </a:fld>
            <a:endParaRPr lang="en-US" altLang="zh-CN"/>
          </a:p>
        </p:txBody>
      </p:sp>
      <p:sp>
        <p:nvSpPr>
          <p:cNvPr id="33"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4"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5"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2023/11/22</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6123213133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国家学生体质健康标准》解读与实施策略\n## 1.国家学生体质健康标准概述\n### 1.1国家学生体质健康标准的定义与意义\n### 1.2国家学生体质健康标准的发展历程\n### 1.3国家学生体质健康标准的实施对象与范围\n## 2.国家学生体质健康标准的具体内容\n### 2.1国家学生体质健康标准的测试项目与评分方法\n### 2.2国家学生体质健康标准的等级划分与评定标准\n### 2.3国家学生体质健康标准的测试组织与实施流程\n## 3.国家学生体质健康标准的实施效果与分析\n### 3.1国家学生体质健康标准的实施成果展示\n### 3.2国家学生体质健康标准的实施问题与挑战\n### 3.3国家学生体质健康标准的实施改进措施与建议\n## 4.国家学生体质健康标准对教育的影响\n### 4.1国家学生体质健康标准对教育目标的影响\n### 4.2国家学生体质健康标准对教育内容与方法的影响\n### 4.3国家学生体质健康标准对教育评价的影响\n## 5.国家学生体质健康标准的未来展望\n### 5.1国家学生体质健康标准的未来发展趋势\n### 5.2国家学生体质健康标准的未来研究方向\n### 5.3国家学生体质健康标准的未来实施策略与建议\n&quot;,&quot;templateId&quot;:&quot;1conbzikijrczy9ypxfn8ygnta&quot;}}"/>
        <p:cNvGrpSpPr/>
        <p:nvPr/>
      </p:nvGrpSpPr>
      <p:grpSpPr>
        <a:xfrm>
          <a:off x="0" y="0"/>
          <a:ext cx="0" cy="0"/>
        </a:xfrm>
      </p:grpSpPr>
      <p:sp>
        <p:nvSpPr>
          <p:cNvPr id="2" name="标题 4" descr="{&quot;isTemplate&quot;:true,&quot;type&quot;:&quot;title&quot;,&quot;canOmit&quot;:false,&quot;range&quot;:0}"/>
          <p:cNvSpPr>
            <a:spLocks noGrp="1"/>
          </p:cNvSpPr>
          <p:nvPr>
            <p:ph type="ctrTitle" idx="2147483647"/>
          </p:nvPr>
        </p:nvSpPr>
        <p:spPr>
          <a:xfrm>
            <a:off x="391695" y="5553433"/>
            <a:ext cx="9931400" cy="914400"/>
          </a:xfrm>
        </p:spPr>
        <p:txBody>
          <a:bodyPr vert="horz" wrap="square" lIns="91440" tIns="45720" rIns="91440" bIns="45720" anchor="t">
            <a:spAutoFit/>
          </a:bodyPr>
          <a:lstStyle/>
          <a:p>
            <a:pPr>
              <a:buNone/>
            </a:pPr>
            <a:r>
              <a:rPr lang="zh-CN" sz="3700"/>
              <a:t>《国家学生体质健康标准》解读与实施策略</a:t>
            </a:r>
            <a:endParaRPr lang="zh-CN"/>
          </a:p>
        </p:txBody>
      </p:sp>
      <p:sp>
        <p:nvSpPr>
          <p:cNvPr id="3" name="文本占位符 3"/>
          <p:cNvSpPr>
            <a:spLocks noGrp="1"/>
          </p:cNvSpPr>
          <p:nvPr>
            <p:ph type="body" sz="quarter" idx="10"/>
          </p:nvPr>
        </p:nvSpPr>
        <p:spPr>
          <a:xfrm>
            <a:off x="391695" y="5051672"/>
            <a:ext cx="5848350" cy="482600"/>
          </a:xfrm>
        </p:spPr>
        <p:txBody>
          <a:bodyPr>
            <a:normAutofit/>
          </a:bodyPr>
          <a:lstStyle/>
          <a:p>
            <a:r>
              <a:rPr lang="en-US"/>
              <a:t> </a:t>
            </a:r>
            <a:endParaRPr lang="zh-CN" spc="0">
              <a:solidFill>
                <a:schemeClr val="bg1">
                  <a:lumMod val="50000"/>
                  <a:alpha val="100000"/>
                </a:schemeClr>
              </a:solidFill>
            </a:endParaRPr>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latin typeface="+mj-ea"/>
              <a:ea typeface="+mj-ea"/>
            </a:endParaRPr>
          </a:p>
        </p:txBody>
      </p:sp>
      <p:sp>
        <p:nvSpPr>
          <p:cNvPr id="5" name="文本占位符 20"/>
          <p:cNvSpPr txBox="1"/>
          <p:nvPr/>
        </p:nvSpPr>
        <p:spPr>
          <a:xfrm>
            <a:off x="10314921" y="6131138"/>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cxnSp>
        <p:nvCxnSpPr>
          <p:cNvPr id="6" name="Tencent"/>
          <p:cNvCxnSpPr/>
          <p:nvPr/>
        </p:nvCxnSpPr>
        <p:spPr>
          <a:xfrm>
            <a:off x="443999" y="402867"/>
            <a:ext cx="72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8" name="" descr="{&quot;isTemplate&quot;:true,&quot;type&quot;:2}"/>
        <p:cNvGrpSpPr/>
        <p:nvPr/>
      </p:nvGrpSpPr>
      <p:grpSpPr>
        <a:xfrm>
          <a:off x="0" y="0"/>
          <a:ext cx="0" cy="0"/>
        </a:xfrm>
      </p:grpSpPr>
      <p:sp>
        <p:nvSpPr>
          <p:cNvPr id="59" name="标题 1" descr="{&quot;isTemplate&quot;:true,&quot;type&quot;:&quot;title&quot;,&quot;canOmit&quot;:false,&quot;range&quot;:0}"/>
          <p:cNvSpPr txBox="1"/>
          <p:nvPr/>
        </p:nvSpPr>
        <p:spPr>
          <a:xfrm>
            <a:off x="384898" y="5184101"/>
            <a:ext cx="11346592"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国家学生体质健康标准概述</a:t>
            </a:r>
            <a:endParaRPr/>
          </a:p>
        </p:txBody>
      </p:sp>
      <p:sp>
        <p:nvSpPr>
          <p:cNvPr id="60"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01</a:t>
            </a:r>
            <a:endParaRPr kumimoji="1" lang="zh-CN" altLang="en-US" sz="4800">
              <a:solidFill>
                <a:schemeClr val="tx1">
                  <a:lumMod val="50000"/>
                  <a:lumOff val="50000"/>
                </a:schemeClr>
              </a:solidFil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descr="{&quot;isTemplate&quot;:true,&quot;type&quot;:3}"/>
        <p:cNvGrpSpPr/>
        <p:nvPr/>
      </p:nvGrpSpPr>
      <p:grpSpPr>
        <a:xfrm>
          <a:off x="0" y="0"/>
          <a:ext cx="0" cy="0"/>
        </a:xfrm>
      </p:grpSpPr>
      <p:grpSp>
        <p:nvGrpSpPr>
          <p:cNvPr id="82"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83" name=""/>
            <p:cNvGrpSpPr/>
            <p:nvPr/>
          </p:nvGrpSpPr>
          <p:grpSpPr>
            <a:xfrm>
              <a:off x="685800" y="3146904"/>
              <a:ext cx="5760000" cy="3225487"/>
              <a:chOff x="685800" y="3146904"/>
              <a:chExt cx="5760000" cy="3225487"/>
            </a:xfrm>
          </p:grpSpPr>
          <p:sp>
            <p:nvSpPr>
              <p:cNvPr id="84"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国家学生体质健康标准是一项针对学生的体质健康状况的国家标准</a:t>
                </a:r>
                <a:endParaRPr kumimoji="1" lang="en-US" altLang="zh-CN" sz="1800" b="1">
                  <a:solidFill>
                    <a:schemeClr val="bg1"/>
                  </a:solidFill>
                  <a:latin typeface="+mj-ea"/>
                  <a:ea typeface="+mj-ea"/>
                </a:endParaRPr>
              </a:p>
            </p:txBody>
          </p:sp>
          <p:sp>
            <p:nvSpPr>
              <p:cNvPr id="85"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旨在评估学生的身体素质、生理机能和心理健康水平</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为学生提供科学的健身指导和健康管理策略</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有助于提高学生的体质健康水平，培养健康的生活方式</a:t>
                </a:r>
                <a:endParaRPr/>
              </a:p>
            </p:txBody>
          </p:sp>
        </p:grpSp>
        <p:grpSp>
          <p:nvGrpSpPr>
            <p:cNvPr id="86" name=""/>
            <p:cNvGrpSpPr/>
            <p:nvPr/>
          </p:nvGrpSpPr>
          <p:grpSpPr>
            <a:xfrm>
              <a:off x="6016236" y="3146904"/>
              <a:ext cx="5400000" cy="3225487"/>
              <a:chOff x="6016236" y="3146904"/>
              <a:chExt cx="5400000" cy="3225487"/>
            </a:xfrm>
          </p:grpSpPr>
          <p:sp>
            <p:nvSpPr>
              <p:cNvPr id="87"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国家学生体质健康标准具有重要的教育意义</a:t>
                </a:r>
                <a:endParaRPr kumimoji="1" lang="en-US" altLang="zh-CN" sz="1800" b="1">
                  <a:solidFill>
                    <a:schemeClr val="bg1"/>
                  </a:solidFill>
                  <a:latin typeface="+mj-ea"/>
                  <a:ea typeface="+mj-ea"/>
                </a:endParaRPr>
              </a:p>
            </p:txBody>
          </p:sp>
          <p:sp>
            <p:nvSpPr>
              <p:cNvPr id="88"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有助于学校全面了解学生的体质健康状况，为教育改革提供依据</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有助于家长了解孩子的体质健康状况，为孩子提供更好的家庭教育环境</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有助于学生了解自己的体质健康状况，为自我锻炼提供指导</a:t>
                </a:r>
                <a:endParaRPr/>
              </a:p>
            </p:txBody>
          </p:sp>
        </p:grpSp>
      </p:grpSp>
      <p:sp>
        <p:nvSpPr>
          <p:cNvPr id="89"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国家学生体质健康标准的定义与意义</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0" name="" descr="{&quot;isTemplate&quot;:true,&quot;type&quot;:3}"/>
        <p:cNvGrpSpPr/>
        <p:nvPr/>
      </p:nvGrpSpPr>
      <p:grpSpPr>
        <a:xfrm>
          <a:off x="0" y="0"/>
          <a:ext cx="0" cy="0"/>
        </a:xfrm>
      </p:grpSpPr>
      <p:grpSp>
        <p:nvGrpSpPr>
          <p:cNvPr id="91"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92" name="Group 628"/>
            <p:cNvGrpSpPr/>
            <p:nvPr/>
          </p:nvGrpSpPr>
          <p:grpSpPr>
            <a:xfrm>
              <a:off x="1197254" y="3971227"/>
              <a:ext cx="11008530" cy="2106887"/>
              <a:chOff x="1197254" y="3971227"/>
              <a:chExt cx="11008530" cy="2106887"/>
            </a:xfrm>
          </p:grpSpPr>
          <p:sp>
            <p:nvSpPr>
              <p:cNvPr id="93"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4"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5"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9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97"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2002年，国家教育部颁布了第一个国家学生体质健康标准</a:t>
                </a:r>
                <a:endParaRPr/>
              </a:p>
            </p:txBody>
          </p:sp>
          <p:sp>
            <p:nvSpPr>
              <p:cNvPr id="98"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标志着我国学生体质健康评价工作的正式启动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为我国学生体质健康事业的发展奠定了基础</a:t>
                </a:r>
                <a:endParaRPr/>
              </a:p>
            </p:txBody>
          </p:sp>
        </p:grpSp>
        <p:grpSp>
          <p:nvGrpSpPr>
            <p:cNvPr id="99" name="Group 635"/>
            <p:cNvGrpSpPr/>
            <p:nvPr/>
          </p:nvGrpSpPr>
          <p:grpSpPr>
            <a:xfrm>
              <a:off x="3499345" y="1423099"/>
              <a:ext cx="11008530" cy="2005901"/>
              <a:chOff x="3499345" y="1423099"/>
              <a:chExt cx="11008530" cy="2005901"/>
            </a:xfrm>
          </p:grpSpPr>
          <p:sp>
            <p:nvSpPr>
              <p:cNvPr id="100"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2014年，国家教育部对国家学生体质健康标准进行了修订</a:t>
                </a:r>
                <a:endParaRPr/>
              </a:p>
            </p:txBody>
          </p:sp>
          <p:sp>
            <p:nvSpPr>
              <p:cNvPr id="101"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进一步完善了评价指标体系，提高了评价的科学性和准确性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有助于更好地指导学校、家长和学生开展体质健康工作</a:t>
                </a:r>
                <a:endParaRPr/>
              </a:p>
            </p:txBody>
          </p:sp>
          <p:sp>
            <p:nvSpPr>
              <p:cNvPr id="102"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3"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05"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0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国家学生体质健康标准的发展历程</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7" name="" descr="{&quot;isTemplate&quot;:true,&quot;type&quot;:3}"/>
        <p:cNvGrpSpPr/>
        <p:nvPr/>
      </p:nvGrpSpPr>
      <p:grpSpPr>
        <a:xfrm>
          <a:off x="0" y="0"/>
          <a:ext cx="0" cy="0"/>
        </a:xfrm>
      </p:grpSpPr>
      <p:grpSp>
        <p:nvGrpSpPr>
          <p:cNvPr id="108"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09" name=""/>
            <p:cNvGrpSpPr/>
            <p:nvPr/>
          </p:nvGrpSpPr>
          <p:grpSpPr>
            <a:xfrm>
              <a:off x="685800" y="3146904"/>
              <a:ext cx="5760000" cy="3225487"/>
              <a:chOff x="685800" y="3146904"/>
              <a:chExt cx="5760000" cy="3225487"/>
            </a:xfrm>
          </p:grpSpPr>
          <p:sp>
            <p:nvSpPr>
              <p:cNvPr id="110"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国家学生体质健康标准的实施对象是全国范围内的各级各类学校学生</a:t>
                </a:r>
                <a:endParaRPr kumimoji="1" lang="en-US" altLang="zh-CN" sz="1800" b="1">
                  <a:solidFill>
                    <a:schemeClr val="bg1"/>
                  </a:solidFill>
                  <a:latin typeface="+mj-ea"/>
                  <a:ea typeface="+mj-ea"/>
                </a:endParaRPr>
              </a:p>
            </p:txBody>
          </p:sp>
          <p:sp>
            <p:nvSpPr>
              <p:cNvPr id="111"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包括小学生、初中生、高中生和大学生</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有助于全面评估我国学生的体质健康状况</a:t>
                </a:r>
                <a:endParaRPr/>
              </a:p>
            </p:txBody>
          </p:sp>
        </p:grpSp>
        <p:grpSp>
          <p:nvGrpSpPr>
            <p:cNvPr id="112" name=""/>
            <p:cNvGrpSpPr/>
            <p:nvPr/>
          </p:nvGrpSpPr>
          <p:grpSpPr>
            <a:xfrm>
              <a:off x="6016236" y="3146904"/>
              <a:ext cx="5400000" cy="3225487"/>
              <a:chOff x="6016236" y="3146904"/>
              <a:chExt cx="5400000" cy="3225487"/>
            </a:xfrm>
          </p:grpSpPr>
          <p:sp>
            <p:nvSpPr>
              <p:cNvPr id="113"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国家学生体质健康标准的实施范围包括体质健康测试和体育课程</a:t>
                </a:r>
                <a:endParaRPr kumimoji="1" lang="en-US" altLang="zh-CN" sz="1800" b="1">
                  <a:solidFill>
                    <a:schemeClr val="bg1"/>
                  </a:solidFill>
                  <a:latin typeface="+mj-ea"/>
                  <a:ea typeface="+mj-ea"/>
                </a:endParaRPr>
              </a:p>
            </p:txBody>
          </p:sp>
          <p:sp>
            <p:nvSpPr>
              <p:cNvPr id="114"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有助于学校全面了解学生的体质健康状况，为教育改革提供依据</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有助于家长了解孩子的体质健康状况，为孩子提供更好的家庭教育环境</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有助于学生了解自己的体质健康状况，为自我锻炼提供指导</a:t>
                </a:r>
                <a:endParaRPr/>
              </a:p>
            </p:txBody>
          </p:sp>
        </p:grpSp>
      </p:grpSp>
      <p:sp>
        <p:nvSpPr>
          <p:cNvPr id="115"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国家学生体质健康标准的实施对象与范围</a:t>
            </a:r>
            <a:endParaRPr lang="en-US" sz="2800" b="1">
              <a:latin typeface="微软雅黑"/>
              <a:ea typeface="微软雅黑"/>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6" name="" descr="{&quot;isTemplate&quot;:true,&quot;type&quot;:2}"/>
        <p:cNvGrpSpPr/>
        <p:nvPr/>
      </p:nvGrpSpPr>
      <p:grpSpPr>
        <a:xfrm>
          <a:off x="0" y="0"/>
          <a:ext cx="0" cy="0"/>
        </a:xfrm>
      </p:grpSpPr>
      <p:sp>
        <p:nvSpPr>
          <p:cNvPr id="117" name="标题 1" descr="{&quot;isTemplate&quot;:true,&quot;type&quot;:&quot;title&quot;,&quot;canOmit&quot;:false,&quot;range&quot;:0}"/>
          <p:cNvSpPr txBox="1"/>
          <p:nvPr/>
        </p:nvSpPr>
        <p:spPr>
          <a:xfrm>
            <a:off x="384898" y="5184101"/>
            <a:ext cx="11346592"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国家学生体质健康标准的具体内容</a:t>
            </a:r>
            <a:endParaRPr/>
          </a:p>
        </p:txBody>
      </p:sp>
      <p:sp>
        <p:nvSpPr>
          <p:cNvPr id="118"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02</a:t>
            </a:r>
            <a:endParaRPr kumimoji="1" lang="zh-CN" altLang="en-US" sz="4800">
              <a:solidFill>
                <a:schemeClr val="tx1">
                  <a:lumMod val="50000"/>
                  <a:lumOff val="50000"/>
                </a:schemeClr>
              </a:solidFil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9" name="" descr="{&quot;isTemplate&quot;:true,&quot;type&quot;:3}"/>
        <p:cNvGrpSpPr/>
        <p:nvPr/>
      </p:nvGrpSpPr>
      <p:grpSpPr>
        <a:xfrm>
          <a:off x="0" y="0"/>
          <a:ext cx="0" cy="0"/>
        </a:xfrm>
      </p:grpSpPr>
      <p:grpSp>
        <p:nvGrpSpPr>
          <p:cNvPr id="120"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21" name=""/>
            <p:cNvGrpSpPr/>
            <p:nvPr/>
          </p:nvGrpSpPr>
          <p:grpSpPr>
            <a:xfrm>
              <a:off x="685800" y="3146904"/>
              <a:ext cx="5760000" cy="3225487"/>
              <a:chOff x="685800" y="3146904"/>
              <a:chExt cx="5760000" cy="3225487"/>
            </a:xfrm>
          </p:grpSpPr>
          <p:sp>
            <p:nvSpPr>
              <p:cNvPr id="122"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国家学生体质健康标准包括身体形态、生理机能、身体素质、心理健康四个方面的测试项目</a:t>
                </a:r>
                <a:endParaRPr kumimoji="1" lang="en-US" altLang="zh-CN" sz="1800" b="1">
                  <a:solidFill>
                    <a:schemeClr val="bg1"/>
                  </a:solidFill>
                  <a:latin typeface="+mj-ea"/>
                  <a:ea typeface="+mj-ea"/>
                </a:endParaRPr>
              </a:p>
            </p:txBody>
          </p:sp>
          <p:sp>
            <p:nvSpPr>
              <p:cNvPr id="123"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身体形态：身高、体重、胸围等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生理机能：肺活量、脉搏等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身体素质：50米跑、立定跳远、引体向上等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心理健康：抑郁、焦虑等</a:t>
                </a:r>
                <a:endParaRPr/>
              </a:p>
            </p:txBody>
          </p:sp>
        </p:grpSp>
        <p:grpSp>
          <p:nvGrpSpPr>
            <p:cNvPr id="124" name=""/>
            <p:cNvGrpSpPr/>
            <p:nvPr/>
          </p:nvGrpSpPr>
          <p:grpSpPr>
            <a:xfrm>
              <a:off x="6016236" y="3146904"/>
              <a:ext cx="5400000" cy="3225487"/>
              <a:chOff x="6016236" y="3146904"/>
              <a:chExt cx="5400000" cy="3225487"/>
            </a:xfrm>
          </p:grpSpPr>
          <p:sp>
            <p:nvSpPr>
              <p:cNvPr id="125"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国家学生体质健康标准采用评分制，满分100分</a:t>
                </a:r>
                <a:endParaRPr kumimoji="1" lang="en-US" altLang="zh-CN" sz="1800" b="1">
                  <a:solidFill>
                    <a:schemeClr val="bg1"/>
                  </a:solidFill>
                  <a:latin typeface="+mj-ea"/>
                  <a:ea typeface="+mj-ea"/>
                </a:endParaRPr>
              </a:p>
            </p:txBody>
          </p:sp>
          <p:sp>
            <p:nvSpPr>
              <p:cNvPr id="126"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每个测试项目的得分乘以权重之和为总分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有助于全面了解学生的体质健康状况，为教育改革提供依据</a:t>
                </a:r>
                <a:endParaRPr/>
              </a:p>
            </p:txBody>
          </p:sp>
        </p:grpSp>
      </p:grpSp>
      <p:sp>
        <p:nvSpPr>
          <p:cNvPr id="127"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国家学生体质健康标准的测试项目与评分方法</a:t>
            </a:r>
            <a:endParaRPr lang="en-US" sz="2800" b="1">
              <a:latin typeface="微软雅黑"/>
              <a:ea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8" name="" descr="{&quot;isTemplate&quot;:true,&quot;type&quot;:3}"/>
        <p:cNvGrpSpPr/>
        <p:nvPr/>
      </p:nvGrpSpPr>
      <p:grpSpPr>
        <a:xfrm>
          <a:off x="0" y="0"/>
          <a:ext cx="0" cy="0"/>
        </a:xfrm>
      </p:grpSpPr>
      <p:sp>
        <p:nvSpPr>
          <p:cNvPr id="129" name="Tencent" descr="{&quot;isTemplate&quot;:true,&quot;type&quot;:&quot;title&quot;,&quot;canOmit&quot;:false,&quot;range&quot;:0}"/>
          <p:cNvSpPr txBox="1"/>
          <p:nvPr/>
        </p:nvSpPr>
        <p:spPr>
          <a:xfrm>
            <a:off x="753805" y="643889"/>
            <a:ext cx="106997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3600" b="1">
                <a:latin typeface="微软雅黑"/>
                <a:ea typeface="微软雅黑"/>
              </a:rPr>
              <a:t>国家学生体质健康标准的等级划分与评定标准</a:t>
            </a:r>
            <a:endParaRPr lang="en-US" sz="3600" b="1">
              <a:latin typeface="微软雅黑"/>
              <a:ea typeface="微软雅黑"/>
            </a:endParaRPr>
          </a:p>
        </p:txBody>
      </p:sp>
      <p:grpSp>
        <p:nvGrpSpPr>
          <p:cNvPr id="130" name="" descr="{&quot;isTemplate&quot;:true,&quot;type&quot;:&quot;list&quot;,&quot;alignment&quot;:&quot;left&quot;,&quot;alignmentVertical&quot;:&quot;top&quot;,&quot;canOmit&quot;:false,&quot;scalable&quot;:false,&quot;minItemsCount&quot;:-1}"/>
          <p:cNvGrpSpPr/>
          <p:nvPr/>
        </p:nvGrpSpPr>
        <p:grpSpPr>
          <a:xfrm>
            <a:off x="2826111" y="2144759"/>
            <a:ext cx="6539782" cy="4397325"/>
            <a:chOff x="2826110" y="2144759"/>
            <a:chExt cx="6539782" cy="4397325"/>
          </a:xfrm>
        </p:grpSpPr>
        <p:grpSp>
          <p:nvGrpSpPr>
            <p:cNvPr id="131" name=""/>
            <p:cNvGrpSpPr/>
            <p:nvPr/>
          </p:nvGrpSpPr>
          <p:grpSpPr>
            <a:xfrm>
              <a:off x="2826110" y="2144759"/>
              <a:ext cx="2880000" cy="4397325"/>
              <a:chOff x="2826109" y="2144759"/>
              <a:chExt cx="2880000" cy="4397325"/>
            </a:xfrm>
          </p:grpSpPr>
          <p:sp>
            <p:nvSpPr>
              <p:cNvPr id="132" name="椭圆 10" descr="{&quot;isTemplate&quot;:true,&quot;type&quot;:&quot;title&quot;,&quot;canOmit&quot;:false,&quot;range&quot;:0}"/>
              <p:cNvSpPr>
                <a:spLocks noChangeAspect="1"/>
              </p:cNvSpPr>
              <p:nvPr/>
            </p:nvSpPr>
            <p:spPr>
              <a:xfrm>
                <a:off x="2826109" y="2144759"/>
                <a:ext cx="2880000" cy="2880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国家学生体质健康标准将学生体质健康状况划分为四个等级：优秀、良好、及格和不及格</a:t>
                </a:r>
                <a:endParaRPr kumimoji="1" lang="en-US" altLang="zh-CN" sz="2200" b="1">
                  <a:solidFill>
                    <a:schemeClr val="bg1"/>
                  </a:solidFill>
                  <a:latin typeface="+mj-ea"/>
                  <a:ea typeface="+mj-ea"/>
                </a:endParaRPr>
              </a:p>
            </p:txBody>
          </p:sp>
          <p:sp>
            <p:nvSpPr>
              <p:cNvPr id="133" name="Tencent" descr="{&quot;isTemplate&quot;:true,&quot;type&quot;:&quot;content&quot;,&quot;canOmit&quot;:true,&quot;range&quot;:0}"/>
              <p:cNvSpPr txBox="1"/>
              <p:nvPr/>
            </p:nvSpPr>
            <p:spPr>
              <a:xfrm>
                <a:off x="3006109" y="5561464"/>
                <a:ext cx="2520950" cy="98062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优秀：90分以上</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良好：75分以上不满90分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及格：60分以上不满75分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不及格：60分以下</a:t>
                </a:r>
                <a:endParaRPr/>
              </a:p>
            </p:txBody>
          </p:sp>
          <p:sp>
            <p:nvSpPr>
              <p:cNvPr id="134" name="Tencent"/>
              <p:cNvSpPr/>
              <p:nvPr/>
            </p:nvSpPr>
            <p:spPr>
              <a:xfrm>
                <a:off x="4015079"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1"/>
                    </a:solidFill>
                    <a:latin typeface="+mj-ea"/>
                    <a:ea typeface="+mj-ea"/>
                  </a:rPr>
                  <a:t>01</a:t>
                </a:r>
                <a:endParaRPr/>
              </a:p>
            </p:txBody>
          </p:sp>
        </p:grpSp>
        <p:grpSp>
          <p:nvGrpSpPr>
            <p:cNvPr id="135" name=""/>
            <p:cNvGrpSpPr/>
            <p:nvPr/>
          </p:nvGrpSpPr>
          <p:grpSpPr>
            <a:xfrm>
              <a:off x="6485892" y="2144759"/>
              <a:ext cx="2880000" cy="4397325"/>
              <a:chOff x="6485892" y="2144759"/>
              <a:chExt cx="2880000" cy="4397325"/>
            </a:xfrm>
          </p:grpSpPr>
          <p:sp>
            <p:nvSpPr>
              <p:cNvPr id="136" name="椭圆 11" descr="{&quot;isTemplate&quot;:true,&quot;type&quot;:&quot;title&quot;,&quot;canOmit&quot;:false,&quot;range&quot;:0}"/>
              <p:cNvSpPr>
                <a:spLocks noChangeAspect="1"/>
              </p:cNvSpPr>
              <p:nvPr/>
            </p:nvSpPr>
            <p:spPr>
              <a:xfrm>
                <a:off x="6485892" y="2144759"/>
                <a:ext cx="2880000" cy="2880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国家学生体质健康标准的评定标准根据测试项目得分和等级划分进行评定</a:t>
                </a:r>
                <a:endParaRPr kumimoji="1" lang="en-US" altLang="zh-CN" sz="2200" b="1">
                  <a:solidFill>
                    <a:schemeClr val="bg1"/>
                  </a:solidFill>
                  <a:latin typeface="+mj-ea"/>
                  <a:ea typeface="+mj-ea"/>
                </a:endParaRPr>
              </a:p>
            </p:txBody>
          </p:sp>
          <p:sp>
            <p:nvSpPr>
              <p:cNvPr id="137" name="Tencent" descr="{&quot;isTemplate&quot;:true,&quot;type&quot;:&quot;content&quot;,&quot;canOmit&quot;:true,&quot;range&quot;:0}"/>
              <p:cNvSpPr txBox="1"/>
              <p:nvPr/>
            </p:nvSpPr>
            <p:spPr>
              <a:xfrm>
                <a:off x="6665892" y="5561464"/>
                <a:ext cx="2520950" cy="98062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有助于全面了解学生的体质健康状况，为教育改革提供依据</a:t>
                </a:r>
                <a:endParaRPr/>
              </a:p>
            </p:txBody>
          </p:sp>
          <p:sp>
            <p:nvSpPr>
              <p:cNvPr id="138" name="Tencent"/>
              <p:cNvSpPr/>
              <p:nvPr/>
            </p:nvSpPr>
            <p:spPr>
              <a:xfrm>
                <a:off x="7674862"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2"/>
                    </a:solidFill>
                    <a:latin typeface="+mj-ea"/>
                    <a:ea typeface="+mj-ea"/>
                  </a:rPr>
                  <a:t>02</a:t>
                </a:r>
                <a:endParaRPr/>
              </a:p>
            </p:txBody>
          </p:sp>
        </p:gr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9" name="" descr="{&quot;isTemplate&quot;:true,&quot;type&quot;:3}"/>
        <p:cNvGrpSpPr/>
        <p:nvPr/>
      </p:nvGrpSpPr>
      <p:grpSpPr>
        <a:xfrm>
          <a:off x="0" y="0"/>
          <a:ext cx="0" cy="0"/>
        </a:xfrm>
      </p:grpSpPr>
      <p:sp>
        <p:nvSpPr>
          <p:cNvPr id="140" name="Tencent" descr="{&quot;isTemplate&quot;:true,&quot;type&quot;:&quot;title&quot;,&quot;canOmit&quot;:false,&quot;range&quot;:0}"/>
          <p:cNvSpPr txBox="1"/>
          <p:nvPr/>
        </p:nvSpPr>
        <p:spPr>
          <a:xfrm>
            <a:off x="753805" y="643889"/>
            <a:ext cx="106997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3600" b="1">
                <a:latin typeface="微软雅黑"/>
                <a:ea typeface="微软雅黑"/>
              </a:rPr>
              <a:t>国家学生体质健康标准的测试组织与实施流程</a:t>
            </a:r>
            <a:endParaRPr lang="en-US" sz="3600" b="1">
              <a:latin typeface="微软雅黑"/>
              <a:ea typeface="微软雅黑"/>
            </a:endParaRPr>
          </a:p>
        </p:txBody>
      </p:sp>
      <p:grpSp>
        <p:nvGrpSpPr>
          <p:cNvPr id="141" name="" descr="{&quot;isTemplate&quot;:true,&quot;type&quot;:&quot;list&quot;,&quot;alignment&quot;:&quot;left&quot;,&quot;alignmentVertical&quot;:&quot;top&quot;,&quot;canOmit&quot;:false,&quot;scalable&quot;:false,&quot;minItemsCount&quot;:-1}"/>
          <p:cNvGrpSpPr/>
          <p:nvPr/>
        </p:nvGrpSpPr>
        <p:grpSpPr>
          <a:xfrm>
            <a:off x="2826111" y="2144759"/>
            <a:ext cx="6539782" cy="4397325"/>
            <a:chOff x="2826110" y="2144759"/>
            <a:chExt cx="6539782" cy="4397325"/>
          </a:xfrm>
        </p:grpSpPr>
        <p:grpSp>
          <p:nvGrpSpPr>
            <p:cNvPr id="142" name=""/>
            <p:cNvGrpSpPr/>
            <p:nvPr/>
          </p:nvGrpSpPr>
          <p:grpSpPr>
            <a:xfrm>
              <a:off x="2826110" y="2144759"/>
              <a:ext cx="2880000" cy="4397325"/>
              <a:chOff x="2826109" y="2144759"/>
              <a:chExt cx="2880000" cy="4397325"/>
            </a:xfrm>
          </p:grpSpPr>
          <p:sp>
            <p:nvSpPr>
              <p:cNvPr id="143" name="椭圆 10" descr="{&quot;isTemplate&quot;:true,&quot;type&quot;:&quot;title&quot;,&quot;canOmit&quot;:false,&quot;range&quot;:0}"/>
              <p:cNvSpPr>
                <a:spLocks noChangeAspect="1"/>
              </p:cNvSpPr>
              <p:nvPr/>
            </p:nvSpPr>
            <p:spPr>
              <a:xfrm>
                <a:off x="2826109" y="2144759"/>
                <a:ext cx="2880000" cy="2880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国家学生体质健康标准的测试组织工作由各级教育行政部门负责</a:t>
                </a:r>
                <a:endParaRPr kumimoji="1" lang="en-US" altLang="zh-CN" sz="2200" b="1">
                  <a:solidFill>
                    <a:schemeClr val="bg1"/>
                  </a:solidFill>
                  <a:latin typeface="+mj-ea"/>
                  <a:ea typeface="+mj-ea"/>
                </a:endParaRPr>
              </a:p>
            </p:txBody>
          </p:sp>
          <p:sp>
            <p:nvSpPr>
              <p:cNvPr id="144" name="Tencent" descr="{&quot;isTemplate&quot;:true,&quot;type&quot;:&quot;content&quot;,&quot;canOmit&quot;:true,&quot;range&quot;:0}"/>
              <p:cNvSpPr txBox="1"/>
              <p:nvPr/>
            </p:nvSpPr>
            <p:spPr>
              <a:xfrm>
                <a:off x="3006109" y="5561464"/>
                <a:ext cx="2520950" cy="98062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负责制定测试计划，组织开展测试工作</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有助于确保测试工作的顺利进行，提高测试质量</a:t>
                </a:r>
                <a:endParaRPr/>
              </a:p>
            </p:txBody>
          </p:sp>
          <p:sp>
            <p:nvSpPr>
              <p:cNvPr id="145" name="Tencent"/>
              <p:cNvSpPr/>
              <p:nvPr/>
            </p:nvSpPr>
            <p:spPr>
              <a:xfrm>
                <a:off x="4015079"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1"/>
                    </a:solidFill>
                    <a:latin typeface="+mj-ea"/>
                    <a:ea typeface="+mj-ea"/>
                  </a:rPr>
                  <a:t>01</a:t>
                </a:r>
                <a:endParaRPr/>
              </a:p>
            </p:txBody>
          </p:sp>
        </p:grpSp>
        <p:grpSp>
          <p:nvGrpSpPr>
            <p:cNvPr id="146" name=""/>
            <p:cNvGrpSpPr/>
            <p:nvPr/>
          </p:nvGrpSpPr>
          <p:grpSpPr>
            <a:xfrm>
              <a:off x="6485892" y="2144759"/>
              <a:ext cx="2880000" cy="4397325"/>
              <a:chOff x="6485892" y="2144759"/>
              <a:chExt cx="2880000" cy="4397325"/>
            </a:xfrm>
          </p:grpSpPr>
          <p:sp>
            <p:nvSpPr>
              <p:cNvPr id="147" name="椭圆 11" descr="{&quot;isTemplate&quot;:true,&quot;type&quot;:&quot;title&quot;,&quot;canOmit&quot;:false,&quot;range&quot;:0}"/>
              <p:cNvSpPr>
                <a:spLocks noChangeAspect="1"/>
              </p:cNvSpPr>
              <p:nvPr/>
            </p:nvSpPr>
            <p:spPr>
              <a:xfrm>
                <a:off x="6485892" y="2144759"/>
                <a:ext cx="2880000" cy="2880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国家学生体质健康标准的测试实施流程包括宣传发动、培训与指导、测试与数据收集、数据审核与上报、等级评定与公布等环节</a:t>
                </a:r>
                <a:endParaRPr kumimoji="1" lang="en-US" altLang="zh-CN" sz="2200" b="1">
                  <a:solidFill>
                    <a:schemeClr val="bg1"/>
                  </a:solidFill>
                  <a:latin typeface="+mj-ea"/>
                  <a:ea typeface="+mj-ea"/>
                </a:endParaRPr>
              </a:p>
            </p:txBody>
          </p:sp>
          <p:sp>
            <p:nvSpPr>
              <p:cNvPr id="148" name="Tencent" descr="{&quot;isTemplate&quot;:true,&quot;type&quot;:&quot;content&quot;,&quot;canOmit&quot;:true,&quot;range&quot;:0}"/>
              <p:cNvSpPr txBox="1"/>
              <p:nvPr/>
            </p:nvSpPr>
            <p:spPr>
              <a:xfrm>
                <a:off x="6665892" y="5561464"/>
                <a:ext cx="2520950" cy="98062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有助于确保测试工作的顺利进行，提高测试质量</a:t>
                </a:r>
                <a:endParaRPr/>
              </a:p>
            </p:txBody>
          </p:sp>
          <p:sp>
            <p:nvSpPr>
              <p:cNvPr id="149" name="Tencent"/>
              <p:cNvSpPr/>
              <p:nvPr/>
            </p:nvSpPr>
            <p:spPr>
              <a:xfrm>
                <a:off x="7674862"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2"/>
                    </a:solidFill>
                    <a:latin typeface="+mj-ea"/>
                    <a:ea typeface="+mj-ea"/>
                  </a:rPr>
                  <a:t>02</a:t>
                </a:r>
                <a:endParaRPr/>
              </a:p>
            </p:txBody>
          </p:sp>
        </p:gr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84898" y="5184101"/>
            <a:ext cx="11346592"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国家学生体质健康标准的实施效果与分析</a:t>
            </a:r>
            <a:endParaRPr/>
          </a:p>
        </p:txBody>
      </p:sp>
      <p:sp>
        <p:nvSpPr>
          <p:cNvPr id="9"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03</a:t>
            </a:r>
            <a:endParaRPr kumimoji="1" lang="zh-CN" altLang="en-US" sz="4800">
              <a:solidFill>
                <a:schemeClr val="tx1">
                  <a:lumMod val="50000"/>
                  <a:lumOff val="50000"/>
                </a:schemeClr>
              </a:solidFil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sp>
        <p:nvSpPr>
          <p:cNvPr id="11"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国家学生体质健康标准的实施成果展示</a:t>
            </a:r>
            <a:endParaRPr lang="en-US" sz="3600" b="1">
              <a:latin typeface="微软雅黑"/>
              <a:ea typeface="微软雅黑"/>
            </a:endParaRPr>
          </a:p>
        </p:txBody>
      </p:sp>
      <p:sp>
        <p:nvSpPr>
          <p:cNvPr id="12"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国家学生体质健康标准的实施取得了显著的</a:t>
            </a:r>
            <a:r>
              <a:rPr lang="zh-CN" sz="1400" b="1" spc="300">
                <a:solidFill>
                  <a:schemeClr val="tx1">
                    <a:lumMod val="50000"/>
                    <a:lumOff val="50000"/>
                    <a:alpha val="100000"/>
                  </a:schemeClr>
                </a:solidFill>
                <a:latin typeface="微软雅黑"/>
                <a:ea typeface="微软雅黑"/>
              </a:rPr>
              <a:t>成果</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学生体质健康状况得到了一定程度的改善</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学校体育工作得到了加强，体育课程质量得到了提高</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为我国学生体质健康事业的发展奠定了基础</a:t>
            </a:r>
            <a:endParaRPr/>
          </a:p>
        </p:txBody>
      </p:sp>
      <p:cxnSp>
        <p:nvCxnSpPr>
          <p:cNvPr id="13"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https://d.book118.com/376123213133010051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humanities_architecture_gray">
      <a:dk1>
        <a:srgbClr val="000000"/>
      </a:dk1>
      <a:lt1>
        <a:srgbClr val="FFFFFF"/>
      </a:lt1>
      <a:dk2>
        <a:srgbClr val="000000"/>
      </a:dk2>
      <a:lt2>
        <a:srgbClr val="FFFEFF"/>
      </a:lt2>
      <a:accent1>
        <a:srgbClr val="414042"/>
      </a:accent1>
      <a:accent2>
        <a:srgbClr val="B8B9B6"/>
      </a:accent2>
      <a:accent3>
        <a:srgbClr val="727371"/>
      </a:accent3>
      <a:accent4>
        <a:srgbClr val="1D1C1E"/>
      </a:accent4>
      <a:accent5>
        <a:srgbClr val="71756B"/>
      </a:accent5>
      <a:accent6>
        <a:srgbClr val="464A40"/>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《国家学生体质健康标准》解读与实施策略</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2024-09-17T09:37:05.900</cp:lastPrinted>
  <dcterms:created xsi:type="dcterms:W3CDTF">2024-09-17T01:37:05Z</dcterms:created>
  <dcterms:modified xsi:type="dcterms:W3CDTF">2024-09-17T01:37:07Z</dcterms:modified>
</cp:coreProperties>
</file>