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MBLFQ+MS-UIGothic"/>
      <p:regular r:id="rId16"/>
    </p:embeddedFont>
    <p:embeddedFont>
      <p:font typeface="QNJRFG+UUONEM+ArialMT"/>
      <p:regular r:id="rId17"/>
    </p:embeddedFont>
    <p:embeddedFont>
      <p:font typeface="NEANKG+MPOPMI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BFFC9-E4A0-48DA-833C-C9A1EF5C4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1D599-5CEB-4AF1-AFB1-80E1D0EEB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F78A0-76C6-4B78-922A-455DDE31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903B6-EC81-410A-8B27-DADC9EC9D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B4CBE-06F9-4F58-8248-99B79C4F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AB3DD-8D5A-4195-8F88-4FD1585A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87C72-ED85-4C48-981C-949FFD84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57DF4-6CFD-4208-BFB4-94D403FB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66EF0-4206-42B2-90E7-52457AFF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76AEA-0DCF-45BF-A9A4-3213D0A2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12251-DA1E-4816-A017-581C8C77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510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4950">
                <a:solidFill>
                  <a:srgbClr val="000000"/>
                </a:solidFill>
                <a:latin typeface="LMBLFQ+MS-UIGothic"/>
                <a:cs typeface="LMBLFQ+MS-UIGothic"/>
              </a:rPr>
              <a:t>干部具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4950">
                <a:solidFill>
                  <a:srgbClr val="000000"/>
                </a:solidFill>
                <a:latin typeface="LMBLFQ+MS-UIGothic"/>
                <a:cs typeface="LMBLFQ+MS-UIGothic"/>
              </a:rPr>
              <a:t>素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检验课</a:t>
            </a:r>
            <a:r>
              <a:rPr sz="4950">
                <a:solidFill>
                  <a:srgbClr val="000000"/>
                </a:solidFill>
                <a:latin typeface="LMBLFQ+MS-UIGothic"/>
                <a:cs typeface="LMBLFQ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LMBLFQ+MS-UIGothic"/>
                <a:cs typeface="LMBLFQ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9025" y="2318575"/>
            <a:ext cx="1881454" cy="2732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QNJRFG+UUONEM+ArialMT"/>
                <a:cs typeface="QNJRFG+UUONEM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政治素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QNJRFG+UUONEM+ArialMT"/>
                <a:cs typeface="QNJRFG+UUONEM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道德素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QNJRFG+UUONEM+ArialMT"/>
                <a:cs typeface="QNJRFG+UUONEM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知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素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QNJRFG+UUONEM+ArialMT"/>
                <a:cs typeface="QNJRFG+UUONEM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心理素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QNJRFG+UUONEM+ArialMT"/>
                <a:cs typeface="QNJRFG+UUONEM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MBLFQ+MS-UIGothic"/>
                <a:cs typeface="LMBLFQ+MS-UIGothic"/>
              </a:rPr>
              <a:t>能力素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NEANKG+MPOPMI+MicrosoftYaHei-Bold"/>
                <a:cs typeface="NEANKG+MPOPMI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MBLFQ+MS-UIGothic"/>
                <a:cs typeface="LMBLFQ+MS-UIGothic"/>
              </a:rPr>
              <a:t>政治素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坚</a:t>
            </a: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定的政治信仰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备坚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克思主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信仰，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中国特色社会主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信心，始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党的忠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人民的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负责态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定的政治信仰是基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干部的核心素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之一。基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深刻理解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克思主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同中国特色社会主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道路，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展充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信心。在工作中，他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们应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保持清醒的政治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头脑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，不受各种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思潮的影响，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LMBLFQ+MS-UIGothic"/>
                <a:cs typeface="LMBLFQ+MS-UIGothic"/>
              </a:rPr>
              <a:t>党和人民的利益。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正确的政治方向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明确自己的政治方向，始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终坚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持党的路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、方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和政策，确保工作符合国家法律法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和党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4904" y="230363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律要求。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7464" y="4543278"/>
            <a:ext cx="874006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正确的政治方向是基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干部在工作中必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遵循的基本原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。他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们应时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刻关注党和国家的最新政策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深入学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党的文件和精神，确保自己的工作与党中央保持高度一致。同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，基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应严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格遵守国家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和党的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律，不做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之事，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党的形象和威信。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良好的政治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纪</a:t>
            </a: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431604" cy="1436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干部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备严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格的政治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律，遵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守党的章程和各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项规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章制度，保守党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的机密，服从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安排，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决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定。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05200" cy="2396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良好的政治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律是基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干部履行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的基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。他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们应严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格遵守党的章程和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各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项规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章制度，不做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反党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国法之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事。同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，基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干部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保守党的机密，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确保党和国家安全。在工作中，他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服从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安排，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决定，不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推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诿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扯皮，确保工作的高效推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EB554D"/>
                </a:solidFill>
                <a:latin typeface="LMBLFQ+MS-UIGothic"/>
                <a:cs typeface="LMBLF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EANKG+MPOPMI+MicrosoftYaHei-Bold"/>
                <a:cs typeface="NEANKG+MPOPMI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NEANKG+MPOPMI+MicrosoftYaHei-Bold"/>
                <a:cs typeface="NEANKG+MPOPMI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MBLFQ+MS-UIGothic"/>
                <a:cs typeface="LMBLFQ+MS-UIGothic"/>
              </a:rPr>
              <a:t>道德素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正直的道德品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干部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正直的道德品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是其履行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LMBLFQ+MS-UIGothic"/>
                <a:cs typeface="LMBLF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正直的道德品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守信、言行一致、遵守法律法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公平正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干部在日常工作中需要以身作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立良好的道德形象，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得群众的信任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MBLFQ+MS-UIGothic"/>
                <a:cs typeface="LMBLFQ+MS-UIGothic"/>
              </a:rPr>
              <a:t>和尊重。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高尚的道德情操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高尚的道德情操，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是其服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群众的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力源泉。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LMBLFQ+MS-UIGothic"/>
                <a:cs typeface="LMBLF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高尚的道德情操包括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国主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、集体主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、民族自豪感等。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干部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将个人的理想信念与国家和民族的利益相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合，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人民群众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谋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福利、解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难题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，展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出高度的社会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任感和奉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MBLFQ+MS-UIGothic"/>
                <a:cs typeface="LMBLFQ+MS-UIGothic"/>
              </a:rPr>
              <a:t>献精神。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良好的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EB554D"/>
                </a:solidFill>
                <a:latin typeface="LMBLFQ+MS-UIGothic"/>
                <a:cs typeface="LMBLFQ+MS-UIGothic"/>
              </a:rPr>
              <a:t>道德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干部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道德，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是其履行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LMBLFQ+MS-UIGothic"/>
                <a:cs typeface="LMBLF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LMBLFQ+MS-UIGothic"/>
                <a:cs typeface="LMBLF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29310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良好的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道德包括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爱岗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敬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、勤政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民、清正廉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务实创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新等。基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干部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忠于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守、勤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奋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工作，全心全意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人民服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，保持清正廉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的政治本色，勇于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新、敢于担当，不断提高工作效率和服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8C1610"/>
                </a:solidFill>
                <a:latin typeface="LMBLFQ+MS-UIGothic"/>
                <a:cs typeface="LMBLFQ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4904" y="2003516"/>
            <a:ext cx="3514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85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NEANKG+MPOPMI+MicrosoftYaHei-Bold"/>
                <a:cs typeface="NEANKG+MPOPMI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MBLFQ+MS-UIGothic"/>
                <a:cs typeface="LMBLFQ+MS-UIGothic"/>
              </a:rPr>
              <a:t>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4500">
                <a:solidFill>
                  <a:srgbClr val="000000"/>
                </a:solidFill>
                <a:latin typeface="LMBLFQ+MS-UIGothic"/>
                <a:cs typeface="LMBLFQ+MS-UIGothic"/>
              </a:rPr>
              <a:t>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https://d.book118.com/376125103132010054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LMBLFQ+MS-UIGothic</vt:lpstr>
      <vt:lpstr>SimSun</vt:lpstr>
      <vt:lpstr>QNJRFG+UUONEM+ArialMT</vt:lpstr>
      <vt:lpstr>Times New Roman</vt:lpstr>
      <vt:lpstr>NEANKG+MPOPMI+MicrosoftYaHei-Bold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2024-09-21T16:34:08.974</cp:lastPrinted>
  <dcterms:created xsi:type="dcterms:W3CDTF">2024-09-21T08:34:08Z</dcterms:created>
  <dcterms:modified xsi:type="dcterms:W3CDTF">2024-09-21T08:34:10Z</dcterms:modified>
</cp:coreProperties>
</file>