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IIQJCS+MS-UIGothic"/>
      <p:regular r:id="rId17"/>
    </p:embeddedFont>
    <p:embeddedFont>
      <p:font typeface="QGDWLF+GIGBFJ+ArialMT"/>
      <p:regular r:id="rId18"/>
    </p:embeddedFont>
    <p:embeddedFont>
      <p:font typeface="NVCWFC+KSEPCT+MicrosoftYaHei"/>
      <p:regular r:id="rId19"/>
    </p:embeddedFont>
    <p:embeddedFont>
      <p:font typeface="SOMOAO+PUKCOC+Calibri-Light"/>
      <p:regular r:id="rId20"/>
    </p:embeddedFont>
    <p:embeddedFont>
      <p:font typeface="WGOPPG+HTQNCD+MicrosoftYaHei-Bold"/>
      <p:regular r:id="rId21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font" Target="fonts/font5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01334-96BC-4A8F-B446-FA95CAF3A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0EE57-9AE3-469D-9AF2-34F7C4249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C96E2-1212-441F-BD29-463F6280E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19EEA-5144-477D-B89B-32C72A07A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C68003-B210-48F4-9F39-B709F1906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C0FA75-C296-443C-9AE5-DDB83C1F3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43154D-5037-44C5-9384-0A8EEEC2C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D6E5A-34E0-494D-9A3E-687B2EAD1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CADEA-F0AD-4AAE-B59B-6BC1D490E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2B7A3-2B37-4491-886B-5EC20EDB5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7A533-BB7A-406C-A4F2-05380ACA1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2515102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28515" y="2701591"/>
            <a:ext cx="4851577" cy="19056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20000"/>
                </a:solidFill>
                <a:latin typeface="IIQJCS+MS-UIGothic"/>
                <a:cs typeface="IIQJCS+MS-UIGothic"/>
              </a:rPr>
              <a:t>部</a:t>
            </a:r>
            <a:r>
              <a:rPr sz="3800" spc="23">
                <a:solidFill>
                  <a:srgbClr val="020000"/>
                </a:solidFill>
                <a:latin typeface="SimSun"/>
                <a:cs typeface="SimSun"/>
              </a:rPr>
              <a:t>编</a:t>
            </a:r>
            <a:r>
              <a:rPr sz="3800" spc="25">
                <a:solidFill>
                  <a:srgbClr val="020000"/>
                </a:solidFill>
                <a:latin typeface="IIQJCS+MS-UIGothic"/>
                <a:cs typeface="IIQJCS+MS-UIGothic"/>
              </a:rPr>
              <a:t>本《雁</a:t>
            </a:r>
            <a:r>
              <a:rPr sz="3800" spc="23">
                <a:solidFill>
                  <a:srgbClr val="020000"/>
                </a:solidFill>
                <a:latin typeface="SimSun"/>
                <a:cs typeface="SimSun"/>
              </a:rPr>
              <a:t>门</a:t>
            </a:r>
            <a:r>
              <a:rPr sz="3800" spc="27">
                <a:solidFill>
                  <a:srgbClr val="020000"/>
                </a:solidFill>
                <a:latin typeface="IIQJCS+MS-UIGothic"/>
                <a:cs typeface="IIQJCS+MS-UIGothic"/>
              </a:rPr>
              <a:t>太守行</a:t>
            </a:r>
          </a:p>
          <a:p>
            <a:pPr marL="0" marR="0">
              <a:lnSpc>
                <a:spcPts val="3800"/>
              </a:lnSpc>
              <a:spcBef>
                <a:spcPts val="1704"/>
              </a:spcBef>
              <a:spcAft>
                <a:spcPct val="0"/>
              </a:spcAft>
            </a:pPr>
            <a:r>
              <a:rPr sz="3800" spc="27">
                <a:solidFill>
                  <a:srgbClr val="020000"/>
                </a:solidFill>
                <a:latin typeface="IIQJCS+MS-UIGothic"/>
                <a:cs typeface="IIQJCS+MS-UIGothic"/>
              </a:rPr>
              <a:t>》</a:t>
            </a:r>
            <a:r>
              <a:rPr sz="3800" spc="23">
                <a:solidFill>
                  <a:srgbClr val="020000"/>
                </a:solidFill>
                <a:latin typeface="SimSun"/>
                <a:cs typeface="SimSun"/>
              </a:rPr>
              <a:t>课</a:t>
            </a:r>
            <a:r>
              <a:rPr sz="3800">
                <a:solidFill>
                  <a:srgbClr val="020000"/>
                </a:solidFill>
                <a:latin typeface="IIQJCS+MS-UIGothic"/>
                <a:cs typeface="IIQJCS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81109" y="1169554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FF"/>
                </a:solidFill>
                <a:latin typeface="IIQJCS+MS-UIGothic"/>
                <a:cs typeface="IIQJCS+MS-UIGothic"/>
              </a:rPr>
              <a:t>目</a:t>
            </a:r>
            <a:r>
              <a:rPr sz="49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8380" y="1918874"/>
            <a:ext cx="4965700" cy="342805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QGDWLF+GIGBFJ+ArialMT"/>
                <a:cs typeface="QGDWLF+GIGBFJ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IIQJCS+MS-UIGothic"/>
                <a:cs typeface="IIQJCS+MS-UIGothic"/>
              </a:rPr>
              <a:t>《雁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2000" spc="25">
                <a:solidFill>
                  <a:srgbClr val="000000"/>
                </a:solidFill>
                <a:latin typeface="IIQJCS+MS-UIGothic"/>
                <a:cs typeface="IIQJCS+MS-UIGothic"/>
              </a:rPr>
              <a:t>太守行》的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2000" spc="25">
                <a:solidFill>
                  <a:srgbClr val="000000"/>
                </a:solidFill>
                <a:latin typeface="IIQJCS+MS-UIGothic"/>
                <a:cs typeface="IIQJCS+MS-UIGothic"/>
              </a:rPr>
              <a:t>作背景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QGDWLF+GIGBFJ+ArialMT"/>
                <a:cs typeface="QGDWLF+GIGBFJ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IIQJCS+MS-UIGothic"/>
                <a:cs typeface="IIQJCS+MS-UIGothic"/>
              </a:rPr>
              <a:t>《雁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2000" spc="25">
                <a:solidFill>
                  <a:srgbClr val="000000"/>
                </a:solidFill>
                <a:latin typeface="IIQJCS+MS-UIGothic"/>
                <a:cs typeface="IIQJCS+MS-UIGothic"/>
              </a:rPr>
              <a:t>太守行》的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2000" spc="23">
                <a:solidFill>
                  <a:srgbClr val="000000"/>
                </a:solidFill>
                <a:latin typeface="IIQJCS+MS-UIGothic"/>
                <a:cs typeface="IIQJCS+MS-UIGothic"/>
              </a:rPr>
              <a:t>歌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赏</a:t>
            </a:r>
            <a:r>
              <a:rPr sz="2000">
                <a:solidFill>
                  <a:srgbClr val="000000"/>
                </a:solidFill>
                <a:latin typeface="IIQJCS+MS-UIGothic"/>
                <a:cs typeface="IIQJCS+MS-UIGothic"/>
              </a:rPr>
              <a:t>析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QGDWLF+GIGBFJ+ArialMT"/>
                <a:cs typeface="QGDWLF+GIGBFJ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IIQJCS+MS-UIGothic"/>
                <a:cs typeface="IIQJCS+MS-UIGothic"/>
              </a:rPr>
              <a:t>《雁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2000" spc="25">
                <a:solidFill>
                  <a:srgbClr val="000000"/>
                </a:solidFill>
                <a:latin typeface="IIQJCS+MS-UIGothic"/>
                <a:cs typeface="IIQJCS+MS-UIGothic"/>
              </a:rPr>
              <a:t>太守行》的文学价</a:t>
            </a:r>
            <a:r>
              <a:rPr sz="2000">
                <a:solidFill>
                  <a:srgbClr val="000000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2136"/>
              </a:lnSpc>
              <a:spcBef>
                <a:spcPts val="223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QGDWLF+GIGBFJ+ArialMT"/>
                <a:cs typeface="QGDWLF+GIGBFJ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IIQJCS+MS-UIGothic"/>
                <a:cs typeface="IIQJCS+MS-UIGothic"/>
              </a:rPr>
              <a:t>《雁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2000" spc="25">
                <a:solidFill>
                  <a:srgbClr val="000000"/>
                </a:solidFill>
                <a:latin typeface="IIQJCS+MS-UIGothic"/>
                <a:cs typeface="IIQJCS+MS-UIGothic"/>
              </a:rPr>
              <a:t>太守行》的教学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设计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QGDWLF+GIGBFJ+ArialMT"/>
                <a:cs typeface="QGDWLF+GIGBFJ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IIQJCS+MS-UIGothic"/>
                <a:cs typeface="IIQJCS+MS-UIGothic"/>
              </a:rPr>
              <a:t>《雁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2000" spc="25">
                <a:solidFill>
                  <a:srgbClr val="000000"/>
                </a:solidFill>
                <a:latin typeface="IIQJCS+MS-UIGothic"/>
                <a:cs typeface="IIQJCS+MS-UIGothic"/>
              </a:rPr>
              <a:t>太守行》的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2000" spc="25">
                <a:solidFill>
                  <a:srgbClr val="000000"/>
                </a:solidFill>
                <a:latin typeface="IIQJCS+MS-UIGothic"/>
                <a:cs typeface="IIQJCS+MS-UIGothic"/>
              </a:rPr>
              <a:t>堂互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动环节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QGDWLF+GIGBFJ+ArialMT"/>
                <a:cs typeface="QGDWLF+GIGBFJ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IIQJCS+MS-UIGothic"/>
                <a:cs typeface="IIQJCS+MS-UIGothic"/>
              </a:rPr>
              <a:t>《雁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2000" spc="25">
                <a:solidFill>
                  <a:srgbClr val="000000"/>
                </a:solidFill>
                <a:latin typeface="IIQJCS+MS-UIGothic"/>
                <a:cs typeface="IIQJCS+MS-UIGothic"/>
              </a:rPr>
              <a:t>太守行》的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2000" spc="25">
                <a:solidFill>
                  <a:srgbClr val="000000"/>
                </a:solidFill>
                <a:latin typeface="IIQJCS+MS-UIGothic"/>
                <a:cs typeface="IIQJCS+MS-UIGothic"/>
              </a:rPr>
              <a:t>后作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000000"/>
                </a:solidFill>
                <a:latin typeface="IIQJCS+MS-UIGothic"/>
                <a:cs typeface="IIQJCS+MS-UIGothic"/>
              </a:rPr>
              <a:t>与拓展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阅读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5542597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IIQJCS+MS-UIGothic"/>
                <a:cs typeface="IIQJCS+MS-UIGothic"/>
              </a:rPr>
              <a:t>《雁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3450">
                <a:solidFill>
                  <a:srgbClr val="000000"/>
                </a:solidFill>
                <a:latin typeface="IIQJCS+MS-UIGothic"/>
                <a:cs typeface="IIQJCS+MS-UIGothic"/>
              </a:rPr>
              <a:t>太守行》的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3450">
                <a:solidFill>
                  <a:srgbClr val="000000"/>
                </a:solidFill>
                <a:latin typeface="IIQJCS+MS-UIGothic"/>
                <a:cs typeface="IIQJCS+MS-UIGothic"/>
              </a:rPr>
              <a:t>作背景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IIQJCS+MS-UIGothic"/>
                <a:cs typeface="IIQJCS+MS-UIGothic"/>
              </a:rPr>
              <a:t>唐代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262626"/>
                </a:solidFill>
                <a:latin typeface="IIQJCS+MS-UIGothic"/>
                <a:cs typeface="IIQJCS+MS-UIGothic"/>
              </a:rPr>
              <a:t>史背景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91054" y="29715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唐代是中国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史上一个重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829165" y="2971538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唐朝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期，中国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军队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的装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水平相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对较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高，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争也取得了一系列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胜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利。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36615" y="314298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唐代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期，中国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经济发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达到了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巅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峰，文化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也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取得了巨大的成就。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91054" y="331443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要的朝代，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造了著名的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唐文化，成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了中国文化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的代表之一。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IIQJCS+MS-UIGothic"/>
                <a:cs typeface="IIQJCS+MS-UIGothic"/>
              </a:rPr>
              <a:t>作者李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贺</a:t>
            </a:r>
            <a:r>
              <a:rPr sz="3000">
                <a:solidFill>
                  <a:srgbClr val="262626"/>
                </a:solidFill>
                <a:latin typeface="IIQJCS+MS-UIGothic"/>
                <a:cs typeface="IIQJCS+MS-UIGothic"/>
              </a:rPr>
              <a:t>的生平和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262626"/>
                </a:solidFill>
                <a:latin typeface="IIQJCS+MS-UIGothic"/>
                <a:cs typeface="IIQJCS+MS-UIGothic"/>
              </a:rPr>
              <a:t>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1459" y="2064122"/>
            <a:ext cx="357708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贺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简练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明快，意象深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人留下深刻的印象。他的作品在唐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歌中独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帜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后世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了深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的影响。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77289" y="240702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贺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是唐代著名的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人之一，被誉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中国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歌史上的巨匠。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207883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贺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歌以奇特的想象力和独特的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72000" y="4550783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艺术风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格而著称，其作品常常表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生死、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史和宇宙等主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的深刻思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IQJCS+MS-UIGothic"/>
                <a:cs typeface="IIQJCS+MS-UIGothic"/>
              </a:rPr>
              <a:t>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5542597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IIQJCS+MS-UIGothic"/>
                <a:cs typeface="IIQJCS+MS-UIGothic"/>
              </a:rPr>
              <a:t>《雁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3450">
                <a:solidFill>
                  <a:srgbClr val="000000"/>
                </a:solidFill>
                <a:latin typeface="IIQJCS+MS-UIGothic"/>
                <a:cs typeface="IIQJCS+MS-UIGothic"/>
              </a:rPr>
              <a:t>太守行》的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3450">
                <a:solidFill>
                  <a:srgbClr val="000000"/>
                </a:solidFill>
                <a:latin typeface="IIQJCS+MS-UIGothic"/>
                <a:cs typeface="IIQJCS+MS-UIGothic"/>
              </a:rPr>
              <a:t>歌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赏</a:t>
            </a:r>
            <a:r>
              <a:rPr sz="3450">
                <a:solidFill>
                  <a:srgbClr val="000000"/>
                </a:solidFill>
                <a:latin typeface="IIQJCS+MS-UIGothic"/>
                <a:cs typeface="IIQJCS+MS-UIGothic"/>
              </a:rPr>
              <a:t>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IIQJCS+MS-UIGothic"/>
                <a:cs typeface="IIQJCS+MS-UIGothic"/>
              </a:rPr>
              <a:t>主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262626"/>
                </a:solidFill>
                <a:latin typeface="IIQJCS+MS-UIGothic"/>
                <a:cs typeface="IIQJCS+MS-UIGothic"/>
              </a:rPr>
              <a:t>思想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074150" y="1465484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战</a:t>
            </a:r>
            <a:r>
              <a:rPr sz="2000" spc="25">
                <a:solidFill>
                  <a:srgbClr val="262626"/>
                </a:solidFill>
                <a:latin typeface="IIQJCS+MS-UIGothic"/>
                <a:cs typeface="IIQJCS+MS-UIGothic"/>
              </a:rPr>
              <a:t>争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262626"/>
                </a:solidFill>
                <a:latin typeface="IIQJCS+MS-UIGothic"/>
                <a:cs typeface="IIQJCS+MS-UIGothic"/>
              </a:rPr>
              <a:t>面的描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579244" y="1533430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IIQJCS+MS-UIGothic"/>
                <a:cs typeface="IIQJCS+MS-UIGothic"/>
              </a:rPr>
              <a:t>主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题</a:t>
            </a:r>
            <a:r>
              <a:rPr sz="2000" spc="25">
                <a:solidFill>
                  <a:srgbClr val="262626"/>
                </a:solidFill>
                <a:latin typeface="IIQJCS+MS-UIGothic"/>
                <a:cs typeface="IIQJCS+MS-UIGothic"/>
              </a:rPr>
              <a:t>思想概述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99169" y="2126353"/>
            <a:ext cx="308895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歌中通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VCWFC+KSEPCT+MicrosoftYaHei"/>
                <a:cs typeface="NVCWFC+KSEPCT+MicrosoftYaHei"/>
              </a:rPr>
              <a:t>"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角声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天秋色里，塞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上燕脂凝夜紫</a:t>
            </a:r>
            <a:r>
              <a:rPr sz="1500">
                <a:solidFill>
                  <a:srgbClr val="000000"/>
                </a:solidFill>
                <a:latin typeface="NVCWFC+KSEPCT+MicrosoftYaHei"/>
                <a:cs typeface="NVCWFC+KSEPCT+MicrosoftYaHei"/>
              </a:rPr>
              <a:t>"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等句子，生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地描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争的惨烈和壮美。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22019" y="2194297"/>
            <a:ext cx="32125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关的守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卫战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争的残酷和壮烈，以及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将士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保家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国的决心。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202419" y="391467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IIQJCS+MS-UIGothic"/>
                <a:cs typeface="IIQJCS+MS-UIGothic"/>
              </a:rPr>
              <a:t>英雄主</a:t>
            </a: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义</a:t>
            </a:r>
            <a:r>
              <a:rPr sz="2000" spc="25">
                <a:solidFill>
                  <a:srgbClr val="262626"/>
                </a:solidFill>
                <a:latin typeface="IIQJCS+MS-UIGothic"/>
                <a:cs typeface="IIQJCS+MS-UIGothic"/>
              </a:rPr>
              <a:t>精神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836420" y="398262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IIQJCS+MS-UIGothic"/>
                <a:cs typeface="IIQJCS+MS-UIGothic"/>
              </a:rPr>
              <a:t>家国情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怀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545194" y="4295513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歌中的将士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不畏生死，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奋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杀敌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，展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烈的英雄主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精神。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5994" y="4643493"/>
            <a:ext cx="308895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歌中的</a:t>
            </a:r>
            <a:r>
              <a:rPr sz="1500">
                <a:solidFill>
                  <a:srgbClr val="000000"/>
                </a:solidFill>
                <a:latin typeface="NVCWFC+KSEPCT+MicrosoftYaHei"/>
                <a:cs typeface="NVCWFC+KSEPCT+MicrosoftYaHei"/>
              </a:rPr>
              <a:t>"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黄金百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穿金甲，不破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兰终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NVCWFC+KSEPCT+MicrosoftYaHei"/>
                <a:cs typeface="NVCWFC+KSEPCT+MicrosoftYaHei"/>
              </a:rPr>
              <a:t>"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等句子，表达了将士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家国的深沉情感和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任感。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艺术</a:t>
            </a:r>
            <a:r>
              <a:rPr sz="3000">
                <a:solidFill>
                  <a:srgbClr val="262626"/>
                </a:solidFill>
                <a:latin typeface="IIQJCS+MS-UIGothic"/>
                <a:cs typeface="IIQJCS+MS-UIGothic"/>
              </a:rPr>
              <a:t>手法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947909" y="1125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对</a:t>
            </a:r>
            <a:r>
              <a:rPr sz="2000" spc="25">
                <a:solidFill>
                  <a:srgbClr val="262626"/>
                </a:solidFill>
                <a:latin typeface="IIQJCS+MS-UIGothic"/>
                <a:cs typeface="IIQJCS+MS-UIGothic"/>
              </a:rPr>
              <a:t>比手法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0734" y="1568355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艺术</a:t>
            </a:r>
            <a:r>
              <a:rPr sz="2000" spc="25">
                <a:solidFill>
                  <a:srgbClr val="262626"/>
                </a:solidFill>
                <a:latin typeface="IIQJCS+MS-UIGothic"/>
                <a:cs typeface="IIQJCS+MS-UIGothic"/>
              </a:rPr>
              <a:t>手法概述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97290" y="1802993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SOMOAO+PUKCOC+Calibri-Light"/>
                <a:cs typeface="SOMOAO+PUKCOC+Calibri-Light"/>
              </a:rPr>
              <a:t>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14509" y="179615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歌中通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将士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的英勇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争的残酷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比，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突出了主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思想。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24509" y="2067297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运用了丰富的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手法，如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比、象征、用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典等，使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歌的表达更加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丰富和深刻。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063239" y="2137638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SOMOAO+PUKCOC+Calibri-Light"/>
                <a:cs typeface="SOMOAO+PUKCOC+Calibri-Light"/>
              </a:rPr>
              <a:t>1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0027284" y="384038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IIQJCS+MS-UIGothic"/>
                <a:cs typeface="IIQJCS+MS-UIGothic"/>
              </a:rPr>
              <a:t>象征手法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393189" y="434393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IIQJCS+MS-UIGothic"/>
                <a:cs typeface="IIQJCS+MS-UIGothic"/>
              </a:rPr>
              <a:t>用典手法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023984" y="4388713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SOMOAO+PUKCOC+Calibri-Light"/>
                <a:cs typeface="SOMOAO+PUKCOC+Calibri-Light"/>
              </a:rPr>
              <a:t>3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493884" y="4510778"/>
            <a:ext cx="235334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VCWFC+KSEPCT+MicrosoftYaHei"/>
                <a:cs typeface="NVCWFC+KSEPCT+MicrosoftYaHei"/>
              </a:rPr>
              <a:t>"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NVCWFC+KSEPCT+MicrosoftYaHei"/>
                <a:cs typeface="NVCWFC+KSEPCT+MicrosoftYaHei"/>
              </a:rPr>
              <a:t>"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和</a:t>
            </a:r>
            <a:r>
              <a:rPr sz="1500">
                <a:solidFill>
                  <a:srgbClr val="000000"/>
                </a:solidFill>
                <a:latin typeface="NVCWFC+KSEPCT+MicrosoftYaHei"/>
                <a:cs typeface="NVCWFC+KSEPCT+MicrosoftYaHei"/>
              </a:rPr>
              <a:t>"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行</a:t>
            </a:r>
            <a:r>
              <a:rPr sz="1500">
                <a:solidFill>
                  <a:srgbClr val="000000"/>
                </a:solidFill>
                <a:latin typeface="NVCWFC+KSEPCT+MicrosoftYaHei"/>
                <a:cs typeface="NVCWFC+KSEPCT+MicrosoftYaHei"/>
              </a:rPr>
              <a:t>"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词语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象征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疆和出征，增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歌的象征意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3441065" y="4602073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SOMOAO+PUKCOC+Calibri-Light"/>
                <a:cs typeface="SOMOAO+PUKCOC+Calibri-Light"/>
              </a:rPr>
              <a:t>4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59789" y="5013697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VCWFC+KSEPCT+MicrosoftYaHei"/>
                <a:cs typeface="NVCWFC+KSEPCT+MicrosoftYaHei"/>
              </a:rPr>
              <a:t>"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兰</a:t>
            </a:r>
            <a:r>
              <a:rPr sz="1500">
                <a:solidFill>
                  <a:srgbClr val="000000"/>
                </a:solidFill>
                <a:latin typeface="NVCWFC+KSEPCT+MicrosoftYaHei"/>
                <a:cs typeface="NVCWFC+KSEPCT+MicrosoftYaHei"/>
              </a:rPr>
              <a:t>"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词语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用典，增加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歌的文化内涵和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史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IQJCS+MS-UIGothic"/>
                <a:cs typeface="IIQJCS+MS-UIGothic"/>
              </a:rPr>
              <a:t>厚重感。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5542597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IIQJCS+MS-UIGothic"/>
                <a:cs typeface="IIQJCS+MS-UIGothic"/>
              </a:rPr>
              <a:t>《雁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3450">
                <a:solidFill>
                  <a:srgbClr val="000000"/>
                </a:solidFill>
                <a:latin typeface="IIQJCS+MS-UIGothic"/>
                <a:cs typeface="IIQJCS+MS-UIGothic"/>
              </a:rPr>
              <a:t>太守行》的文学价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IIQJCS+MS-UIGothic"/>
                <a:cs typeface="IIQJCS+MS-UIGothic"/>
              </a:rPr>
              <a:t>在文学史上的地位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62626"/>
                </a:solidFill>
                <a:latin typeface="IIQJCS+MS-UIGothic"/>
                <a:cs typeface="IIQJCS+MS-UIGothic"/>
              </a:rPr>
              <a:t>重要地位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该诗</a:t>
            </a:r>
            <a:r>
              <a:rPr sz="1350">
                <a:solidFill>
                  <a:srgbClr val="000000"/>
                </a:solidFill>
                <a:latin typeface="IIQJCS+MS-UIGothic"/>
                <a:cs typeface="IIQJCS+MS-UIGothic"/>
              </a:rPr>
              <a:t>在文学史上具有重要地位，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IQJCS+MS-UIGothic"/>
                <a:cs typeface="IIQJCS+MS-UIGothic"/>
              </a:rPr>
              <a:t>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视为</a:t>
            </a:r>
            <a:r>
              <a:rPr sz="1350">
                <a:solidFill>
                  <a:srgbClr val="000000"/>
                </a:solidFill>
                <a:latin typeface="IIQJCS+MS-UIGothic"/>
                <a:cs typeface="IIQJCS+MS-UIGothic"/>
              </a:rPr>
              <a:t>唐代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000"/>
                </a:solidFill>
                <a:latin typeface="IIQJCS+MS-UIGothic"/>
                <a:cs typeface="IIQJCS+MS-UIGothic"/>
              </a:rPr>
              <a:t>歌的代表作之一，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IIQJCS+MS-UIGothic"/>
                <a:cs typeface="IIQJCS+MS-UIGothic"/>
              </a:rPr>
              <a:t>研究唐代文学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IIQJCS+MS-UIGothic"/>
                <a:cs typeface="IIQJCS+MS-UIGothic"/>
              </a:rPr>
              <a:t>展具有重要意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IIQJCS+MS-UIGothic"/>
                <a:cs typeface="IIQJC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62626"/>
                </a:solidFill>
                <a:latin typeface="IIQJCS+MS-UIGothic"/>
                <a:cs typeface="IIQJCS+MS-UIGothic"/>
              </a:rPr>
              <a:t>高度</a:t>
            </a:r>
            <a:r>
              <a:rPr sz="1550" spc="25">
                <a:solidFill>
                  <a:srgbClr val="262626"/>
                </a:solidFill>
                <a:latin typeface="SimSun"/>
                <a:cs typeface="SimSun"/>
              </a:rPr>
              <a:t>评</a:t>
            </a:r>
            <a:r>
              <a:rPr sz="1550">
                <a:solidFill>
                  <a:srgbClr val="262626"/>
                </a:solidFill>
                <a:latin typeface="IIQJCS+MS-UIGothic"/>
                <a:cs typeface="IIQJCS+MS-UIGothic"/>
              </a:rPr>
              <a:t>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IQJCS+MS-UIGothic"/>
                <a:cs typeface="IIQJCS+MS-UIGothic"/>
              </a:rPr>
              <a:t>文学史家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对该诗</a:t>
            </a:r>
            <a:r>
              <a:rPr sz="1350">
                <a:solidFill>
                  <a:srgbClr val="000000"/>
                </a:solidFill>
                <a:latin typeface="IIQJCS+MS-UIGothic"/>
                <a:cs typeface="IIQJC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IIQJCS+MS-UIGothic"/>
                <a:cs typeface="IIQJCS+MS-UIGothic"/>
              </a:rPr>
              <a:t>价极高，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IIQJCS+MS-UIGothic"/>
                <a:cs typeface="IIQJCS+MS-UIGothic"/>
              </a:rPr>
              <a:t>其具有深刻的思想内涵和卓越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IQJCS+MS-UIGothic"/>
                <a:cs typeface="IIQJC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000000"/>
                </a:solidFill>
                <a:latin typeface="IIQJCS+MS-UIGothic"/>
                <a:cs typeface="IIQJCS+MS-UIGothic"/>
              </a:rPr>
              <a:t>成就。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https://d.book118.com/376125151022010103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IIQJCS+MS-UIGothic</vt:lpstr>
      <vt:lpstr>SimSun</vt:lpstr>
      <vt:lpstr>QGDWLF+GIGBFJ+ArialMT</vt:lpstr>
      <vt:lpstr>Times New Roman</vt:lpstr>
      <vt:lpstr>NVCWFC+KSEPCT+MicrosoftYaHei</vt:lpstr>
      <vt:lpstr>SOMOAO+PUKCOC+Calibri-Light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2024-09-28T06:59:11.130</cp:lastPrinted>
  <dcterms:created xsi:type="dcterms:W3CDTF">2024-09-27T22:59:11Z</dcterms:created>
  <dcterms:modified xsi:type="dcterms:W3CDTF">2024-09-27T22:59:12Z</dcterms:modified>
</cp:coreProperties>
</file>