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1622A3-440E-45AA-9316-9223DDE215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AEFA85-2D78-42D7-9D1A-A9021A7666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D5D584-87ED-4253-B6F8-2927BA3A41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7C52E17-D05F-4BDD-8DFA-CCC40D5B40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521F212-485A-421E-A252-72267C49F0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A6B49B9-28EB-4E74-BC87-B854F0BCDE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A8F12F7-3F28-459B-AA95-E7918ED010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25BA86C-47B6-4F70-A90F-B871B5D9C2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12C5221-27EA-41D0-93A8-4A368E4FE9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9D6068-63EC-422C-9AFF-C848B7DB80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2D341D-4E27-417E-90E8-B9F3AD250A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png" /><Relationship Id="rId3" Type="http://schemas.openxmlformats.org/officeDocument/2006/relationships/image" Target="../media/image7.jpe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png" /><Relationship Id="rId3" Type="http://schemas.openxmlformats.org/officeDocument/2006/relationships/image" Target="../media/image9.png" /><Relationship Id="rId4" Type="http://schemas.openxmlformats.org/officeDocument/2006/relationships/image" Target="../media/image10.pn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png" /><Relationship Id="rId3" Type="http://schemas.openxmlformats.org/officeDocument/2006/relationships/image" Target="../media/image11.png" /><Relationship Id="rId4" Type="http://schemas.openxmlformats.org/officeDocument/2006/relationships/image" Target="../media/image12.png" /><Relationship Id="rId5" Type="http://schemas.openxmlformats.org/officeDocument/2006/relationships/image" Target="../media/image13.png" /><Relationship Id="rId6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png" /><Relationship Id="rId3" Type="http://schemas.openxmlformats.org/officeDocument/2006/relationships/image" Target="../media/image8.png" /><Relationship Id="rId4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76134011043010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股骨颈术后护理业务查房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术后概述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术后护理要点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术后并发症及预防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术后复查与随访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患者教育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专业护理团队介绍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术后概述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7929" b="17929"/>
          <a:stretch>
            <a:fillRect/>
          </a:stretch>
        </p:blipFill>
        <p:spPr>
          <a:xfrm>
            <a:off x="6230112" y="1739062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7921" b="17921"/>
          <a:stretch>
            <a:fillRect/>
          </a:stretch>
        </p:blipFill>
        <p:spPr>
          <a:xfrm>
            <a:off x="6233164" y="3914561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409026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63829" y="1494370"/>
            <a:ext cx="390525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382445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手术名称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306341" y="1734252"/>
            <a:ext cx="4276714" cy="1212169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股骨颈术后护理业务查房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3829" y="3104812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829" y="3198934"/>
            <a:ext cx="41910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06341" y="3074046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手术对象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06341" y="3486814"/>
            <a:ext cx="4276714" cy="1212169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需要进行股骨颈手术的患者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63829" y="490227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763829" y="4996400"/>
            <a:ext cx="43815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306341" y="4870494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手术方式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06341" y="5222301"/>
            <a:ext cx="4276714" cy="119999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采用全髋关节置换术或股骨颈骨折内固定术等手术方式进行治疗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手术简介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4478" b="4478"/>
          <a:stretch>
            <a:fillRect/>
          </a:stretch>
        </p:blipFill>
        <p:spPr>
          <a:xfrm>
            <a:off x="6907441" y="1792193"/>
            <a:ext cx="4502196" cy="2732628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5" name="AutoShape 5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1804696" y="1372731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缓解疼痛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262116" y="148888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262116" y="1570452"/>
            <a:ext cx="43815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AutoShape 19"/>
          <p:cNvSpPr/>
          <p:nvPr/>
        </p:nvSpPr>
        <p:spPr>
          <a:xfrm>
            <a:off x="1804696" y="1724535"/>
            <a:ext cx="4276714" cy="119999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通过手术修复或替换受损的股骨颈，减轻患者的疼痛感。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262116" y="325647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1272601" y="3332919"/>
            <a:ext cx="416357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2" name="AutoShape 22"/>
          <p:cNvSpPr/>
          <p:nvPr/>
        </p:nvSpPr>
        <p:spPr>
          <a:xfrm>
            <a:off x="1804696" y="3127969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恢复功能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804696" y="3479774"/>
            <a:ext cx="4276714" cy="1212169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使患者能够恢复正常的行走、活动等功能，提高生活质量。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1262116" y="503078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271991" y="5124907"/>
            <a:ext cx="441594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AutoShape 26"/>
          <p:cNvSpPr/>
          <p:nvPr/>
        </p:nvSpPr>
        <p:spPr>
          <a:xfrm>
            <a:off x="1822337" y="4895384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预防并发症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1804696" y="5247188"/>
            <a:ext cx="4276714" cy="119999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降低术后并发症的发生率，如感染、血栓形成等。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手术目的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0081" y="3060169"/>
            <a:ext cx="10117937" cy="1602668"/>
          </a:xfrm>
          <a:prstGeom prst="rightArrow">
            <a:avLst/>
          </a:prstGeom>
          <a:solidFill>
            <a:schemeClr val="accent1">
              <a:lumMod val="50000"/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142098" y="3230392"/>
            <a:ext cx="1262116" cy="12621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22732" y="3566769"/>
            <a:ext cx="500969" cy="589605"/>
          </a:xfrm>
          <a:prstGeom prst="rect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1942673" y="3198205"/>
            <a:ext cx="1262116" cy="12621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56617" y="3614318"/>
            <a:ext cx="634228" cy="494386"/>
          </a:xfrm>
          <a:prstGeom prst="rect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8341523" y="3198205"/>
            <a:ext cx="1262116" cy="12621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678997" y="3563234"/>
            <a:ext cx="587411" cy="531815"/>
          </a:xfrm>
          <a:prstGeom prst="rect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4650304" y="4577174"/>
            <a:ext cx="2628129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功能恢复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4650305" y="4975638"/>
            <a:ext cx="2311548" cy="1232821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患者能够逐渐恢复正常的行走、活动等功能。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564104" y="1428884"/>
            <a:ext cx="2567247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疼痛缓解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1564104" y="1827351"/>
            <a:ext cx="2335900" cy="1232821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手术后患者的疼痛感明显减轻，生活质量得到提高。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7908169" y="1428887"/>
            <a:ext cx="2555072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并发症预防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7908170" y="1827351"/>
            <a:ext cx="2311548" cy="1232821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通过术后护理和康复训练，降低并发症的发生率，提高手术成功率。</a:t>
            </a:r>
            <a:endParaRPr lang="en-US" sz="1100"/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手术效果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术后护理要点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72922" y="2599767"/>
            <a:ext cx="2150213" cy="2889707"/>
            <a:chOff x="972922" y="2599767"/>
            <a:chExt cx="2150213" cy="2889707"/>
          </a:xfrm>
        </p:grpSpPr>
        <p:sp>
          <p:nvSpPr>
            <p:cNvPr id="3" name="AutoShape 3"/>
            <p:cNvSpPr/>
            <p:nvPr/>
          </p:nvSpPr>
          <p:spPr>
            <a:xfrm>
              <a:off x="972922" y="2599767"/>
              <a:ext cx="2150213" cy="2889707"/>
            </a:xfrm>
            <a:prstGeom prst="rect">
              <a:avLst/>
            </a:prstGeom>
            <a:solidFill>
              <a:schemeClr val="accent1">
                <a:alpha val="25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" name="AutoShape 4"/>
          <p:cNvSpPr/>
          <p:nvPr/>
        </p:nvSpPr>
        <p:spPr>
          <a:xfrm>
            <a:off x="1588976" y="2140811"/>
            <a:ext cx="917914" cy="91791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34231" y="2348202"/>
            <a:ext cx="427404" cy="503036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3705053" y="2599767"/>
            <a:ext cx="2150213" cy="2889707"/>
            <a:chOff x="3705053" y="2599767"/>
            <a:chExt cx="2150213" cy="2889707"/>
          </a:xfrm>
        </p:grpSpPr>
        <p:sp>
          <p:nvSpPr>
            <p:cNvPr id="7" name="AutoShape 7"/>
            <p:cNvSpPr/>
            <p:nvPr/>
          </p:nvSpPr>
          <p:spPr>
            <a:xfrm>
              <a:off x="3705053" y="2599767"/>
              <a:ext cx="2150213" cy="2889707"/>
            </a:xfrm>
            <a:prstGeom prst="rect">
              <a:avLst/>
            </a:prstGeom>
            <a:solidFill>
              <a:schemeClr val="accent1">
                <a:alpha val="25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4321203" y="2140811"/>
            <a:ext cx="917914" cy="91791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54410" y="2409492"/>
            <a:ext cx="451403" cy="451403"/>
          </a:xfrm>
          <a:prstGeom prst="rect">
            <a:avLst/>
          </a:prstGeom>
        </p:spPr>
      </p:pic>
      <p:grpSp>
        <p:nvGrpSpPr>
          <p:cNvPr id="10" name="Group 10"/>
          <p:cNvGrpSpPr/>
          <p:nvPr/>
        </p:nvGrpSpPr>
        <p:grpSpPr>
          <a:xfrm>
            <a:off x="6437185" y="2599767"/>
            <a:ext cx="2150213" cy="2889707"/>
            <a:chOff x="6437185" y="2599767"/>
            <a:chExt cx="2150213" cy="2889707"/>
          </a:xfrm>
        </p:grpSpPr>
        <p:sp>
          <p:nvSpPr>
            <p:cNvPr id="11" name="AutoShape 11"/>
            <p:cNvSpPr/>
            <p:nvPr/>
          </p:nvSpPr>
          <p:spPr>
            <a:xfrm>
              <a:off x="6437185" y="2599767"/>
              <a:ext cx="2150213" cy="2889707"/>
            </a:xfrm>
            <a:prstGeom prst="rect">
              <a:avLst/>
            </a:prstGeom>
            <a:solidFill>
              <a:schemeClr val="accent1">
                <a:alpha val="25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" name="AutoShape 12"/>
          <p:cNvSpPr/>
          <p:nvPr/>
        </p:nvSpPr>
        <p:spPr>
          <a:xfrm>
            <a:off x="7053335" y="2140811"/>
            <a:ext cx="917914" cy="91791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3" name="Picture 1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263307" y="2346672"/>
            <a:ext cx="498064" cy="506191"/>
          </a:xfrm>
          <a:prstGeom prst="rect">
            <a:avLst/>
          </a:prstGeom>
        </p:spPr>
      </p:pic>
      <p:grpSp>
        <p:nvGrpSpPr>
          <p:cNvPr id="14" name="Group 14"/>
          <p:cNvGrpSpPr/>
          <p:nvPr/>
        </p:nvGrpSpPr>
        <p:grpSpPr>
          <a:xfrm>
            <a:off x="9169412" y="2599767"/>
            <a:ext cx="2150213" cy="2889707"/>
            <a:chOff x="9169412" y="2599767"/>
            <a:chExt cx="2150213" cy="2889707"/>
          </a:xfrm>
        </p:grpSpPr>
        <p:sp>
          <p:nvSpPr>
            <p:cNvPr id="15" name="AutoShape 15"/>
            <p:cNvSpPr/>
            <p:nvPr/>
          </p:nvSpPr>
          <p:spPr>
            <a:xfrm>
              <a:off x="9169412" y="2599767"/>
              <a:ext cx="2150213" cy="2889707"/>
            </a:xfrm>
            <a:prstGeom prst="rect">
              <a:avLst/>
            </a:prstGeom>
            <a:solidFill>
              <a:schemeClr val="accent1">
                <a:alpha val="25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9785562" y="2140811"/>
            <a:ext cx="917914" cy="91791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010068" y="2412169"/>
            <a:ext cx="468901" cy="375102"/>
          </a:xfrm>
          <a:prstGeom prst="rect">
            <a:avLst/>
          </a:prstGeom>
        </p:spPr>
      </p:pic>
      <p:sp>
        <p:nvSpPr>
          <p:cNvPr id="18" name="AutoShape 18"/>
          <p:cNvSpPr/>
          <p:nvPr/>
        </p:nvSpPr>
        <p:spPr>
          <a:xfrm>
            <a:off x="924705" y="3279213"/>
            <a:ext cx="2192423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疼痛评估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1030805" y="3664675"/>
            <a:ext cx="1980224" cy="162440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对患者的疼痛程度进行评估，了解疼痛的性质、部位和持续时间。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3705053" y="3279213"/>
            <a:ext cx="2192423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药物止痛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3811153" y="3664675"/>
            <a:ext cx="1980224" cy="162440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根据疼痛评估结果，遵医嘱给予适当的止痛药物，如非处方药或处方药。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6394975" y="3279213"/>
            <a:ext cx="2192423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物理治疗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6501074" y="3664675"/>
            <a:ext cx="1980224" cy="162440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采用冷敷、热敷、按摩等物理治疗方法缓解疼痛。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9157221" y="3291405"/>
            <a:ext cx="2192423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心理支持</a:t>
            </a:r>
            <a:endParaRPr lang="en-US" sz="1100"/>
          </a:p>
        </p:txBody>
      </p:sp>
      <p:sp>
        <p:nvSpPr>
          <p:cNvPr id="25" name="AutoShape 25"/>
          <p:cNvSpPr/>
          <p:nvPr/>
        </p:nvSpPr>
        <p:spPr>
          <a:xfrm>
            <a:off x="9263320" y="3676867"/>
            <a:ext cx="1980224" cy="162440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提供心理支持，帮助患者缓解焦虑和疼痛感。</a:t>
            </a:r>
            <a:endParaRPr lang="en-US" sz="1100"/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疼痛管理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51247" y="3956467"/>
            <a:ext cx="2521085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卧位姿势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932164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691790" y="3956467"/>
            <a:ext cx="2551648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翻身技巧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3691790" y="4363738"/>
            <a:ext cx="2348077" cy="1594406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在医护人员的指导下，学习正确的翻身技巧，避免患侧过度受压。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605747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377549" y="3956467"/>
            <a:ext cx="2539471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坐姿指导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377550" y="4363738"/>
            <a:ext cx="2323724" cy="1594406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根据恢复情况，逐步指导患者调整坐姿，逐渐增加坐位时间。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1173358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51249" y="4363738"/>
            <a:ext cx="2311548" cy="1594406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术后患者应保持卧位姿势，避免剧烈运动和扭曲身体。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038940" y="3956467"/>
            <a:ext cx="2555072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站立和行走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9038941" y="4363738"/>
            <a:ext cx="2323724" cy="1594406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在术后一定时间内，根据恢复情况，逐步指导患者进行站立和行走练习。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9267140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1816793" y="2385294"/>
            <a:ext cx="580457" cy="611204"/>
            <a:chOff x="1816793" y="2385294"/>
            <a:chExt cx="580457" cy="611204"/>
          </a:xfrm>
        </p:grpSpPr>
        <p:sp>
          <p:nvSpPr>
            <p:cNvPr id="15" name="Freeform 15"/>
            <p:cNvSpPr/>
            <p:nvPr/>
          </p:nvSpPr>
          <p:spPr>
            <a:xfrm>
              <a:off x="1816793" y="2385294"/>
              <a:ext cx="580457" cy="611204"/>
            </a:xfrm>
            <a:custGeom>
              <a:rect l="l" t="t" r="r" b="b"/>
              <a:pathLst>
                <a:path w="636" h="746">
                  <a:moveTo>
                    <a:pt x="579" y="0"/>
                  </a:moveTo>
                  <a:cubicBezTo>
                    <a:pt x="57" y="0"/>
                    <a:pt x="57" y="0"/>
                    <a:pt x="57" y="0"/>
                  </a:cubicBezTo>
                  <a:cubicBezTo>
                    <a:pt x="25" y="0"/>
                    <a:pt x="0" y="25"/>
                    <a:pt x="0" y="57"/>
                  </a:cubicBezTo>
                  <a:cubicBezTo>
                    <a:pt x="0" y="689"/>
                    <a:pt x="0" y="689"/>
                    <a:pt x="0" y="689"/>
                  </a:cubicBezTo>
                  <a:cubicBezTo>
                    <a:pt x="0" y="721"/>
                    <a:pt x="25" y="746"/>
                    <a:pt x="57" y="746"/>
                  </a:cubicBezTo>
                  <a:cubicBezTo>
                    <a:pt x="579" y="746"/>
                    <a:pt x="579" y="746"/>
                    <a:pt x="579" y="746"/>
                  </a:cubicBezTo>
                  <a:cubicBezTo>
                    <a:pt x="611" y="746"/>
                    <a:pt x="636" y="721"/>
                    <a:pt x="636" y="689"/>
                  </a:cubicBezTo>
                  <a:cubicBezTo>
                    <a:pt x="636" y="57"/>
                    <a:pt x="636" y="57"/>
                    <a:pt x="636" y="57"/>
                  </a:cubicBezTo>
                  <a:cubicBezTo>
                    <a:pt x="636" y="25"/>
                    <a:pt x="611" y="0"/>
                    <a:pt x="579" y="0"/>
                  </a:cubicBezTo>
                  <a:close/>
                  <a:moveTo>
                    <a:pt x="43" y="689"/>
                  </a:moveTo>
                  <a:cubicBezTo>
                    <a:pt x="43" y="57"/>
                    <a:pt x="43" y="57"/>
                    <a:pt x="43" y="57"/>
                  </a:cubicBezTo>
                  <a:cubicBezTo>
                    <a:pt x="43" y="49"/>
                    <a:pt x="49" y="43"/>
                    <a:pt x="57" y="43"/>
                  </a:cubicBezTo>
                  <a:cubicBezTo>
                    <a:pt x="94" y="43"/>
                    <a:pt x="94" y="43"/>
                    <a:pt x="94" y="43"/>
                  </a:cubicBezTo>
                  <a:cubicBezTo>
                    <a:pt x="94" y="703"/>
                    <a:pt x="94" y="703"/>
                    <a:pt x="94" y="703"/>
                  </a:cubicBezTo>
                  <a:cubicBezTo>
                    <a:pt x="57" y="703"/>
                    <a:pt x="57" y="703"/>
                    <a:pt x="57" y="703"/>
                  </a:cubicBezTo>
                  <a:cubicBezTo>
                    <a:pt x="49" y="703"/>
                    <a:pt x="43" y="697"/>
                    <a:pt x="43" y="689"/>
                  </a:cubicBezTo>
                  <a:close/>
                  <a:moveTo>
                    <a:pt x="593" y="689"/>
                  </a:moveTo>
                  <a:cubicBezTo>
                    <a:pt x="593" y="697"/>
                    <a:pt x="587" y="703"/>
                    <a:pt x="579" y="703"/>
                  </a:cubicBezTo>
                  <a:cubicBezTo>
                    <a:pt x="138" y="703"/>
                    <a:pt x="138" y="703"/>
                    <a:pt x="138" y="703"/>
                  </a:cubicBezTo>
                  <a:cubicBezTo>
                    <a:pt x="138" y="43"/>
                    <a:pt x="138" y="43"/>
                    <a:pt x="138" y="43"/>
                  </a:cubicBezTo>
                  <a:cubicBezTo>
                    <a:pt x="579" y="43"/>
                    <a:pt x="579" y="43"/>
                    <a:pt x="579" y="43"/>
                  </a:cubicBezTo>
                  <a:cubicBezTo>
                    <a:pt x="587" y="43"/>
                    <a:pt x="593" y="49"/>
                    <a:pt x="593" y="57"/>
                  </a:cubicBezTo>
                  <a:lnTo>
                    <a:pt x="593" y="68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1967516" y="2592214"/>
              <a:ext cx="137324" cy="3500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1967516" y="2510049"/>
              <a:ext cx="182717" cy="3500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2172048" y="2529578"/>
              <a:ext cx="139505" cy="408335"/>
            </a:xfrm>
            <a:custGeom>
              <a:rect l="l" t="t" r="r" b="b"/>
              <a:pathLst>
                <a:path w="153" h="498">
                  <a:moveTo>
                    <a:pt x="0" y="76"/>
                  </a:moveTo>
                  <a:cubicBezTo>
                    <a:pt x="0" y="441"/>
                    <a:pt x="0" y="441"/>
                    <a:pt x="0" y="441"/>
                  </a:cubicBezTo>
                  <a:cubicBezTo>
                    <a:pt x="0" y="472"/>
                    <a:pt x="26" y="498"/>
                    <a:pt x="57" y="498"/>
                  </a:cubicBezTo>
                  <a:cubicBezTo>
                    <a:pt x="96" y="498"/>
                    <a:pt x="96" y="498"/>
                    <a:pt x="96" y="498"/>
                  </a:cubicBezTo>
                  <a:cubicBezTo>
                    <a:pt x="128" y="498"/>
                    <a:pt x="153" y="472"/>
                    <a:pt x="153" y="441"/>
                  </a:cubicBezTo>
                  <a:cubicBezTo>
                    <a:pt x="153" y="76"/>
                    <a:pt x="153" y="76"/>
                    <a:pt x="153" y="76"/>
                  </a:cubicBezTo>
                  <a:cubicBezTo>
                    <a:pt x="77" y="0"/>
                    <a:pt x="77" y="0"/>
                    <a:pt x="77" y="0"/>
                  </a:cubicBezTo>
                  <a:lnTo>
                    <a:pt x="0" y="76"/>
                  </a:lnTo>
                  <a:close/>
                  <a:moveTo>
                    <a:pt x="109" y="441"/>
                  </a:moveTo>
                  <a:cubicBezTo>
                    <a:pt x="109" y="448"/>
                    <a:pt x="104" y="454"/>
                    <a:pt x="96" y="454"/>
                  </a:cubicBezTo>
                  <a:cubicBezTo>
                    <a:pt x="57" y="454"/>
                    <a:pt x="57" y="454"/>
                    <a:pt x="57" y="454"/>
                  </a:cubicBezTo>
                  <a:cubicBezTo>
                    <a:pt x="50" y="454"/>
                    <a:pt x="44" y="448"/>
                    <a:pt x="44" y="441"/>
                  </a:cubicBezTo>
                  <a:cubicBezTo>
                    <a:pt x="44" y="94"/>
                    <a:pt x="44" y="94"/>
                    <a:pt x="44" y="94"/>
                  </a:cubicBezTo>
                  <a:cubicBezTo>
                    <a:pt x="77" y="62"/>
                    <a:pt x="77" y="62"/>
                    <a:pt x="77" y="62"/>
                  </a:cubicBezTo>
                  <a:cubicBezTo>
                    <a:pt x="109" y="94"/>
                    <a:pt x="109" y="94"/>
                    <a:pt x="109" y="94"/>
                  </a:cubicBezTo>
                  <a:lnTo>
                    <a:pt x="109" y="44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" name="Group 19"/>
          <p:cNvGrpSpPr/>
          <p:nvPr/>
        </p:nvGrpSpPr>
        <p:grpSpPr>
          <a:xfrm>
            <a:off x="4467776" y="2395266"/>
            <a:ext cx="796103" cy="591260"/>
            <a:chOff x="4467776" y="2395266"/>
            <a:chExt cx="796103" cy="591260"/>
          </a:xfrm>
        </p:grpSpPr>
        <p:sp>
          <p:nvSpPr>
            <p:cNvPr id="20" name="Freeform 20"/>
            <p:cNvSpPr/>
            <p:nvPr/>
          </p:nvSpPr>
          <p:spPr>
            <a:xfrm>
              <a:off x="4749694" y="2658487"/>
              <a:ext cx="231331" cy="243277"/>
            </a:xfrm>
            <a:custGeom>
              <a:rect l="l" t="t" r="r" b="b"/>
              <a:pathLst>
                <a:path w="265" h="281">
                  <a:moveTo>
                    <a:pt x="0" y="131"/>
                  </a:moveTo>
                  <a:lnTo>
                    <a:pt x="38" y="169"/>
                  </a:lnTo>
                  <a:lnTo>
                    <a:pt x="107" y="102"/>
                  </a:lnTo>
                  <a:lnTo>
                    <a:pt x="105" y="281"/>
                  </a:lnTo>
                  <a:lnTo>
                    <a:pt x="159" y="281"/>
                  </a:lnTo>
                  <a:lnTo>
                    <a:pt x="159" y="102"/>
                  </a:lnTo>
                  <a:lnTo>
                    <a:pt x="227" y="169"/>
                  </a:lnTo>
                  <a:lnTo>
                    <a:pt x="265" y="131"/>
                  </a:lnTo>
                  <a:lnTo>
                    <a:pt x="132" y="0"/>
                  </a:lnTo>
                  <a:lnTo>
                    <a:pt x="0" y="13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467776" y="2395266"/>
              <a:ext cx="796103" cy="591260"/>
            </a:xfrm>
            <a:custGeom>
              <a:rect l="l" t="t" r="r" b="b"/>
              <a:pathLst>
                <a:path w="747" h="562">
                  <a:moveTo>
                    <a:pt x="692" y="240"/>
                  </a:moveTo>
                  <a:cubicBezTo>
                    <a:pt x="661" y="210"/>
                    <a:pt x="622" y="191"/>
                    <a:pt x="579" y="186"/>
                  </a:cubicBezTo>
                  <a:cubicBezTo>
                    <a:pt x="574" y="139"/>
                    <a:pt x="554" y="95"/>
                    <a:pt x="520" y="61"/>
                  </a:cubicBezTo>
                  <a:cubicBezTo>
                    <a:pt x="481" y="22"/>
                    <a:pt x="429" y="0"/>
                    <a:pt x="374" y="0"/>
                  </a:cubicBezTo>
                  <a:cubicBezTo>
                    <a:pt x="318" y="0"/>
                    <a:pt x="267" y="22"/>
                    <a:pt x="228" y="61"/>
                  </a:cubicBezTo>
                  <a:cubicBezTo>
                    <a:pt x="193" y="95"/>
                    <a:pt x="173" y="139"/>
                    <a:pt x="168" y="186"/>
                  </a:cubicBezTo>
                  <a:cubicBezTo>
                    <a:pt x="125" y="191"/>
                    <a:pt x="86" y="210"/>
                    <a:pt x="55" y="240"/>
                  </a:cubicBezTo>
                  <a:cubicBezTo>
                    <a:pt x="20" y="276"/>
                    <a:pt x="0" y="323"/>
                    <a:pt x="0" y="374"/>
                  </a:cubicBezTo>
                  <a:cubicBezTo>
                    <a:pt x="0" y="424"/>
                    <a:pt x="20" y="471"/>
                    <a:pt x="55" y="507"/>
                  </a:cubicBezTo>
                  <a:cubicBezTo>
                    <a:pt x="91" y="542"/>
                    <a:pt x="138" y="562"/>
                    <a:pt x="189" y="562"/>
                  </a:cubicBezTo>
                  <a:cubicBezTo>
                    <a:pt x="559" y="562"/>
                    <a:pt x="559" y="562"/>
                    <a:pt x="559" y="562"/>
                  </a:cubicBezTo>
                  <a:cubicBezTo>
                    <a:pt x="609" y="562"/>
                    <a:pt x="657" y="542"/>
                    <a:pt x="692" y="507"/>
                  </a:cubicBezTo>
                  <a:cubicBezTo>
                    <a:pt x="728" y="471"/>
                    <a:pt x="747" y="424"/>
                    <a:pt x="747" y="374"/>
                  </a:cubicBezTo>
                  <a:cubicBezTo>
                    <a:pt x="747" y="323"/>
                    <a:pt x="728" y="276"/>
                    <a:pt x="692" y="240"/>
                  </a:cubicBezTo>
                  <a:close/>
                  <a:moveTo>
                    <a:pt x="559" y="518"/>
                  </a:moveTo>
                  <a:cubicBezTo>
                    <a:pt x="189" y="518"/>
                    <a:pt x="189" y="518"/>
                    <a:pt x="189" y="518"/>
                  </a:cubicBezTo>
                  <a:cubicBezTo>
                    <a:pt x="109" y="518"/>
                    <a:pt x="44" y="453"/>
                    <a:pt x="44" y="374"/>
                  </a:cubicBezTo>
                  <a:cubicBezTo>
                    <a:pt x="44" y="294"/>
                    <a:pt x="109" y="229"/>
                    <a:pt x="188" y="229"/>
                  </a:cubicBezTo>
                  <a:cubicBezTo>
                    <a:pt x="211" y="229"/>
                    <a:pt x="211" y="229"/>
                    <a:pt x="211" y="229"/>
                  </a:cubicBezTo>
                  <a:cubicBezTo>
                    <a:pt x="211" y="207"/>
                    <a:pt x="211" y="207"/>
                    <a:pt x="211" y="207"/>
                  </a:cubicBezTo>
                  <a:cubicBezTo>
                    <a:pt x="211" y="207"/>
                    <a:pt x="211" y="207"/>
                    <a:pt x="211" y="207"/>
                  </a:cubicBezTo>
                  <a:cubicBezTo>
                    <a:pt x="211" y="117"/>
                    <a:pt x="284" y="44"/>
                    <a:pt x="374" y="44"/>
                  </a:cubicBezTo>
                  <a:cubicBezTo>
                    <a:pt x="463" y="44"/>
                    <a:pt x="536" y="117"/>
                    <a:pt x="536" y="206"/>
                  </a:cubicBezTo>
                  <a:cubicBezTo>
                    <a:pt x="536" y="207"/>
                    <a:pt x="536" y="207"/>
                    <a:pt x="536" y="207"/>
                  </a:cubicBezTo>
                  <a:cubicBezTo>
                    <a:pt x="536" y="229"/>
                    <a:pt x="536" y="229"/>
                    <a:pt x="536" y="229"/>
                  </a:cubicBezTo>
                  <a:cubicBezTo>
                    <a:pt x="558" y="229"/>
                    <a:pt x="558" y="229"/>
                    <a:pt x="558" y="229"/>
                  </a:cubicBezTo>
                  <a:cubicBezTo>
                    <a:pt x="559" y="229"/>
                    <a:pt x="559" y="229"/>
                    <a:pt x="559" y="229"/>
                  </a:cubicBezTo>
                  <a:cubicBezTo>
                    <a:pt x="639" y="229"/>
                    <a:pt x="704" y="294"/>
                    <a:pt x="704" y="374"/>
                  </a:cubicBezTo>
                  <a:cubicBezTo>
                    <a:pt x="704" y="453"/>
                    <a:pt x="639" y="518"/>
                    <a:pt x="559" y="51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2" name="Freeform 22"/>
          <p:cNvSpPr/>
          <p:nvPr/>
        </p:nvSpPr>
        <p:spPr>
          <a:xfrm>
            <a:off x="7193681" y="2398079"/>
            <a:ext cx="691461" cy="585635"/>
          </a:xfrm>
          <a:custGeom>
            <a:rect l="l" t="t" r="r" b="b"/>
            <a:pathLst>
              <a:path w="746" h="638">
                <a:moveTo>
                  <a:pt x="689" y="125"/>
                </a:moveTo>
                <a:cubicBezTo>
                  <a:pt x="552" y="125"/>
                  <a:pt x="552" y="125"/>
                  <a:pt x="552" y="125"/>
                </a:cubicBezTo>
                <a:cubicBezTo>
                  <a:pt x="552" y="57"/>
                  <a:pt x="552" y="57"/>
                  <a:pt x="552" y="57"/>
                </a:cubicBezTo>
                <a:cubicBezTo>
                  <a:pt x="552" y="26"/>
                  <a:pt x="526" y="0"/>
                  <a:pt x="495" y="0"/>
                </a:cubicBezTo>
                <a:cubicBezTo>
                  <a:pt x="253" y="0"/>
                  <a:pt x="253" y="0"/>
                  <a:pt x="253" y="0"/>
                </a:cubicBezTo>
                <a:cubicBezTo>
                  <a:pt x="221" y="0"/>
                  <a:pt x="196" y="26"/>
                  <a:pt x="196" y="57"/>
                </a:cubicBezTo>
                <a:cubicBezTo>
                  <a:pt x="196" y="125"/>
                  <a:pt x="196" y="125"/>
                  <a:pt x="196" y="125"/>
                </a:cubicBezTo>
                <a:cubicBezTo>
                  <a:pt x="57" y="125"/>
                  <a:pt x="57" y="125"/>
                  <a:pt x="57" y="125"/>
                </a:cubicBezTo>
                <a:cubicBezTo>
                  <a:pt x="25" y="125"/>
                  <a:pt x="0" y="151"/>
                  <a:pt x="0" y="182"/>
                </a:cubicBezTo>
                <a:cubicBezTo>
                  <a:pt x="0" y="581"/>
                  <a:pt x="0" y="581"/>
                  <a:pt x="0" y="581"/>
                </a:cubicBezTo>
                <a:cubicBezTo>
                  <a:pt x="0" y="612"/>
                  <a:pt x="25" y="638"/>
                  <a:pt x="57" y="638"/>
                </a:cubicBezTo>
                <a:cubicBezTo>
                  <a:pt x="689" y="638"/>
                  <a:pt x="689" y="638"/>
                  <a:pt x="689" y="638"/>
                </a:cubicBezTo>
                <a:cubicBezTo>
                  <a:pt x="721" y="638"/>
                  <a:pt x="746" y="612"/>
                  <a:pt x="746" y="581"/>
                </a:cubicBezTo>
                <a:cubicBezTo>
                  <a:pt x="746" y="182"/>
                  <a:pt x="746" y="182"/>
                  <a:pt x="746" y="182"/>
                </a:cubicBezTo>
                <a:cubicBezTo>
                  <a:pt x="746" y="151"/>
                  <a:pt x="721" y="125"/>
                  <a:pt x="689" y="125"/>
                </a:cubicBezTo>
                <a:close/>
                <a:moveTo>
                  <a:pt x="239" y="57"/>
                </a:moveTo>
                <a:cubicBezTo>
                  <a:pt x="239" y="50"/>
                  <a:pt x="245" y="44"/>
                  <a:pt x="253" y="44"/>
                </a:cubicBezTo>
                <a:cubicBezTo>
                  <a:pt x="495" y="44"/>
                  <a:pt x="495" y="44"/>
                  <a:pt x="495" y="44"/>
                </a:cubicBezTo>
                <a:cubicBezTo>
                  <a:pt x="502" y="44"/>
                  <a:pt x="508" y="50"/>
                  <a:pt x="508" y="57"/>
                </a:cubicBezTo>
                <a:cubicBezTo>
                  <a:pt x="508" y="125"/>
                  <a:pt x="508" y="125"/>
                  <a:pt x="508" y="125"/>
                </a:cubicBezTo>
                <a:cubicBezTo>
                  <a:pt x="239" y="125"/>
                  <a:pt x="239" y="125"/>
                  <a:pt x="239" y="125"/>
                </a:cubicBezTo>
                <a:lnTo>
                  <a:pt x="239" y="57"/>
                </a:lnTo>
                <a:close/>
                <a:moveTo>
                  <a:pt x="57" y="169"/>
                </a:moveTo>
                <a:cubicBezTo>
                  <a:pt x="689" y="169"/>
                  <a:pt x="689" y="169"/>
                  <a:pt x="689" y="169"/>
                </a:cubicBezTo>
                <a:cubicBezTo>
                  <a:pt x="697" y="169"/>
                  <a:pt x="703" y="175"/>
                  <a:pt x="703" y="182"/>
                </a:cubicBezTo>
                <a:cubicBezTo>
                  <a:pt x="703" y="295"/>
                  <a:pt x="703" y="295"/>
                  <a:pt x="703" y="295"/>
                </a:cubicBezTo>
                <a:cubicBezTo>
                  <a:pt x="545" y="295"/>
                  <a:pt x="545" y="295"/>
                  <a:pt x="545" y="295"/>
                </a:cubicBezTo>
                <a:cubicBezTo>
                  <a:pt x="545" y="267"/>
                  <a:pt x="545" y="267"/>
                  <a:pt x="545" y="267"/>
                </a:cubicBezTo>
                <a:cubicBezTo>
                  <a:pt x="501" y="267"/>
                  <a:pt x="501" y="267"/>
                  <a:pt x="501" y="267"/>
                </a:cubicBezTo>
                <a:cubicBezTo>
                  <a:pt x="501" y="295"/>
                  <a:pt x="501" y="295"/>
                  <a:pt x="501" y="295"/>
                </a:cubicBezTo>
                <a:cubicBezTo>
                  <a:pt x="245" y="295"/>
                  <a:pt x="245" y="295"/>
                  <a:pt x="245" y="295"/>
                </a:cubicBezTo>
                <a:cubicBezTo>
                  <a:pt x="245" y="266"/>
                  <a:pt x="245" y="266"/>
                  <a:pt x="245" y="266"/>
                </a:cubicBezTo>
                <a:cubicBezTo>
                  <a:pt x="201" y="266"/>
                  <a:pt x="201" y="266"/>
                  <a:pt x="201" y="266"/>
                </a:cubicBezTo>
                <a:cubicBezTo>
                  <a:pt x="201" y="295"/>
                  <a:pt x="201" y="295"/>
                  <a:pt x="201" y="295"/>
                </a:cubicBezTo>
                <a:cubicBezTo>
                  <a:pt x="43" y="295"/>
                  <a:pt x="43" y="295"/>
                  <a:pt x="43" y="295"/>
                </a:cubicBezTo>
                <a:cubicBezTo>
                  <a:pt x="43" y="182"/>
                  <a:pt x="43" y="182"/>
                  <a:pt x="43" y="182"/>
                </a:cubicBezTo>
                <a:cubicBezTo>
                  <a:pt x="43" y="175"/>
                  <a:pt x="49" y="169"/>
                  <a:pt x="57" y="169"/>
                </a:cubicBezTo>
                <a:close/>
                <a:moveTo>
                  <a:pt x="689" y="594"/>
                </a:moveTo>
                <a:cubicBezTo>
                  <a:pt x="57" y="594"/>
                  <a:pt x="57" y="594"/>
                  <a:pt x="57" y="594"/>
                </a:cubicBezTo>
                <a:cubicBezTo>
                  <a:pt x="49" y="594"/>
                  <a:pt x="43" y="588"/>
                  <a:pt x="43" y="581"/>
                </a:cubicBezTo>
                <a:cubicBezTo>
                  <a:pt x="43" y="338"/>
                  <a:pt x="43" y="338"/>
                  <a:pt x="43" y="338"/>
                </a:cubicBezTo>
                <a:cubicBezTo>
                  <a:pt x="201" y="338"/>
                  <a:pt x="201" y="338"/>
                  <a:pt x="201" y="338"/>
                </a:cubicBezTo>
                <a:cubicBezTo>
                  <a:pt x="201" y="368"/>
                  <a:pt x="201" y="368"/>
                  <a:pt x="201" y="368"/>
                </a:cubicBezTo>
                <a:cubicBezTo>
                  <a:pt x="245" y="368"/>
                  <a:pt x="245" y="368"/>
                  <a:pt x="245" y="368"/>
                </a:cubicBezTo>
                <a:cubicBezTo>
                  <a:pt x="245" y="338"/>
                  <a:pt x="245" y="338"/>
                  <a:pt x="245" y="338"/>
                </a:cubicBezTo>
                <a:cubicBezTo>
                  <a:pt x="501" y="338"/>
                  <a:pt x="501" y="338"/>
                  <a:pt x="501" y="338"/>
                </a:cubicBezTo>
                <a:cubicBezTo>
                  <a:pt x="501" y="369"/>
                  <a:pt x="501" y="369"/>
                  <a:pt x="501" y="369"/>
                </a:cubicBezTo>
                <a:cubicBezTo>
                  <a:pt x="545" y="369"/>
                  <a:pt x="545" y="369"/>
                  <a:pt x="545" y="369"/>
                </a:cubicBezTo>
                <a:cubicBezTo>
                  <a:pt x="545" y="338"/>
                  <a:pt x="545" y="338"/>
                  <a:pt x="545" y="338"/>
                </a:cubicBezTo>
                <a:cubicBezTo>
                  <a:pt x="703" y="338"/>
                  <a:pt x="703" y="338"/>
                  <a:pt x="703" y="338"/>
                </a:cubicBezTo>
                <a:cubicBezTo>
                  <a:pt x="703" y="581"/>
                  <a:pt x="703" y="581"/>
                  <a:pt x="703" y="581"/>
                </a:cubicBezTo>
                <a:cubicBezTo>
                  <a:pt x="703" y="588"/>
                  <a:pt x="697" y="594"/>
                  <a:pt x="689" y="594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0" y="0"/>
            <a:ext cx="0" cy="0"/>
          </a:xfrm>
        </p:grpSpPr>
        <p:sp>
          <p:nvSpPr>
            <p:cNvPr id="24" name="Freeform 24"/>
            <p:cNvSpPr/>
            <p:nvPr/>
          </p:nvSpPr>
          <p:spPr>
            <a:xfrm flipH="1">
              <a:off x="0" y="0"/>
              <a:ext cx="0" cy="0"/>
            </a:xfrm>
            <a:custGeom>
              <a:rect l="l" t="t" r="r" b="b"/>
              <a:pathLst>
                <a:path w="513" h="214">
                  <a:moveTo>
                    <a:pt x="348" y="0"/>
                  </a:moveTo>
                  <a:lnTo>
                    <a:pt x="210" y="139"/>
                  </a:lnTo>
                  <a:lnTo>
                    <a:pt x="119" y="48"/>
                  </a:lnTo>
                  <a:lnTo>
                    <a:pt x="0" y="166"/>
                  </a:lnTo>
                  <a:lnTo>
                    <a:pt x="38" y="202"/>
                  </a:lnTo>
                  <a:lnTo>
                    <a:pt x="119" y="123"/>
                  </a:lnTo>
                  <a:lnTo>
                    <a:pt x="210" y="214"/>
                  </a:lnTo>
                  <a:lnTo>
                    <a:pt x="348" y="76"/>
                  </a:lnTo>
                  <a:lnTo>
                    <a:pt x="475" y="202"/>
                  </a:lnTo>
                  <a:lnTo>
                    <a:pt x="513" y="165"/>
                  </a:lnTo>
                  <a:lnTo>
                    <a:pt x="348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 flipH="1">
              <a:off x="0" y="0"/>
              <a:ext cx="0" cy="0"/>
            </a:xfrm>
            <a:custGeom>
              <a:rect l="l" t="t" r="r" b="b"/>
              <a:pathLst>
                <a:path w="912" h="771">
                  <a:moveTo>
                    <a:pt x="912" y="54"/>
                  </a:moveTo>
                  <a:lnTo>
                    <a:pt x="912" y="0"/>
                  </a:lnTo>
                  <a:lnTo>
                    <a:pt x="2" y="0"/>
                  </a:lnTo>
                  <a:lnTo>
                    <a:pt x="2" y="54"/>
                  </a:lnTo>
                  <a:lnTo>
                    <a:pt x="30" y="54"/>
                  </a:lnTo>
                  <a:lnTo>
                    <a:pt x="30" y="541"/>
                  </a:lnTo>
                  <a:lnTo>
                    <a:pt x="0" y="541"/>
                  </a:lnTo>
                  <a:lnTo>
                    <a:pt x="0" y="594"/>
                  </a:lnTo>
                  <a:lnTo>
                    <a:pt x="30" y="594"/>
                  </a:lnTo>
                  <a:lnTo>
                    <a:pt x="30" y="595"/>
                  </a:lnTo>
                  <a:lnTo>
                    <a:pt x="429" y="595"/>
                  </a:lnTo>
                  <a:lnTo>
                    <a:pt x="429" y="718"/>
                  </a:lnTo>
                  <a:lnTo>
                    <a:pt x="367" y="718"/>
                  </a:lnTo>
                  <a:lnTo>
                    <a:pt x="367" y="771"/>
                  </a:lnTo>
                  <a:lnTo>
                    <a:pt x="545" y="771"/>
                  </a:lnTo>
                  <a:lnTo>
                    <a:pt x="545" y="718"/>
                  </a:lnTo>
                  <a:lnTo>
                    <a:pt x="482" y="718"/>
                  </a:lnTo>
                  <a:lnTo>
                    <a:pt x="482" y="595"/>
                  </a:lnTo>
                  <a:lnTo>
                    <a:pt x="885" y="595"/>
                  </a:lnTo>
                  <a:lnTo>
                    <a:pt x="885" y="594"/>
                  </a:lnTo>
                  <a:lnTo>
                    <a:pt x="911" y="594"/>
                  </a:lnTo>
                  <a:lnTo>
                    <a:pt x="911" y="541"/>
                  </a:lnTo>
                  <a:lnTo>
                    <a:pt x="885" y="541"/>
                  </a:lnTo>
                  <a:lnTo>
                    <a:pt x="885" y="54"/>
                  </a:lnTo>
                  <a:lnTo>
                    <a:pt x="912" y="54"/>
                  </a:lnTo>
                  <a:close/>
                  <a:moveTo>
                    <a:pt x="83" y="541"/>
                  </a:moveTo>
                  <a:lnTo>
                    <a:pt x="83" y="55"/>
                  </a:lnTo>
                  <a:lnTo>
                    <a:pt x="832" y="55"/>
                  </a:lnTo>
                  <a:lnTo>
                    <a:pt x="832" y="541"/>
                  </a:lnTo>
                  <a:lnTo>
                    <a:pt x="83" y="54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体位调整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895588" y="1757233"/>
            <a:ext cx="1867327" cy="1867327"/>
            <a:chOff x="3895588" y="1757233"/>
            <a:chExt cx="1867327" cy="1867327"/>
          </a:xfrm>
        </p:grpSpPr>
        <p:sp>
          <p:nvSpPr>
            <p:cNvPr id="3" name="AutoShape 3"/>
            <p:cNvSpPr/>
            <p:nvPr/>
          </p:nvSpPr>
          <p:spPr>
            <a:xfrm>
              <a:off x="3895588" y="1757233"/>
              <a:ext cx="1867327" cy="1867327"/>
            </a:xfrm>
            <a:prstGeom prst="donut">
              <a:avLst>
                <a:gd name="adj" fmla="val 1215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6435060" y="1757233"/>
            <a:ext cx="1867327" cy="1867327"/>
            <a:chOff x="6435060" y="1757233"/>
            <a:chExt cx="1867327" cy="1867327"/>
          </a:xfrm>
        </p:grpSpPr>
        <p:sp>
          <p:nvSpPr>
            <p:cNvPr id="5" name="AutoShape 5"/>
            <p:cNvSpPr/>
            <p:nvPr/>
          </p:nvSpPr>
          <p:spPr>
            <a:xfrm>
              <a:off x="6435060" y="1757233"/>
              <a:ext cx="1867327" cy="1867327"/>
            </a:xfrm>
            <a:prstGeom prst="donut">
              <a:avLst>
                <a:gd name="adj" fmla="val 1215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356238" y="1757233"/>
            <a:ext cx="1867327" cy="1867327"/>
            <a:chOff x="1356238" y="1757233"/>
            <a:chExt cx="1867327" cy="1867327"/>
          </a:xfrm>
        </p:grpSpPr>
        <p:sp>
          <p:nvSpPr>
            <p:cNvPr id="7" name="AutoShape 7"/>
            <p:cNvSpPr/>
            <p:nvPr/>
          </p:nvSpPr>
          <p:spPr>
            <a:xfrm>
              <a:off x="1356238" y="1757233"/>
              <a:ext cx="1867327" cy="1867327"/>
            </a:xfrm>
            <a:prstGeom prst="donut">
              <a:avLst>
                <a:gd name="adj" fmla="val 1215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134127" y="3918367"/>
            <a:ext cx="2521085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关节活动度训练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1134129" y="4325638"/>
            <a:ext cx="2311548" cy="1594406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在术后一定时间内，根据恢复情况，逐步指导患者进行关节活动度训练。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3655214" y="3918367"/>
            <a:ext cx="2551648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肌肉力量训练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3655214" y="4325638"/>
            <a:ext cx="2348077" cy="1594406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通过适当的肌肉力量训练，增强患侧下肢的肌肉力量。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206861" y="3918367"/>
            <a:ext cx="2539471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平衡与协调训练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6206862" y="4325638"/>
            <a:ext cx="2323724" cy="1594406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进行平衡与协调训练，提高患者的平衡感和协调性。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8746332" y="3918367"/>
            <a:ext cx="2555072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日常生活能力训练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8746334" y="4325638"/>
            <a:ext cx="2323724" cy="1594406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指导患者进行日常生活能力训练，如穿脱鞋袜、上下楼梯等。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1999673" y="2385294"/>
            <a:ext cx="580457" cy="611204"/>
            <a:chOff x="1999673" y="2385294"/>
            <a:chExt cx="580457" cy="611204"/>
          </a:xfrm>
        </p:grpSpPr>
        <p:sp>
          <p:nvSpPr>
            <p:cNvPr id="17" name="Freeform 17"/>
            <p:cNvSpPr/>
            <p:nvPr/>
          </p:nvSpPr>
          <p:spPr>
            <a:xfrm>
              <a:off x="1999673" y="2385294"/>
              <a:ext cx="580457" cy="611204"/>
            </a:xfrm>
            <a:custGeom>
              <a:rect l="l" t="t" r="r" b="b"/>
              <a:pathLst>
                <a:path w="636" h="746">
                  <a:moveTo>
                    <a:pt x="579" y="0"/>
                  </a:moveTo>
                  <a:cubicBezTo>
                    <a:pt x="57" y="0"/>
                    <a:pt x="57" y="0"/>
                    <a:pt x="57" y="0"/>
                  </a:cubicBezTo>
                  <a:cubicBezTo>
                    <a:pt x="25" y="0"/>
                    <a:pt x="0" y="25"/>
                    <a:pt x="0" y="57"/>
                  </a:cubicBezTo>
                  <a:cubicBezTo>
                    <a:pt x="0" y="689"/>
                    <a:pt x="0" y="689"/>
                    <a:pt x="0" y="689"/>
                  </a:cubicBezTo>
                  <a:cubicBezTo>
                    <a:pt x="0" y="721"/>
                    <a:pt x="25" y="746"/>
                    <a:pt x="57" y="746"/>
                  </a:cubicBezTo>
                  <a:cubicBezTo>
                    <a:pt x="579" y="746"/>
                    <a:pt x="579" y="746"/>
                    <a:pt x="579" y="746"/>
                  </a:cubicBezTo>
                  <a:cubicBezTo>
                    <a:pt x="611" y="746"/>
                    <a:pt x="636" y="721"/>
                    <a:pt x="636" y="689"/>
                  </a:cubicBezTo>
                  <a:cubicBezTo>
                    <a:pt x="636" y="57"/>
                    <a:pt x="636" y="57"/>
                    <a:pt x="636" y="57"/>
                  </a:cubicBezTo>
                  <a:cubicBezTo>
                    <a:pt x="636" y="25"/>
                    <a:pt x="611" y="0"/>
                    <a:pt x="579" y="0"/>
                  </a:cubicBezTo>
                  <a:close/>
                  <a:moveTo>
                    <a:pt x="43" y="689"/>
                  </a:moveTo>
                  <a:cubicBezTo>
                    <a:pt x="43" y="57"/>
                    <a:pt x="43" y="57"/>
                    <a:pt x="43" y="57"/>
                  </a:cubicBezTo>
                  <a:cubicBezTo>
                    <a:pt x="43" y="49"/>
                    <a:pt x="49" y="43"/>
                    <a:pt x="57" y="43"/>
                  </a:cubicBezTo>
                  <a:cubicBezTo>
                    <a:pt x="94" y="43"/>
                    <a:pt x="94" y="43"/>
                    <a:pt x="94" y="43"/>
                  </a:cubicBezTo>
                  <a:cubicBezTo>
                    <a:pt x="94" y="703"/>
                    <a:pt x="94" y="703"/>
                    <a:pt x="94" y="703"/>
                  </a:cubicBezTo>
                  <a:cubicBezTo>
                    <a:pt x="57" y="703"/>
                    <a:pt x="57" y="703"/>
                    <a:pt x="57" y="703"/>
                  </a:cubicBezTo>
                  <a:cubicBezTo>
                    <a:pt x="49" y="703"/>
                    <a:pt x="43" y="697"/>
                    <a:pt x="43" y="689"/>
                  </a:cubicBezTo>
                  <a:close/>
                  <a:moveTo>
                    <a:pt x="593" y="689"/>
                  </a:moveTo>
                  <a:cubicBezTo>
                    <a:pt x="593" y="697"/>
                    <a:pt x="587" y="703"/>
                    <a:pt x="579" y="703"/>
                  </a:cubicBezTo>
                  <a:cubicBezTo>
                    <a:pt x="138" y="703"/>
                    <a:pt x="138" y="703"/>
                    <a:pt x="138" y="703"/>
                  </a:cubicBezTo>
                  <a:cubicBezTo>
                    <a:pt x="138" y="43"/>
                    <a:pt x="138" y="43"/>
                    <a:pt x="138" y="43"/>
                  </a:cubicBezTo>
                  <a:cubicBezTo>
                    <a:pt x="579" y="43"/>
                    <a:pt x="579" y="43"/>
                    <a:pt x="579" y="43"/>
                  </a:cubicBezTo>
                  <a:cubicBezTo>
                    <a:pt x="587" y="43"/>
                    <a:pt x="593" y="49"/>
                    <a:pt x="593" y="57"/>
                  </a:cubicBezTo>
                  <a:lnTo>
                    <a:pt x="593" y="68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2150397" y="2592214"/>
              <a:ext cx="137324" cy="3500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2150397" y="2510049"/>
              <a:ext cx="182717" cy="3500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2354928" y="2529578"/>
              <a:ext cx="139505" cy="408335"/>
            </a:xfrm>
            <a:custGeom>
              <a:rect l="l" t="t" r="r" b="b"/>
              <a:pathLst>
                <a:path w="153" h="498">
                  <a:moveTo>
                    <a:pt x="0" y="76"/>
                  </a:moveTo>
                  <a:cubicBezTo>
                    <a:pt x="0" y="441"/>
                    <a:pt x="0" y="441"/>
                    <a:pt x="0" y="441"/>
                  </a:cubicBezTo>
                  <a:cubicBezTo>
                    <a:pt x="0" y="472"/>
                    <a:pt x="26" y="498"/>
                    <a:pt x="57" y="498"/>
                  </a:cubicBezTo>
                  <a:cubicBezTo>
                    <a:pt x="96" y="498"/>
                    <a:pt x="96" y="498"/>
                    <a:pt x="96" y="498"/>
                  </a:cubicBezTo>
                  <a:cubicBezTo>
                    <a:pt x="128" y="498"/>
                    <a:pt x="153" y="472"/>
                    <a:pt x="153" y="441"/>
                  </a:cubicBezTo>
                  <a:cubicBezTo>
                    <a:pt x="153" y="76"/>
                    <a:pt x="153" y="76"/>
                    <a:pt x="153" y="76"/>
                  </a:cubicBezTo>
                  <a:cubicBezTo>
                    <a:pt x="77" y="0"/>
                    <a:pt x="77" y="0"/>
                    <a:pt x="77" y="0"/>
                  </a:cubicBezTo>
                  <a:lnTo>
                    <a:pt x="0" y="76"/>
                  </a:lnTo>
                  <a:close/>
                  <a:moveTo>
                    <a:pt x="109" y="441"/>
                  </a:moveTo>
                  <a:cubicBezTo>
                    <a:pt x="109" y="448"/>
                    <a:pt x="104" y="454"/>
                    <a:pt x="96" y="454"/>
                  </a:cubicBezTo>
                  <a:cubicBezTo>
                    <a:pt x="57" y="454"/>
                    <a:pt x="57" y="454"/>
                    <a:pt x="57" y="454"/>
                  </a:cubicBezTo>
                  <a:cubicBezTo>
                    <a:pt x="50" y="454"/>
                    <a:pt x="44" y="448"/>
                    <a:pt x="44" y="441"/>
                  </a:cubicBezTo>
                  <a:cubicBezTo>
                    <a:pt x="44" y="94"/>
                    <a:pt x="44" y="94"/>
                    <a:pt x="44" y="94"/>
                  </a:cubicBezTo>
                  <a:cubicBezTo>
                    <a:pt x="77" y="62"/>
                    <a:pt x="77" y="62"/>
                    <a:pt x="77" y="62"/>
                  </a:cubicBezTo>
                  <a:cubicBezTo>
                    <a:pt x="109" y="94"/>
                    <a:pt x="109" y="94"/>
                    <a:pt x="109" y="94"/>
                  </a:cubicBezTo>
                  <a:lnTo>
                    <a:pt x="109" y="44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431200" y="2395266"/>
            <a:ext cx="796103" cy="591260"/>
            <a:chOff x="4431200" y="2395266"/>
            <a:chExt cx="796103" cy="591260"/>
          </a:xfrm>
        </p:grpSpPr>
        <p:sp>
          <p:nvSpPr>
            <p:cNvPr id="22" name="Freeform 22"/>
            <p:cNvSpPr/>
            <p:nvPr/>
          </p:nvSpPr>
          <p:spPr>
            <a:xfrm>
              <a:off x="4713118" y="2658487"/>
              <a:ext cx="231331" cy="243277"/>
            </a:xfrm>
            <a:custGeom>
              <a:rect l="l" t="t" r="r" b="b"/>
              <a:pathLst>
                <a:path w="265" h="281">
                  <a:moveTo>
                    <a:pt x="0" y="131"/>
                  </a:moveTo>
                  <a:lnTo>
                    <a:pt x="38" y="169"/>
                  </a:lnTo>
                  <a:lnTo>
                    <a:pt x="107" y="102"/>
                  </a:lnTo>
                  <a:lnTo>
                    <a:pt x="105" y="281"/>
                  </a:lnTo>
                  <a:lnTo>
                    <a:pt x="159" y="281"/>
                  </a:lnTo>
                  <a:lnTo>
                    <a:pt x="159" y="102"/>
                  </a:lnTo>
                  <a:lnTo>
                    <a:pt x="227" y="169"/>
                  </a:lnTo>
                  <a:lnTo>
                    <a:pt x="265" y="131"/>
                  </a:lnTo>
                  <a:lnTo>
                    <a:pt x="132" y="0"/>
                  </a:lnTo>
                  <a:lnTo>
                    <a:pt x="0" y="13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4431200" y="2395266"/>
              <a:ext cx="796103" cy="591260"/>
            </a:xfrm>
            <a:custGeom>
              <a:rect l="l" t="t" r="r" b="b"/>
              <a:pathLst>
                <a:path w="747" h="562">
                  <a:moveTo>
                    <a:pt x="692" y="240"/>
                  </a:moveTo>
                  <a:cubicBezTo>
                    <a:pt x="661" y="210"/>
                    <a:pt x="622" y="191"/>
                    <a:pt x="579" y="186"/>
                  </a:cubicBezTo>
                  <a:cubicBezTo>
                    <a:pt x="574" y="139"/>
                    <a:pt x="554" y="95"/>
                    <a:pt x="520" y="61"/>
                  </a:cubicBezTo>
                  <a:cubicBezTo>
                    <a:pt x="481" y="22"/>
                    <a:pt x="429" y="0"/>
                    <a:pt x="374" y="0"/>
                  </a:cubicBezTo>
                  <a:cubicBezTo>
                    <a:pt x="318" y="0"/>
                    <a:pt x="267" y="22"/>
                    <a:pt x="228" y="61"/>
                  </a:cubicBezTo>
                  <a:cubicBezTo>
                    <a:pt x="193" y="95"/>
                    <a:pt x="173" y="139"/>
                    <a:pt x="168" y="186"/>
                  </a:cubicBezTo>
                  <a:cubicBezTo>
                    <a:pt x="125" y="191"/>
                    <a:pt x="86" y="210"/>
                    <a:pt x="55" y="240"/>
                  </a:cubicBezTo>
                  <a:cubicBezTo>
                    <a:pt x="20" y="276"/>
                    <a:pt x="0" y="323"/>
                    <a:pt x="0" y="374"/>
                  </a:cubicBezTo>
                  <a:cubicBezTo>
                    <a:pt x="0" y="424"/>
                    <a:pt x="20" y="471"/>
                    <a:pt x="55" y="507"/>
                  </a:cubicBezTo>
                  <a:cubicBezTo>
                    <a:pt x="91" y="542"/>
                    <a:pt x="138" y="562"/>
                    <a:pt x="189" y="562"/>
                  </a:cubicBezTo>
                  <a:cubicBezTo>
                    <a:pt x="559" y="562"/>
                    <a:pt x="559" y="562"/>
                    <a:pt x="559" y="562"/>
                  </a:cubicBezTo>
                  <a:cubicBezTo>
                    <a:pt x="609" y="562"/>
                    <a:pt x="657" y="542"/>
                    <a:pt x="692" y="507"/>
                  </a:cubicBezTo>
                  <a:cubicBezTo>
                    <a:pt x="728" y="471"/>
                    <a:pt x="747" y="424"/>
                    <a:pt x="747" y="374"/>
                  </a:cubicBezTo>
                  <a:cubicBezTo>
                    <a:pt x="747" y="323"/>
                    <a:pt x="728" y="276"/>
                    <a:pt x="692" y="240"/>
                  </a:cubicBezTo>
                  <a:close/>
                  <a:moveTo>
                    <a:pt x="559" y="518"/>
                  </a:moveTo>
                  <a:cubicBezTo>
                    <a:pt x="189" y="518"/>
                    <a:pt x="189" y="518"/>
                    <a:pt x="189" y="518"/>
                  </a:cubicBezTo>
                  <a:cubicBezTo>
                    <a:pt x="109" y="518"/>
                    <a:pt x="44" y="453"/>
                    <a:pt x="44" y="374"/>
                  </a:cubicBezTo>
                  <a:cubicBezTo>
                    <a:pt x="44" y="294"/>
                    <a:pt x="109" y="229"/>
                    <a:pt x="188" y="229"/>
                  </a:cubicBezTo>
                  <a:cubicBezTo>
                    <a:pt x="211" y="229"/>
                    <a:pt x="211" y="229"/>
                    <a:pt x="211" y="229"/>
                  </a:cubicBezTo>
                  <a:cubicBezTo>
                    <a:pt x="211" y="207"/>
                    <a:pt x="211" y="207"/>
                    <a:pt x="211" y="207"/>
                  </a:cubicBezTo>
                  <a:cubicBezTo>
                    <a:pt x="211" y="207"/>
                    <a:pt x="211" y="207"/>
                    <a:pt x="211" y="207"/>
                  </a:cubicBezTo>
                  <a:cubicBezTo>
                    <a:pt x="211" y="117"/>
                    <a:pt x="284" y="44"/>
                    <a:pt x="374" y="44"/>
                  </a:cubicBezTo>
                  <a:cubicBezTo>
                    <a:pt x="463" y="44"/>
                    <a:pt x="536" y="117"/>
                    <a:pt x="536" y="206"/>
                  </a:cubicBezTo>
                  <a:cubicBezTo>
                    <a:pt x="536" y="207"/>
                    <a:pt x="536" y="207"/>
                    <a:pt x="536" y="207"/>
                  </a:cubicBezTo>
                  <a:cubicBezTo>
                    <a:pt x="536" y="229"/>
                    <a:pt x="536" y="229"/>
                    <a:pt x="536" y="229"/>
                  </a:cubicBezTo>
                  <a:cubicBezTo>
                    <a:pt x="558" y="229"/>
                    <a:pt x="558" y="229"/>
                    <a:pt x="558" y="229"/>
                  </a:cubicBezTo>
                  <a:cubicBezTo>
                    <a:pt x="559" y="229"/>
                    <a:pt x="559" y="229"/>
                    <a:pt x="559" y="229"/>
                  </a:cubicBezTo>
                  <a:cubicBezTo>
                    <a:pt x="639" y="229"/>
                    <a:pt x="704" y="294"/>
                    <a:pt x="704" y="374"/>
                  </a:cubicBezTo>
                  <a:cubicBezTo>
                    <a:pt x="704" y="453"/>
                    <a:pt x="639" y="518"/>
                    <a:pt x="559" y="51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4" name="Freeform 24"/>
          <p:cNvSpPr/>
          <p:nvPr/>
        </p:nvSpPr>
        <p:spPr>
          <a:xfrm>
            <a:off x="7022993" y="2398079"/>
            <a:ext cx="691461" cy="585635"/>
          </a:xfrm>
          <a:custGeom>
            <a:rect l="l" t="t" r="r" b="b"/>
            <a:pathLst>
              <a:path w="746" h="638">
                <a:moveTo>
                  <a:pt x="689" y="125"/>
                </a:moveTo>
                <a:cubicBezTo>
                  <a:pt x="552" y="125"/>
                  <a:pt x="552" y="125"/>
                  <a:pt x="552" y="125"/>
                </a:cubicBezTo>
                <a:cubicBezTo>
                  <a:pt x="552" y="57"/>
                  <a:pt x="552" y="57"/>
                  <a:pt x="552" y="57"/>
                </a:cubicBezTo>
                <a:cubicBezTo>
                  <a:pt x="552" y="26"/>
                  <a:pt x="526" y="0"/>
                  <a:pt x="495" y="0"/>
                </a:cubicBezTo>
                <a:cubicBezTo>
                  <a:pt x="253" y="0"/>
                  <a:pt x="253" y="0"/>
                  <a:pt x="253" y="0"/>
                </a:cubicBezTo>
                <a:cubicBezTo>
                  <a:pt x="221" y="0"/>
                  <a:pt x="196" y="26"/>
                  <a:pt x="196" y="57"/>
                </a:cubicBezTo>
                <a:cubicBezTo>
                  <a:pt x="196" y="125"/>
                  <a:pt x="196" y="125"/>
                  <a:pt x="196" y="125"/>
                </a:cubicBezTo>
                <a:cubicBezTo>
                  <a:pt x="57" y="125"/>
                  <a:pt x="57" y="125"/>
                  <a:pt x="57" y="125"/>
                </a:cubicBezTo>
                <a:cubicBezTo>
                  <a:pt x="25" y="125"/>
                  <a:pt x="0" y="151"/>
                  <a:pt x="0" y="182"/>
                </a:cubicBezTo>
                <a:cubicBezTo>
                  <a:pt x="0" y="581"/>
                  <a:pt x="0" y="581"/>
                  <a:pt x="0" y="581"/>
                </a:cubicBezTo>
                <a:cubicBezTo>
                  <a:pt x="0" y="612"/>
                  <a:pt x="25" y="638"/>
                  <a:pt x="57" y="638"/>
                </a:cubicBezTo>
                <a:cubicBezTo>
                  <a:pt x="689" y="638"/>
                  <a:pt x="689" y="638"/>
                  <a:pt x="689" y="638"/>
                </a:cubicBezTo>
                <a:cubicBezTo>
                  <a:pt x="721" y="638"/>
                  <a:pt x="746" y="612"/>
                  <a:pt x="746" y="581"/>
                </a:cubicBezTo>
                <a:cubicBezTo>
                  <a:pt x="746" y="182"/>
                  <a:pt x="746" y="182"/>
                  <a:pt x="746" y="182"/>
                </a:cubicBezTo>
                <a:cubicBezTo>
                  <a:pt x="746" y="151"/>
                  <a:pt x="721" y="125"/>
                  <a:pt x="689" y="125"/>
                </a:cubicBezTo>
                <a:close/>
                <a:moveTo>
                  <a:pt x="239" y="57"/>
                </a:moveTo>
                <a:cubicBezTo>
                  <a:pt x="239" y="50"/>
                  <a:pt x="245" y="44"/>
                  <a:pt x="253" y="44"/>
                </a:cubicBezTo>
                <a:cubicBezTo>
                  <a:pt x="495" y="44"/>
                  <a:pt x="495" y="44"/>
                  <a:pt x="495" y="44"/>
                </a:cubicBezTo>
                <a:cubicBezTo>
                  <a:pt x="502" y="44"/>
                  <a:pt x="508" y="50"/>
                  <a:pt x="508" y="57"/>
                </a:cubicBezTo>
                <a:cubicBezTo>
                  <a:pt x="508" y="125"/>
                  <a:pt x="508" y="125"/>
                  <a:pt x="508" y="125"/>
                </a:cubicBezTo>
                <a:cubicBezTo>
                  <a:pt x="239" y="125"/>
                  <a:pt x="239" y="125"/>
                  <a:pt x="239" y="125"/>
                </a:cubicBezTo>
                <a:lnTo>
                  <a:pt x="239" y="57"/>
                </a:lnTo>
                <a:close/>
                <a:moveTo>
                  <a:pt x="57" y="169"/>
                </a:moveTo>
                <a:cubicBezTo>
                  <a:pt x="689" y="169"/>
                  <a:pt x="689" y="169"/>
                  <a:pt x="689" y="169"/>
                </a:cubicBezTo>
                <a:cubicBezTo>
                  <a:pt x="697" y="169"/>
                  <a:pt x="703" y="175"/>
                  <a:pt x="703" y="182"/>
                </a:cubicBezTo>
                <a:cubicBezTo>
                  <a:pt x="703" y="295"/>
                  <a:pt x="703" y="295"/>
                  <a:pt x="703" y="295"/>
                </a:cubicBezTo>
                <a:cubicBezTo>
                  <a:pt x="545" y="295"/>
                  <a:pt x="545" y="295"/>
                  <a:pt x="545" y="295"/>
                </a:cubicBezTo>
                <a:cubicBezTo>
                  <a:pt x="545" y="267"/>
                  <a:pt x="545" y="267"/>
                  <a:pt x="545" y="267"/>
                </a:cubicBezTo>
                <a:cubicBezTo>
                  <a:pt x="501" y="267"/>
                  <a:pt x="501" y="267"/>
                  <a:pt x="501" y="267"/>
                </a:cubicBezTo>
                <a:cubicBezTo>
                  <a:pt x="501" y="295"/>
                  <a:pt x="501" y="295"/>
                  <a:pt x="501" y="295"/>
                </a:cubicBezTo>
                <a:cubicBezTo>
                  <a:pt x="245" y="295"/>
                  <a:pt x="245" y="295"/>
                  <a:pt x="245" y="295"/>
                </a:cubicBezTo>
                <a:cubicBezTo>
                  <a:pt x="245" y="266"/>
                  <a:pt x="245" y="266"/>
                  <a:pt x="245" y="266"/>
                </a:cubicBezTo>
                <a:cubicBezTo>
                  <a:pt x="201" y="266"/>
                  <a:pt x="201" y="266"/>
                  <a:pt x="201" y="266"/>
                </a:cubicBezTo>
                <a:cubicBezTo>
                  <a:pt x="201" y="295"/>
                  <a:pt x="201" y="295"/>
                  <a:pt x="201" y="295"/>
                </a:cubicBezTo>
                <a:cubicBezTo>
                  <a:pt x="43" y="295"/>
                  <a:pt x="43" y="295"/>
                  <a:pt x="43" y="295"/>
                </a:cubicBezTo>
                <a:cubicBezTo>
                  <a:pt x="43" y="182"/>
                  <a:pt x="43" y="182"/>
                  <a:pt x="43" y="182"/>
                </a:cubicBezTo>
                <a:cubicBezTo>
                  <a:pt x="43" y="175"/>
                  <a:pt x="49" y="169"/>
                  <a:pt x="57" y="169"/>
                </a:cubicBezTo>
                <a:close/>
                <a:moveTo>
                  <a:pt x="689" y="594"/>
                </a:moveTo>
                <a:cubicBezTo>
                  <a:pt x="57" y="594"/>
                  <a:pt x="57" y="594"/>
                  <a:pt x="57" y="594"/>
                </a:cubicBezTo>
                <a:cubicBezTo>
                  <a:pt x="49" y="594"/>
                  <a:pt x="43" y="588"/>
                  <a:pt x="43" y="581"/>
                </a:cubicBezTo>
                <a:cubicBezTo>
                  <a:pt x="43" y="338"/>
                  <a:pt x="43" y="338"/>
                  <a:pt x="43" y="338"/>
                </a:cubicBezTo>
                <a:cubicBezTo>
                  <a:pt x="201" y="338"/>
                  <a:pt x="201" y="338"/>
                  <a:pt x="201" y="338"/>
                </a:cubicBezTo>
                <a:cubicBezTo>
                  <a:pt x="201" y="368"/>
                  <a:pt x="201" y="368"/>
                  <a:pt x="201" y="368"/>
                </a:cubicBezTo>
                <a:cubicBezTo>
                  <a:pt x="245" y="368"/>
                  <a:pt x="245" y="368"/>
                  <a:pt x="245" y="368"/>
                </a:cubicBezTo>
                <a:cubicBezTo>
                  <a:pt x="245" y="338"/>
                  <a:pt x="245" y="338"/>
                  <a:pt x="245" y="338"/>
                </a:cubicBezTo>
                <a:cubicBezTo>
                  <a:pt x="501" y="338"/>
                  <a:pt x="501" y="338"/>
                  <a:pt x="501" y="338"/>
                </a:cubicBezTo>
                <a:cubicBezTo>
                  <a:pt x="501" y="369"/>
                  <a:pt x="501" y="369"/>
                  <a:pt x="501" y="369"/>
                </a:cubicBezTo>
                <a:cubicBezTo>
                  <a:pt x="545" y="369"/>
                  <a:pt x="545" y="369"/>
                  <a:pt x="545" y="369"/>
                </a:cubicBezTo>
                <a:cubicBezTo>
                  <a:pt x="545" y="338"/>
                  <a:pt x="545" y="338"/>
                  <a:pt x="545" y="338"/>
                </a:cubicBezTo>
                <a:cubicBezTo>
                  <a:pt x="703" y="338"/>
                  <a:pt x="703" y="338"/>
                  <a:pt x="703" y="338"/>
                </a:cubicBezTo>
                <a:cubicBezTo>
                  <a:pt x="703" y="581"/>
                  <a:pt x="703" y="581"/>
                  <a:pt x="703" y="581"/>
                </a:cubicBezTo>
                <a:cubicBezTo>
                  <a:pt x="703" y="588"/>
                  <a:pt x="697" y="594"/>
                  <a:pt x="689" y="594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5" name="Group 25"/>
          <p:cNvGrpSpPr/>
          <p:nvPr/>
        </p:nvGrpSpPr>
        <p:grpSpPr>
          <a:xfrm>
            <a:off x="0" y="0"/>
            <a:ext cx="0" cy="0"/>
          </a:xfrm>
        </p:grpSpPr>
        <p:sp>
          <p:nvSpPr>
            <p:cNvPr id="26" name="Freeform 26"/>
            <p:cNvSpPr/>
            <p:nvPr/>
          </p:nvSpPr>
          <p:spPr>
            <a:xfrm flipH="1">
              <a:off x="0" y="0"/>
              <a:ext cx="0" cy="0"/>
            </a:xfrm>
            <a:custGeom>
              <a:rect l="l" t="t" r="r" b="b"/>
              <a:pathLst>
                <a:path w="513" h="214">
                  <a:moveTo>
                    <a:pt x="348" y="0"/>
                  </a:moveTo>
                  <a:lnTo>
                    <a:pt x="210" y="139"/>
                  </a:lnTo>
                  <a:lnTo>
                    <a:pt x="119" y="48"/>
                  </a:lnTo>
                  <a:lnTo>
                    <a:pt x="0" y="166"/>
                  </a:lnTo>
                  <a:lnTo>
                    <a:pt x="38" y="202"/>
                  </a:lnTo>
                  <a:lnTo>
                    <a:pt x="119" y="123"/>
                  </a:lnTo>
                  <a:lnTo>
                    <a:pt x="210" y="214"/>
                  </a:lnTo>
                  <a:lnTo>
                    <a:pt x="348" y="76"/>
                  </a:lnTo>
                  <a:lnTo>
                    <a:pt x="475" y="202"/>
                  </a:lnTo>
                  <a:lnTo>
                    <a:pt x="513" y="165"/>
                  </a:lnTo>
                  <a:lnTo>
                    <a:pt x="348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 flipH="1">
              <a:off x="0" y="0"/>
              <a:ext cx="0" cy="0"/>
            </a:xfrm>
            <a:custGeom>
              <a:rect l="l" t="t" r="r" b="b"/>
              <a:pathLst>
                <a:path w="912" h="771">
                  <a:moveTo>
                    <a:pt x="912" y="54"/>
                  </a:moveTo>
                  <a:lnTo>
                    <a:pt x="912" y="0"/>
                  </a:lnTo>
                  <a:lnTo>
                    <a:pt x="2" y="0"/>
                  </a:lnTo>
                  <a:lnTo>
                    <a:pt x="2" y="54"/>
                  </a:lnTo>
                  <a:lnTo>
                    <a:pt x="30" y="54"/>
                  </a:lnTo>
                  <a:lnTo>
                    <a:pt x="30" y="541"/>
                  </a:lnTo>
                  <a:lnTo>
                    <a:pt x="0" y="541"/>
                  </a:lnTo>
                  <a:lnTo>
                    <a:pt x="0" y="594"/>
                  </a:lnTo>
                  <a:lnTo>
                    <a:pt x="30" y="594"/>
                  </a:lnTo>
                  <a:lnTo>
                    <a:pt x="30" y="595"/>
                  </a:lnTo>
                  <a:lnTo>
                    <a:pt x="429" y="595"/>
                  </a:lnTo>
                  <a:lnTo>
                    <a:pt x="429" y="718"/>
                  </a:lnTo>
                  <a:lnTo>
                    <a:pt x="367" y="718"/>
                  </a:lnTo>
                  <a:lnTo>
                    <a:pt x="367" y="771"/>
                  </a:lnTo>
                  <a:lnTo>
                    <a:pt x="545" y="771"/>
                  </a:lnTo>
                  <a:lnTo>
                    <a:pt x="545" y="718"/>
                  </a:lnTo>
                  <a:lnTo>
                    <a:pt x="482" y="718"/>
                  </a:lnTo>
                  <a:lnTo>
                    <a:pt x="482" y="595"/>
                  </a:lnTo>
                  <a:lnTo>
                    <a:pt x="885" y="595"/>
                  </a:lnTo>
                  <a:lnTo>
                    <a:pt x="885" y="594"/>
                  </a:lnTo>
                  <a:lnTo>
                    <a:pt x="911" y="594"/>
                  </a:lnTo>
                  <a:lnTo>
                    <a:pt x="911" y="541"/>
                  </a:lnTo>
                  <a:lnTo>
                    <a:pt x="885" y="541"/>
                  </a:lnTo>
                  <a:lnTo>
                    <a:pt x="885" y="54"/>
                  </a:lnTo>
                  <a:lnTo>
                    <a:pt x="912" y="54"/>
                  </a:lnTo>
                  <a:close/>
                  <a:moveTo>
                    <a:pt x="83" y="541"/>
                  </a:moveTo>
                  <a:lnTo>
                    <a:pt x="83" y="55"/>
                  </a:lnTo>
                  <a:lnTo>
                    <a:pt x="832" y="55"/>
                  </a:lnTo>
                  <a:lnTo>
                    <a:pt x="832" y="541"/>
                  </a:lnTo>
                  <a:lnTo>
                    <a:pt x="83" y="54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" name="Group 28"/>
          <p:cNvGrpSpPr/>
          <p:nvPr/>
        </p:nvGrpSpPr>
        <p:grpSpPr>
          <a:xfrm>
            <a:off x="8974532" y="1757233"/>
            <a:ext cx="1867327" cy="1867327"/>
            <a:chOff x="8974532" y="1757233"/>
            <a:chExt cx="1867327" cy="1867327"/>
          </a:xfrm>
        </p:grpSpPr>
        <p:sp>
          <p:nvSpPr>
            <p:cNvPr id="29" name="AutoShape 29"/>
            <p:cNvSpPr/>
            <p:nvPr/>
          </p:nvSpPr>
          <p:spPr>
            <a:xfrm>
              <a:off x="8974532" y="1757233"/>
              <a:ext cx="1867327" cy="1867327"/>
            </a:xfrm>
            <a:prstGeom prst="donut">
              <a:avLst>
                <a:gd name="adj" fmla="val 1215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1" name="AutoShape 3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TextBox 5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康复训练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25453" y="2201509"/>
            <a:ext cx="1295400" cy="12954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71268" y="3917777"/>
            <a:ext cx="1295400" cy="12954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325453" y="3917777"/>
            <a:ext cx="1295400" cy="12954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921227" y="2201509"/>
            <a:ext cx="3650041" cy="1295400"/>
          </a:xfrm>
          <a:prstGeom prst="rect">
            <a:avLst/>
          </a:pr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1227" y="3917777"/>
            <a:ext cx="3650041" cy="1295400"/>
          </a:xfrm>
          <a:prstGeom prst="rect">
            <a:avLst/>
          </a:pr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620731" y="2201509"/>
            <a:ext cx="3650041" cy="1295400"/>
          </a:xfrm>
          <a:prstGeom prst="rect">
            <a:avLst/>
          </a:pr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620731" y="3917777"/>
            <a:ext cx="3650041" cy="1295400"/>
          </a:xfrm>
          <a:prstGeom prst="rect">
            <a:avLst/>
          </a:pr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951871" y="2201468"/>
            <a:ext cx="3619398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情绪支持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951871" y="2556134"/>
            <a:ext cx="3619398" cy="968645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对患者进行情绪支持，缓解其焦虑、抑郁等不良情绪。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51871" y="3917737"/>
            <a:ext cx="3619398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家属参与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951871" y="4293372"/>
            <a:ext cx="3619398" cy="968645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鼓励家属参与患者的术后护理和康复过程，提供家庭支持。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7675726" y="2201468"/>
            <a:ext cx="3595046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认知行为疗法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7675726" y="2556134"/>
            <a:ext cx="3595046" cy="968645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通过认知行为疗法帮助患者调整心态，正确面对术后康复过程。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620854" y="3917737"/>
            <a:ext cx="3595046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社会支持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7620854" y="4293372"/>
            <a:ext cx="3595046" cy="968645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鼓励患者积极参与社会活动，提高其社会适应能力。</a:t>
            </a:r>
            <a:endParaRPr lang="en-US" sz="1100"/>
          </a:p>
        </p:txBody>
      </p:sp>
      <p:sp>
        <p:nvSpPr>
          <p:cNvPr id="17" name="Freeform 17"/>
          <p:cNvSpPr/>
          <p:nvPr/>
        </p:nvSpPr>
        <p:spPr>
          <a:xfrm>
            <a:off x="6867022" y="2819156"/>
            <a:ext cx="211409" cy="225430"/>
          </a:xfrm>
          <a:custGeom>
            <a:rect l="l" t="t" r="r" b="b"/>
            <a:pathLst>
              <a:path w="265" h="281">
                <a:moveTo>
                  <a:pt x="0" y="131"/>
                </a:moveTo>
                <a:lnTo>
                  <a:pt x="38" y="169"/>
                </a:lnTo>
                <a:lnTo>
                  <a:pt x="107" y="102"/>
                </a:lnTo>
                <a:lnTo>
                  <a:pt x="105" y="281"/>
                </a:lnTo>
                <a:lnTo>
                  <a:pt x="159" y="281"/>
                </a:lnTo>
                <a:lnTo>
                  <a:pt x="159" y="102"/>
                </a:lnTo>
                <a:lnTo>
                  <a:pt x="227" y="169"/>
                </a:lnTo>
                <a:lnTo>
                  <a:pt x="265" y="131"/>
                </a:lnTo>
                <a:lnTo>
                  <a:pt x="132" y="0"/>
                </a:lnTo>
                <a:lnTo>
                  <a:pt x="0" y="131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915761" y="4291457"/>
            <a:ext cx="606417" cy="547958"/>
          </a:xfrm>
          <a:custGeom>
            <a:rect l="l" t="t" r="r" b="b"/>
            <a:pathLst>
              <a:path w="746" h="638">
                <a:moveTo>
                  <a:pt x="689" y="125"/>
                </a:moveTo>
                <a:cubicBezTo>
                  <a:pt x="552" y="125"/>
                  <a:pt x="552" y="125"/>
                  <a:pt x="552" y="125"/>
                </a:cubicBezTo>
                <a:cubicBezTo>
                  <a:pt x="552" y="57"/>
                  <a:pt x="552" y="57"/>
                  <a:pt x="552" y="57"/>
                </a:cubicBezTo>
                <a:cubicBezTo>
                  <a:pt x="552" y="26"/>
                  <a:pt x="526" y="0"/>
                  <a:pt x="495" y="0"/>
                </a:cubicBezTo>
                <a:cubicBezTo>
                  <a:pt x="253" y="0"/>
                  <a:pt x="253" y="0"/>
                  <a:pt x="253" y="0"/>
                </a:cubicBezTo>
                <a:cubicBezTo>
                  <a:pt x="221" y="0"/>
                  <a:pt x="196" y="26"/>
                  <a:pt x="196" y="57"/>
                </a:cubicBezTo>
                <a:cubicBezTo>
                  <a:pt x="196" y="125"/>
                  <a:pt x="196" y="125"/>
                  <a:pt x="196" y="125"/>
                </a:cubicBezTo>
                <a:cubicBezTo>
                  <a:pt x="57" y="125"/>
                  <a:pt x="57" y="125"/>
                  <a:pt x="57" y="125"/>
                </a:cubicBezTo>
                <a:cubicBezTo>
                  <a:pt x="25" y="125"/>
                  <a:pt x="0" y="151"/>
                  <a:pt x="0" y="182"/>
                </a:cubicBezTo>
                <a:cubicBezTo>
                  <a:pt x="0" y="581"/>
                  <a:pt x="0" y="581"/>
                  <a:pt x="0" y="581"/>
                </a:cubicBezTo>
                <a:cubicBezTo>
                  <a:pt x="0" y="612"/>
                  <a:pt x="25" y="638"/>
                  <a:pt x="57" y="638"/>
                </a:cubicBezTo>
                <a:cubicBezTo>
                  <a:pt x="689" y="638"/>
                  <a:pt x="689" y="638"/>
                  <a:pt x="689" y="638"/>
                </a:cubicBezTo>
                <a:cubicBezTo>
                  <a:pt x="721" y="638"/>
                  <a:pt x="746" y="612"/>
                  <a:pt x="746" y="581"/>
                </a:cubicBezTo>
                <a:cubicBezTo>
                  <a:pt x="746" y="182"/>
                  <a:pt x="746" y="182"/>
                  <a:pt x="746" y="182"/>
                </a:cubicBezTo>
                <a:cubicBezTo>
                  <a:pt x="746" y="151"/>
                  <a:pt x="721" y="125"/>
                  <a:pt x="689" y="125"/>
                </a:cubicBezTo>
                <a:close/>
                <a:moveTo>
                  <a:pt x="239" y="57"/>
                </a:moveTo>
                <a:cubicBezTo>
                  <a:pt x="239" y="50"/>
                  <a:pt x="245" y="44"/>
                  <a:pt x="253" y="44"/>
                </a:cubicBezTo>
                <a:cubicBezTo>
                  <a:pt x="495" y="44"/>
                  <a:pt x="495" y="44"/>
                  <a:pt x="495" y="44"/>
                </a:cubicBezTo>
                <a:cubicBezTo>
                  <a:pt x="502" y="44"/>
                  <a:pt x="508" y="50"/>
                  <a:pt x="508" y="57"/>
                </a:cubicBezTo>
                <a:cubicBezTo>
                  <a:pt x="508" y="125"/>
                  <a:pt x="508" y="125"/>
                  <a:pt x="508" y="125"/>
                </a:cubicBezTo>
                <a:cubicBezTo>
                  <a:pt x="239" y="125"/>
                  <a:pt x="239" y="125"/>
                  <a:pt x="239" y="125"/>
                </a:cubicBezTo>
                <a:lnTo>
                  <a:pt x="239" y="57"/>
                </a:lnTo>
                <a:close/>
                <a:moveTo>
                  <a:pt x="57" y="169"/>
                </a:moveTo>
                <a:cubicBezTo>
                  <a:pt x="689" y="169"/>
                  <a:pt x="689" y="169"/>
                  <a:pt x="689" y="169"/>
                </a:cubicBezTo>
                <a:cubicBezTo>
                  <a:pt x="697" y="169"/>
                  <a:pt x="703" y="175"/>
                  <a:pt x="703" y="182"/>
                </a:cubicBezTo>
                <a:cubicBezTo>
                  <a:pt x="703" y="295"/>
                  <a:pt x="703" y="295"/>
                  <a:pt x="703" y="295"/>
                </a:cubicBezTo>
                <a:cubicBezTo>
                  <a:pt x="545" y="295"/>
                  <a:pt x="545" y="295"/>
                  <a:pt x="545" y="295"/>
                </a:cubicBezTo>
                <a:cubicBezTo>
                  <a:pt x="545" y="267"/>
                  <a:pt x="545" y="267"/>
                  <a:pt x="545" y="267"/>
                </a:cubicBezTo>
                <a:cubicBezTo>
                  <a:pt x="501" y="267"/>
                  <a:pt x="501" y="267"/>
                  <a:pt x="501" y="267"/>
                </a:cubicBezTo>
                <a:cubicBezTo>
                  <a:pt x="501" y="295"/>
                  <a:pt x="501" y="295"/>
                  <a:pt x="501" y="295"/>
                </a:cubicBezTo>
                <a:cubicBezTo>
                  <a:pt x="245" y="295"/>
                  <a:pt x="245" y="295"/>
                  <a:pt x="245" y="295"/>
                </a:cubicBezTo>
                <a:cubicBezTo>
                  <a:pt x="245" y="266"/>
                  <a:pt x="245" y="266"/>
                  <a:pt x="245" y="266"/>
                </a:cubicBezTo>
                <a:cubicBezTo>
                  <a:pt x="201" y="266"/>
                  <a:pt x="201" y="266"/>
                  <a:pt x="201" y="266"/>
                </a:cubicBezTo>
                <a:cubicBezTo>
                  <a:pt x="201" y="295"/>
                  <a:pt x="201" y="295"/>
                  <a:pt x="201" y="295"/>
                </a:cubicBezTo>
                <a:cubicBezTo>
                  <a:pt x="43" y="295"/>
                  <a:pt x="43" y="295"/>
                  <a:pt x="43" y="295"/>
                </a:cubicBezTo>
                <a:cubicBezTo>
                  <a:pt x="43" y="182"/>
                  <a:pt x="43" y="182"/>
                  <a:pt x="43" y="182"/>
                </a:cubicBezTo>
                <a:cubicBezTo>
                  <a:pt x="43" y="175"/>
                  <a:pt x="49" y="169"/>
                  <a:pt x="57" y="169"/>
                </a:cubicBezTo>
                <a:close/>
                <a:moveTo>
                  <a:pt x="689" y="594"/>
                </a:moveTo>
                <a:cubicBezTo>
                  <a:pt x="57" y="594"/>
                  <a:pt x="57" y="594"/>
                  <a:pt x="57" y="594"/>
                </a:cubicBezTo>
                <a:cubicBezTo>
                  <a:pt x="49" y="594"/>
                  <a:pt x="43" y="588"/>
                  <a:pt x="43" y="581"/>
                </a:cubicBezTo>
                <a:cubicBezTo>
                  <a:pt x="43" y="338"/>
                  <a:pt x="43" y="338"/>
                  <a:pt x="43" y="338"/>
                </a:cubicBezTo>
                <a:cubicBezTo>
                  <a:pt x="201" y="338"/>
                  <a:pt x="201" y="338"/>
                  <a:pt x="201" y="338"/>
                </a:cubicBezTo>
                <a:cubicBezTo>
                  <a:pt x="201" y="368"/>
                  <a:pt x="201" y="368"/>
                  <a:pt x="201" y="368"/>
                </a:cubicBezTo>
                <a:cubicBezTo>
                  <a:pt x="245" y="368"/>
                  <a:pt x="245" y="368"/>
                  <a:pt x="245" y="368"/>
                </a:cubicBezTo>
                <a:cubicBezTo>
                  <a:pt x="245" y="338"/>
                  <a:pt x="245" y="338"/>
                  <a:pt x="245" y="338"/>
                </a:cubicBezTo>
                <a:cubicBezTo>
                  <a:pt x="501" y="338"/>
                  <a:pt x="501" y="338"/>
                  <a:pt x="501" y="338"/>
                </a:cubicBezTo>
                <a:cubicBezTo>
                  <a:pt x="501" y="369"/>
                  <a:pt x="501" y="369"/>
                  <a:pt x="501" y="369"/>
                </a:cubicBezTo>
                <a:cubicBezTo>
                  <a:pt x="545" y="369"/>
                  <a:pt x="545" y="369"/>
                  <a:pt x="545" y="369"/>
                </a:cubicBezTo>
                <a:cubicBezTo>
                  <a:pt x="545" y="338"/>
                  <a:pt x="545" y="338"/>
                  <a:pt x="545" y="338"/>
                </a:cubicBezTo>
                <a:cubicBezTo>
                  <a:pt x="703" y="338"/>
                  <a:pt x="703" y="338"/>
                  <a:pt x="703" y="338"/>
                </a:cubicBezTo>
                <a:cubicBezTo>
                  <a:pt x="703" y="581"/>
                  <a:pt x="703" y="581"/>
                  <a:pt x="703" y="581"/>
                </a:cubicBezTo>
                <a:cubicBezTo>
                  <a:pt x="703" y="588"/>
                  <a:pt x="697" y="594"/>
                  <a:pt x="689" y="59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6609466" y="2608738"/>
            <a:ext cx="727375" cy="547787"/>
          </a:xfrm>
          <a:custGeom>
            <a:rect l="l" t="t" r="r" b="b"/>
            <a:pathLst>
              <a:path w="747" h="562">
                <a:moveTo>
                  <a:pt x="692" y="240"/>
                </a:moveTo>
                <a:cubicBezTo>
                  <a:pt x="661" y="210"/>
                  <a:pt x="622" y="191"/>
                  <a:pt x="579" y="186"/>
                </a:cubicBezTo>
                <a:cubicBezTo>
                  <a:pt x="574" y="139"/>
                  <a:pt x="554" y="95"/>
                  <a:pt x="520" y="61"/>
                </a:cubicBezTo>
                <a:cubicBezTo>
                  <a:pt x="481" y="22"/>
                  <a:pt x="429" y="0"/>
                  <a:pt x="374" y="0"/>
                </a:cubicBezTo>
                <a:cubicBezTo>
                  <a:pt x="318" y="0"/>
                  <a:pt x="267" y="22"/>
                  <a:pt x="228" y="61"/>
                </a:cubicBezTo>
                <a:cubicBezTo>
                  <a:pt x="193" y="95"/>
                  <a:pt x="173" y="139"/>
                  <a:pt x="168" y="186"/>
                </a:cubicBezTo>
                <a:cubicBezTo>
                  <a:pt x="125" y="191"/>
                  <a:pt x="86" y="210"/>
                  <a:pt x="55" y="240"/>
                </a:cubicBezTo>
                <a:cubicBezTo>
                  <a:pt x="20" y="276"/>
                  <a:pt x="0" y="323"/>
                  <a:pt x="0" y="374"/>
                </a:cubicBezTo>
                <a:cubicBezTo>
                  <a:pt x="0" y="424"/>
                  <a:pt x="20" y="471"/>
                  <a:pt x="55" y="507"/>
                </a:cubicBezTo>
                <a:cubicBezTo>
                  <a:pt x="91" y="542"/>
                  <a:pt x="138" y="562"/>
                  <a:pt x="189" y="562"/>
                </a:cubicBezTo>
                <a:cubicBezTo>
                  <a:pt x="559" y="562"/>
                  <a:pt x="559" y="562"/>
                  <a:pt x="559" y="562"/>
                </a:cubicBezTo>
                <a:cubicBezTo>
                  <a:pt x="609" y="562"/>
                  <a:pt x="657" y="542"/>
                  <a:pt x="692" y="507"/>
                </a:cubicBezTo>
                <a:cubicBezTo>
                  <a:pt x="728" y="471"/>
                  <a:pt x="747" y="424"/>
                  <a:pt x="747" y="374"/>
                </a:cubicBezTo>
                <a:cubicBezTo>
                  <a:pt x="747" y="323"/>
                  <a:pt x="728" y="276"/>
                  <a:pt x="692" y="240"/>
                </a:cubicBezTo>
                <a:close/>
                <a:moveTo>
                  <a:pt x="559" y="518"/>
                </a:moveTo>
                <a:cubicBezTo>
                  <a:pt x="189" y="518"/>
                  <a:pt x="189" y="518"/>
                  <a:pt x="189" y="518"/>
                </a:cubicBezTo>
                <a:cubicBezTo>
                  <a:pt x="109" y="518"/>
                  <a:pt x="44" y="453"/>
                  <a:pt x="44" y="374"/>
                </a:cubicBezTo>
                <a:cubicBezTo>
                  <a:pt x="44" y="294"/>
                  <a:pt x="109" y="229"/>
                  <a:pt x="188" y="229"/>
                </a:cubicBezTo>
                <a:cubicBezTo>
                  <a:pt x="211" y="229"/>
                  <a:pt x="211" y="229"/>
                  <a:pt x="211" y="229"/>
                </a:cubicBezTo>
                <a:cubicBezTo>
                  <a:pt x="211" y="207"/>
                  <a:pt x="211" y="207"/>
                  <a:pt x="211" y="207"/>
                </a:cubicBezTo>
                <a:cubicBezTo>
                  <a:pt x="211" y="207"/>
                  <a:pt x="211" y="207"/>
                  <a:pt x="211" y="207"/>
                </a:cubicBezTo>
                <a:cubicBezTo>
                  <a:pt x="211" y="117"/>
                  <a:pt x="284" y="44"/>
                  <a:pt x="374" y="44"/>
                </a:cubicBezTo>
                <a:cubicBezTo>
                  <a:pt x="463" y="44"/>
                  <a:pt x="536" y="117"/>
                  <a:pt x="536" y="206"/>
                </a:cubicBezTo>
                <a:cubicBezTo>
                  <a:pt x="536" y="207"/>
                  <a:pt x="536" y="207"/>
                  <a:pt x="536" y="207"/>
                </a:cubicBezTo>
                <a:cubicBezTo>
                  <a:pt x="536" y="229"/>
                  <a:pt x="536" y="229"/>
                  <a:pt x="536" y="229"/>
                </a:cubicBezTo>
                <a:cubicBezTo>
                  <a:pt x="558" y="229"/>
                  <a:pt x="558" y="229"/>
                  <a:pt x="558" y="229"/>
                </a:cubicBezTo>
                <a:cubicBezTo>
                  <a:pt x="559" y="229"/>
                  <a:pt x="559" y="229"/>
                  <a:pt x="559" y="229"/>
                </a:cubicBezTo>
                <a:cubicBezTo>
                  <a:pt x="639" y="229"/>
                  <a:pt x="704" y="294"/>
                  <a:pt x="704" y="374"/>
                </a:cubicBezTo>
                <a:cubicBezTo>
                  <a:pt x="704" y="453"/>
                  <a:pt x="639" y="518"/>
                  <a:pt x="559" y="51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71268" y="2201509"/>
            <a:ext cx="1295400" cy="12954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1" name="Picture 2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01854" y="2602017"/>
            <a:ext cx="634228" cy="494386"/>
          </a:xfrm>
          <a:prstGeom prst="rect">
            <a:avLst/>
          </a:prstGeom>
        </p:spPr>
      </p:pic>
      <p:pic>
        <p:nvPicPr>
          <p:cNvPr id="22" name="Picture 2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22669" y="4270675"/>
            <a:ext cx="500969" cy="589605"/>
          </a:xfrm>
          <a:prstGeom prst="rect">
            <a:avLst/>
          </a:prstGeom>
        </p:spPr>
      </p:pic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心理护理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术后并发症及预防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7929" b="17929"/>
          <a:stretch>
            <a:fillRect/>
          </a:stretch>
        </p:blipFill>
        <p:spPr>
          <a:xfrm>
            <a:off x="1040081" y="1665908"/>
            <a:ext cx="5058967" cy="21633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7929" b="17929"/>
          <a:stretch>
            <a:fillRect/>
          </a:stretch>
        </p:blipFill>
        <p:spPr>
          <a:xfrm>
            <a:off x="6099049" y="3829217"/>
            <a:ext cx="5058967" cy="2163307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6099048" y="1666037"/>
            <a:ext cx="5058949" cy="2163348"/>
            <a:chOff x="6099048" y="1666037"/>
            <a:chExt cx="5058949" cy="2163348"/>
          </a:xfrm>
        </p:grpSpPr>
        <p:sp>
          <p:nvSpPr>
            <p:cNvPr id="5" name="AutoShape 5"/>
            <p:cNvSpPr/>
            <p:nvPr/>
          </p:nvSpPr>
          <p:spPr>
            <a:xfrm>
              <a:off x="6099048" y="1666037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40100" y="3829263"/>
            <a:ext cx="5058949" cy="2163348"/>
            <a:chOff x="1040100" y="3829263"/>
            <a:chExt cx="5058949" cy="2163348"/>
          </a:xfrm>
        </p:grpSpPr>
        <p:sp>
          <p:nvSpPr>
            <p:cNvPr id="7" name="AutoShape 7"/>
            <p:cNvSpPr/>
            <p:nvPr/>
          </p:nvSpPr>
          <p:spPr>
            <a:xfrm>
              <a:off x="1040100" y="3829263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199338" y="4126665"/>
            <a:ext cx="4740456" cy="161028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预防感染的措施包括严格的无菌操作、术前皮肤准备、术后定期换药和保持伤口清洁干燥等。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258305" y="1926781"/>
            <a:ext cx="4740456" cy="161028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感染是股骨颈术后常见的并发症之一，可导致手术失败和患者康复延迟。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感染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96051" y="2418153"/>
            <a:ext cx="4102999" cy="2920344"/>
          </a:xfrm>
          <a:prstGeom prst="frame">
            <a:avLst>
              <a:gd name="adj1" fmla="val 153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t="6467" b="6467"/>
          <a:stretch>
            <a:fillRect/>
          </a:stretch>
        </p:blipFill>
        <p:spPr>
          <a:xfrm>
            <a:off x="1204668" y="1898647"/>
            <a:ext cx="4472212" cy="2920343"/>
          </a:xfrm>
          <a:prstGeom prst="rect">
            <a:avLst/>
          </a:prstGeom>
          <a:effectLst>
            <a:outerShdw blurRad="63500">
              <a:srgbClr val="000000">
                <a:alpha val="40000"/>
              </a:srgbClr>
            </a:outerShdw>
          </a:effectLst>
        </p:spPr>
      </p:pic>
      <p:sp>
        <p:nvSpPr>
          <p:cNvPr id="4" name="AutoShape 4"/>
          <p:cNvSpPr/>
          <p:nvPr/>
        </p:nvSpPr>
        <p:spPr>
          <a:xfrm>
            <a:off x="8558540" y="2090440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8583777" y="2176554"/>
            <a:ext cx="391119" cy="269367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8558540" y="3999951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8558540" y="4086065"/>
            <a:ext cx="441594" cy="269367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8" name="AutoShape 8"/>
          <p:cNvSpPr/>
          <p:nvPr/>
        </p:nvSpPr>
        <p:spPr>
          <a:xfrm>
            <a:off x="6640980" y="2682407"/>
            <a:ext cx="4276714" cy="968645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术后血栓形成是另一个常见的并发症，可能导致肺栓塞等严重后果。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640980" y="4622606"/>
            <a:ext cx="4276714" cy="968645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预防血栓形成的措施包括早期活动、穿弹力袜和使用抗凝药物等。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血栓形成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https://d.book118.com/376134011043010045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86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2024-09-13T23:18:49.868</cp:lastPrinted>
  <dcterms:created xsi:type="dcterms:W3CDTF">2024-09-13T15:18:49Z</dcterms:created>
  <dcterms:modified xsi:type="dcterms:W3CDTF">2024-09-13T15:18:51Z</dcterms:modified>
</cp:coreProperties>
</file>