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ea typeface="思源宋体 CN Medium" panose="020205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ea typeface="思源宋体 CN Medium" panose="02020500000000000000" charset="-122"/>
              </a:defRPr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ea typeface="思源宋体 CN Medium" panose="02020500000000000000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ea typeface="思源宋体 CN Medium" panose="02020500000000000000" charset="-122"/>
              </a:defRPr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思源宋体 CN Medium" panose="02020500000000000000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思源宋体 CN Medium" panose="02020500000000000000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思源宋体 CN Medium" panose="02020500000000000000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思源宋体 CN Medium" panose="02020500000000000000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思源宋体 CN Medium" panose="02020500000000000000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82B4E-52C6-495B-BB45-B835E72D8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700F4-59A0-4641-B638-BCC639503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36EBB-0946-4774-BA37-4903746DC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D508A-D8F2-4FB4-8863-4B188CCF4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4E2468-730D-43C4-9417-78178176B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305EF5-5170-4470-82FF-C6BC19A78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73D649-6951-4033-8B20-2BFF79F50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0D4A4-EC4F-4BFF-A080-51AE1E276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55B5A-55E1-4A8D-B388-04A962816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82C1E-E174-40DD-94CE-91832B63C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7E789-6E35-4F31-99E7-B5BAF7239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/>
        </p:nvGrpSpPr>
        <p:grpSpPr>
          <a:xfrm>
            <a:off x="11430" y="11430"/>
            <a:ext cx="12192000" cy="6858000"/>
            <a:chOff x="18" y="18"/>
            <a:chExt cx="19200" cy="10800"/>
          </a:xfrm>
        </p:grpSpPr>
        <p:sp>
          <p:nvSpPr>
            <p:cNvPr id="2" name="矩形 1"/>
            <p:cNvSpPr/>
            <p:nvPr/>
          </p:nvSpPr>
          <p:spPr>
            <a:xfrm>
              <a:off x="18" y="18"/>
              <a:ext cx="19200" cy="10800"/>
            </a:xfrm>
            <a:prstGeom prst="rect">
              <a:avLst/>
            </a:prstGeom>
            <a:gradFill>
              <a:gsLst>
                <a:gs pos="83000">
                  <a:srgbClr val="C09A80"/>
                </a:gs>
                <a:gs pos="12000">
                  <a:srgbClr val="FEDEBE">
                    <a:alpha val="20000"/>
                  </a:srgbClr>
                </a:gs>
                <a:gs pos="94000">
                  <a:srgbClr val="763C19"/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5" name="图片 4" descr="图片1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25" y="5928"/>
              <a:ext cx="19148" cy="4866"/>
            </a:xfrm>
            <a:prstGeom prst="rect">
              <a:avLst/>
            </a:prstGeom>
            <a:ln>
              <a:noFill/>
            </a:ln>
            <a:effectLst>
              <a:softEdge rad="25400"/>
            </a:effectLst>
          </p:spPr>
        </p:pic>
      </p:grp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tags" Target="../tags/tag1.xml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ags" Target="../tags/tag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ags" Target="../tags/tag3.xml" /><Relationship Id="rId4" Type="http://schemas.openxmlformats.org/officeDocument/2006/relationships/tags" Target="../tags/tag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ags" Target="../tags/tag5.xml" /><Relationship Id="rId4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Relationship Id="rId4" Type="http://schemas.openxmlformats.org/officeDocument/2006/relationships/tags" Target="../tags/tag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4322014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3" name="图片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" y="21590"/>
            <a:ext cx="12192000" cy="6858000"/>
          </a:xfrm>
          <a:prstGeom prst="rect">
            <a:avLst/>
          </a:prstGeom>
        </p:spPr>
      </p:pic>
      <p:sp>
        <p:nvSpPr>
          <p:cNvPr id="64" name="矩形 63"/>
          <p:cNvSpPr/>
          <p:nvPr>
            <p:custDataLst>
              <p:tags r:id="rId3"/>
            </p:custDataLst>
          </p:nvPr>
        </p:nvSpPr>
        <p:spPr>
          <a:xfrm>
            <a:off x="-24130" y="117475"/>
            <a:ext cx="12284710" cy="6858000"/>
          </a:xfrm>
          <a:prstGeom prst="rect">
            <a:avLst/>
          </a:prstGeom>
          <a:gradFill>
            <a:gsLst>
              <a:gs pos="0">
                <a:srgbClr val="C39272">
                  <a:alpha val="0"/>
                </a:srgbClr>
              </a:gs>
              <a:gs pos="64000">
                <a:srgbClr val="543427">
                  <a:alpha val="14000"/>
                </a:srgbClr>
              </a:gs>
              <a:gs pos="100000">
                <a:srgbClr val="523225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7440295" y="-234950"/>
            <a:ext cx="6185535" cy="158750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softEdge rad="673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8831580" y="290195"/>
            <a:ext cx="31546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楷体" panose="02010609060101010101" charset="-122"/>
                <a:ea typeface="楷体" panose="02010609060101010101" charset="-122"/>
              </a:rPr>
              <a:t>部编版</a:t>
            </a:r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·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</a:rPr>
              <a:t>五年级下册</a:t>
            </a:r>
            <a:endParaRPr lang="zh-CN" altLang="en-US" sz="240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1" name="图片 10" descr="图片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33675" y="975360"/>
            <a:ext cx="7348855" cy="302958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3639185" y="1489075"/>
            <a:ext cx="5261610" cy="1938020"/>
          </a:xfrm>
          <a:prstGeom prst="rect">
            <a:avLst/>
          </a:prstGeom>
          <a:noFill/>
          <a:effectLst>
            <a:outerShdw dist="25400" dir="5400000" algn="t" rotWithShape="0">
              <a:srgbClr val="6F402C">
                <a:alpha val="49000"/>
              </a:srgbClr>
            </a:outerShdw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0">
                <a:solidFill>
                  <a:srgbClr val="9B5F44"/>
                </a:solidFill>
                <a:latin typeface="庞门正道粗书体" panose="02010600030101010101" charset="-122"/>
                <a:ea typeface="庞门正道粗书体" panose="02010600030101010101" charset="-122"/>
              </a:rPr>
              <a:t>从军行</a:t>
            </a:r>
            <a:endParaRPr lang="zh-CN" altLang="en-US" sz="12000">
              <a:solidFill>
                <a:srgbClr val="9B5F44"/>
              </a:solidFill>
              <a:latin typeface="庞门正道粗书体" panose="02010600030101010101" charset="-122"/>
              <a:ea typeface="庞门正道粗书体" panose="0201060003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1430" y="-6985"/>
            <a:ext cx="12192000" cy="6880860"/>
          </a:xfrm>
          <a:prstGeom prst="rect">
            <a:avLst/>
          </a:prstGeom>
          <a:gradFill>
            <a:gsLst>
              <a:gs pos="83000">
                <a:srgbClr val="C09A80"/>
              </a:gs>
              <a:gs pos="12000">
                <a:srgbClr val="FEDEBE">
                  <a:alpha val="20000"/>
                </a:srgbClr>
              </a:gs>
              <a:gs pos="94000">
                <a:srgbClr val="763C1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 descr="图片1"/>
          <p:cNvPicPr>
            <a:picLocks noChangeAspect="1"/>
          </p:cNvPicPr>
          <p:nvPr/>
        </p:nvPicPr>
        <p:blipFill>
          <a:blip r:embed="rId2"/>
          <a:srcRect b="33292"/>
          <a:stretch>
            <a:fillRect/>
          </a:stretch>
        </p:blipFill>
        <p:spPr>
          <a:xfrm>
            <a:off x="27305" y="4782221"/>
            <a:ext cx="12158980" cy="2068081"/>
          </a:xfrm>
          <a:prstGeom prst="rect">
            <a:avLst/>
          </a:prstGeom>
          <a:ln>
            <a:noFill/>
          </a:ln>
          <a:effectLst>
            <a:softEdge rad="25400"/>
          </a:effectLst>
        </p:spPr>
      </p:pic>
      <p:sp>
        <p:nvSpPr>
          <p:cNvPr id="6" name="文本框 5"/>
          <p:cNvSpPr txBox="1"/>
          <p:nvPr/>
        </p:nvSpPr>
        <p:spPr>
          <a:xfrm>
            <a:off x="4008120" y="1124585"/>
            <a:ext cx="4692015" cy="344995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zh-CN" altLang="en-US" sz="28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一、教材分析</a:t>
            </a:r>
            <a:endParaRPr kumimoji="0" lang="zh-CN" altLang="en-US" sz="28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zh-CN" altLang="en-US" sz="28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二、学情分析</a:t>
            </a:r>
            <a:endParaRPr kumimoji="0" lang="zh-CN" altLang="en-US" sz="28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zh-CN" altLang="en-US" sz="28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三、教学目标及重难点</a:t>
            </a:r>
            <a:endParaRPr kumimoji="0" lang="zh-CN" altLang="en-US" sz="28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zh-CN" altLang="en-US" sz="28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四、教学过程</a:t>
            </a:r>
            <a:endParaRPr kumimoji="0" lang="zh-CN" altLang="en-US" sz="28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zh-CN" altLang="en-US" sz="28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五、作业与拓展</a:t>
            </a:r>
            <a:endParaRPr kumimoji="0" lang="zh-CN" altLang="en-US" sz="28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zh-CN" altLang="en-US" sz="28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六、反思与总结</a:t>
            </a:r>
            <a:endParaRPr kumimoji="0" lang="zh-CN" altLang="en-US" sz="28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1430" y="-6985"/>
            <a:ext cx="12192000" cy="6880860"/>
          </a:xfrm>
          <a:prstGeom prst="rect">
            <a:avLst/>
          </a:prstGeom>
          <a:gradFill>
            <a:gsLst>
              <a:gs pos="83000">
                <a:srgbClr val="C09A80"/>
              </a:gs>
              <a:gs pos="12000">
                <a:srgbClr val="FEDEBE">
                  <a:alpha val="20000"/>
                </a:srgbClr>
              </a:gs>
              <a:gs pos="94000">
                <a:srgbClr val="763C1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692785"/>
            <a:ext cx="3719830" cy="648335"/>
          </a:xfrm>
          <a:prstGeom prst="rect">
            <a:avLst/>
          </a:prstGeom>
          <a:solidFill>
            <a:schemeClr val="bg1"/>
          </a:solidFill>
          <a:ln>
            <a:solidFill>
              <a:srgbClr val="763C1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92810" y="732155"/>
            <a:ext cx="198945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200">
                <a:solidFill>
                  <a:srgbClr val="763C19"/>
                </a:solidFill>
                <a:latin typeface="思源黑体 CN Medium" panose="020b0600000000000000" charset="-122"/>
                <a:ea typeface="思源黑体 CN Medium" panose="020b0600000000000000" charset="-122"/>
              </a:rPr>
              <a:t>教材分析</a:t>
            </a:r>
            <a:endParaRPr lang="zh-CN" altLang="en-US" sz="3200">
              <a:solidFill>
                <a:srgbClr val="763C19"/>
              </a:solidFill>
              <a:latin typeface="思源黑体 CN Medium" panose="020b0600000000000000" charset="-122"/>
              <a:ea typeface="思源黑体 CN Medium" panose="020b0600000000000000" charset="-122"/>
            </a:endParaRPr>
          </a:p>
        </p:txBody>
      </p:sp>
      <p:pic>
        <p:nvPicPr>
          <p:cNvPr id="10" name="图片 9" descr="图片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b="33292"/>
          <a:stretch>
            <a:fillRect/>
          </a:stretch>
        </p:blipFill>
        <p:spPr>
          <a:xfrm>
            <a:off x="27305" y="4782221"/>
            <a:ext cx="12158980" cy="2068081"/>
          </a:xfrm>
          <a:prstGeom prst="rect">
            <a:avLst/>
          </a:prstGeom>
          <a:ln>
            <a:noFill/>
          </a:ln>
          <a:effectLst>
            <a:softEdge rad="25400"/>
          </a:effectLst>
        </p:spPr>
      </p:pic>
      <p:sp>
        <p:nvSpPr>
          <p:cNvPr id="6" name="文本框 5"/>
          <p:cNvSpPr txBox="1"/>
          <p:nvPr/>
        </p:nvSpPr>
        <p:spPr>
          <a:xfrm>
            <a:off x="1027430" y="1628775"/>
            <a:ext cx="10310495" cy="34486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en-US" altLang="zh-CN" sz="2400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   </a:t>
            </a:r>
            <a:r>
              <a:rPr kumimoji="0" lang="zh-CN" altLang="en-US" sz="24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本单元以“责任”为主题，编排的三篇课文从不同方面展现了先辈们的崇高精神，三首古诗各蕴含着对豪情壮志的赞美，作为这一单元的开篇，起到了铺垫，引领的作用。学生已在四年级学习王昌龄的《出塞》，因此，我打算在已有的边塞诗的基础上进行本首诗的学习。在第二学段关注诗中蕴含的情感品格的基础上，向体味诗词中表达的情感过渡，最终关注诗歌的表达方式，体现古诗词学习的综合性。</a:t>
            </a:r>
            <a:endParaRPr kumimoji="0" lang="zh-CN" altLang="en-US" sz="24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1430" y="-6985"/>
            <a:ext cx="12192000" cy="6880860"/>
          </a:xfrm>
          <a:prstGeom prst="rect">
            <a:avLst/>
          </a:prstGeom>
          <a:gradFill>
            <a:gsLst>
              <a:gs pos="83000">
                <a:srgbClr val="C09A80"/>
              </a:gs>
              <a:gs pos="12000">
                <a:srgbClr val="FEDEBE">
                  <a:alpha val="20000"/>
                </a:srgbClr>
              </a:gs>
              <a:gs pos="94000">
                <a:srgbClr val="763C1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692785"/>
            <a:ext cx="3719830" cy="648335"/>
          </a:xfrm>
          <a:prstGeom prst="rect">
            <a:avLst/>
          </a:prstGeom>
          <a:solidFill>
            <a:schemeClr val="bg1"/>
          </a:solidFill>
          <a:ln>
            <a:solidFill>
              <a:srgbClr val="763C1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92810" y="732155"/>
            <a:ext cx="198945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200">
                <a:solidFill>
                  <a:srgbClr val="763C19"/>
                </a:solidFill>
                <a:latin typeface="思源黑体 CN Medium" panose="020b0600000000000000" charset="-122"/>
                <a:ea typeface="思源黑体 CN Medium" panose="020b0600000000000000" charset="-122"/>
              </a:rPr>
              <a:t>学情分析</a:t>
            </a:r>
            <a:endParaRPr lang="zh-CN" altLang="en-US" sz="3200">
              <a:solidFill>
                <a:srgbClr val="763C19"/>
              </a:solidFill>
              <a:latin typeface="思源黑体 CN Medium" panose="020b0600000000000000" charset="-122"/>
              <a:ea typeface="思源黑体 CN Medium" panose="020b0600000000000000" charset="-122"/>
            </a:endParaRPr>
          </a:p>
        </p:txBody>
      </p:sp>
      <p:pic>
        <p:nvPicPr>
          <p:cNvPr id="10" name="图片 9" descr="图片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b="33292"/>
          <a:stretch>
            <a:fillRect/>
          </a:stretch>
        </p:blipFill>
        <p:spPr>
          <a:xfrm>
            <a:off x="27305" y="4782221"/>
            <a:ext cx="12158980" cy="2068081"/>
          </a:xfrm>
          <a:prstGeom prst="rect">
            <a:avLst/>
          </a:prstGeom>
          <a:ln>
            <a:noFill/>
          </a:ln>
          <a:effectLst>
            <a:softEdge rad="25400"/>
          </a:effectLst>
        </p:spPr>
      </p:pic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1027430" y="2204720"/>
            <a:ext cx="10310495" cy="2009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en-US" altLang="zh-CN" sz="2400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   </a:t>
            </a:r>
            <a:r>
              <a:rPr kumimoji="0" lang="zh-CN" altLang="en-US" sz="24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五年级的学生在古诗学习中已经积累了一定的经验，对诗人和边塞诗有了一定的了解，但是对于这首诗所要表达的情感，理解起来还有一定的难度，这就要求课前引导学生搜集相关资料，必要时在课堂上补充，以帮助学生理解古诗内容，体会思想感情。</a:t>
            </a:r>
            <a:endParaRPr kumimoji="0" lang="zh-CN" altLang="en-US" sz="24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1430" y="-6985"/>
            <a:ext cx="12192000" cy="6880860"/>
          </a:xfrm>
          <a:prstGeom prst="rect">
            <a:avLst/>
          </a:prstGeom>
          <a:gradFill>
            <a:gsLst>
              <a:gs pos="83000">
                <a:srgbClr val="C09A80"/>
              </a:gs>
              <a:gs pos="12000">
                <a:srgbClr val="FEDEBE">
                  <a:alpha val="20000"/>
                </a:srgbClr>
              </a:gs>
              <a:gs pos="94000">
                <a:srgbClr val="763C1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692785"/>
            <a:ext cx="3719830" cy="648335"/>
          </a:xfrm>
          <a:prstGeom prst="rect">
            <a:avLst/>
          </a:prstGeom>
          <a:solidFill>
            <a:schemeClr val="bg1"/>
          </a:solidFill>
          <a:ln>
            <a:solidFill>
              <a:srgbClr val="763C1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480060" y="685800"/>
            <a:ext cx="26911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200">
                <a:solidFill>
                  <a:srgbClr val="763C19"/>
                </a:solidFill>
                <a:latin typeface="思源黑体 CN Medium" panose="020b0600000000000000" charset="-122"/>
                <a:ea typeface="思源黑体 CN Medium" panose="020b0600000000000000" charset="-122"/>
              </a:rPr>
              <a:t>教学目标</a:t>
            </a:r>
            <a:endParaRPr lang="zh-CN" altLang="en-US" sz="3200">
              <a:solidFill>
                <a:srgbClr val="763C19"/>
              </a:solidFill>
              <a:latin typeface="思源黑体 CN Medium" panose="020b0600000000000000" charset="-122"/>
              <a:ea typeface="思源黑体 CN Medium" panose="020b0600000000000000" charset="-122"/>
            </a:endParaRPr>
          </a:p>
        </p:txBody>
      </p:sp>
      <p:pic>
        <p:nvPicPr>
          <p:cNvPr id="10" name="图片 9" descr="图片1"/>
          <p:cNvPicPr>
            <a:picLocks noChangeAspect="1"/>
          </p:cNvPicPr>
          <p:nvPr/>
        </p:nvPicPr>
        <p:blipFill>
          <a:blip r:embed="rId2"/>
          <a:srcRect b="33292"/>
          <a:stretch>
            <a:fillRect/>
          </a:stretch>
        </p:blipFill>
        <p:spPr>
          <a:xfrm>
            <a:off x="27305" y="4782221"/>
            <a:ext cx="12158980" cy="2068081"/>
          </a:xfrm>
          <a:prstGeom prst="rect">
            <a:avLst/>
          </a:prstGeom>
          <a:ln>
            <a:noFill/>
          </a:ln>
          <a:effectLst>
            <a:softEdge rad="25400"/>
          </a:effectLst>
        </p:spPr>
      </p:pic>
      <p:sp>
        <p:nvSpPr>
          <p:cNvPr id="6" name="文本框 5"/>
          <p:cNvSpPr txBox="1"/>
          <p:nvPr/>
        </p:nvSpPr>
        <p:spPr>
          <a:xfrm>
            <a:off x="1271905" y="1772920"/>
            <a:ext cx="10310495" cy="28898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zh-CN" altLang="en-US" sz="28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1.指导学生正确流利有感情地朗读古诗，背诵古诗。</a:t>
            </a:r>
            <a:endParaRPr kumimoji="0" lang="zh-CN" altLang="en-US" sz="28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zh-CN" altLang="en-US" sz="28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2.结合画面、注释、拓展资料理解诗句意思，体会作者所表达的情感。</a:t>
            </a:r>
            <a:endParaRPr kumimoji="0" lang="zh-CN" altLang="en-US" sz="28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zh-CN" altLang="en-US" sz="28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3.通过学习，感受边塞战场环境的荒凉，感受边关战士们爱国之心，破敌之志。</a:t>
            </a:r>
            <a:endParaRPr kumimoji="0" lang="zh-CN" altLang="en-US" sz="28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1430" y="-6985"/>
            <a:ext cx="12192000" cy="6880860"/>
          </a:xfrm>
          <a:prstGeom prst="rect">
            <a:avLst/>
          </a:prstGeom>
          <a:gradFill>
            <a:gsLst>
              <a:gs pos="83000">
                <a:srgbClr val="C09A80"/>
              </a:gs>
              <a:gs pos="12000">
                <a:srgbClr val="FEDEBE">
                  <a:alpha val="20000"/>
                </a:srgbClr>
              </a:gs>
              <a:gs pos="94000">
                <a:srgbClr val="763C1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692785"/>
            <a:ext cx="3719830" cy="648335"/>
          </a:xfrm>
          <a:prstGeom prst="rect">
            <a:avLst/>
          </a:prstGeom>
          <a:solidFill>
            <a:schemeClr val="bg1"/>
          </a:solidFill>
          <a:ln>
            <a:solidFill>
              <a:srgbClr val="763C1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480060" y="685800"/>
            <a:ext cx="26911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200">
                <a:solidFill>
                  <a:srgbClr val="763C19"/>
                </a:solidFill>
                <a:latin typeface="思源黑体 CN Medium" panose="020b0600000000000000" charset="-122"/>
                <a:ea typeface="思源黑体 CN Medium" panose="020b0600000000000000" charset="-122"/>
              </a:rPr>
              <a:t>教学重难点</a:t>
            </a:r>
            <a:endParaRPr lang="zh-CN" altLang="en-US" sz="3200">
              <a:solidFill>
                <a:srgbClr val="763C19"/>
              </a:solidFill>
              <a:latin typeface="思源黑体 CN Medium" panose="020b0600000000000000" charset="-122"/>
              <a:ea typeface="思源黑体 CN Medium" panose="020b0600000000000000" charset="-122"/>
            </a:endParaRPr>
          </a:p>
        </p:txBody>
      </p:sp>
      <p:pic>
        <p:nvPicPr>
          <p:cNvPr id="10" name="图片 9" descr="图片1"/>
          <p:cNvPicPr>
            <a:picLocks noChangeAspect="1"/>
          </p:cNvPicPr>
          <p:nvPr/>
        </p:nvPicPr>
        <p:blipFill>
          <a:blip r:embed="rId2"/>
          <a:srcRect b="33292"/>
          <a:stretch>
            <a:fillRect/>
          </a:stretch>
        </p:blipFill>
        <p:spPr>
          <a:xfrm>
            <a:off x="27305" y="4782221"/>
            <a:ext cx="12158980" cy="2068081"/>
          </a:xfrm>
          <a:prstGeom prst="rect">
            <a:avLst/>
          </a:prstGeom>
          <a:ln>
            <a:noFill/>
          </a:ln>
          <a:effectLst>
            <a:softEdge rad="25400"/>
          </a:effectLst>
        </p:spPr>
      </p:pic>
      <p:sp>
        <p:nvSpPr>
          <p:cNvPr id="6" name="文本框 5"/>
          <p:cNvSpPr txBox="1"/>
          <p:nvPr/>
        </p:nvSpPr>
        <p:spPr>
          <a:xfrm>
            <a:off x="1271905" y="1772920"/>
            <a:ext cx="10310495" cy="17703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zh-CN" altLang="en-US" sz="28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重点：引导学生有感情地朗读，合理想象诗句所描绘的画面。</a:t>
            </a:r>
            <a:endParaRPr kumimoji="0" lang="zh-CN" altLang="en-US" sz="28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zh-CN" altLang="en-US" sz="28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难点：理解诗句意思，体会作者所表达的情感。</a:t>
            </a:r>
            <a:endParaRPr kumimoji="0" lang="zh-CN" altLang="en-US" sz="28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1430" y="-6985"/>
            <a:ext cx="12192000" cy="6880860"/>
          </a:xfrm>
          <a:prstGeom prst="rect">
            <a:avLst/>
          </a:prstGeom>
          <a:gradFill>
            <a:gsLst>
              <a:gs pos="83000">
                <a:srgbClr val="C09A80"/>
              </a:gs>
              <a:gs pos="12000">
                <a:srgbClr val="FEDEBE">
                  <a:alpha val="20000"/>
                </a:srgbClr>
              </a:gs>
              <a:gs pos="94000">
                <a:srgbClr val="763C1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692785"/>
            <a:ext cx="3719830" cy="648335"/>
          </a:xfrm>
          <a:prstGeom prst="rect">
            <a:avLst/>
          </a:prstGeom>
          <a:solidFill>
            <a:schemeClr val="bg1"/>
          </a:solidFill>
          <a:ln>
            <a:solidFill>
              <a:srgbClr val="763C1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480060" y="685800"/>
            <a:ext cx="26911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200">
                <a:solidFill>
                  <a:srgbClr val="763C19"/>
                </a:solidFill>
                <a:latin typeface="思源黑体 CN Medium" panose="020b0600000000000000" charset="-122"/>
                <a:ea typeface="思源黑体 CN Medium" panose="020b0600000000000000" charset="-122"/>
              </a:rPr>
              <a:t>教学环节</a:t>
            </a:r>
            <a:endParaRPr lang="zh-CN" altLang="en-US" sz="3200">
              <a:solidFill>
                <a:srgbClr val="763C19"/>
              </a:solidFill>
              <a:latin typeface="思源黑体 CN Medium" panose="020b0600000000000000" charset="-122"/>
              <a:ea typeface="思源黑体 CN Medium" panose="020b0600000000000000" charset="-122"/>
            </a:endParaRPr>
          </a:p>
        </p:txBody>
      </p:sp>
      <p:pic>
        <p:nvPicPr>
          <p:cNvPr id="10" name="图片 9" descr="图片1"/>
          <p:cNvPicPr>
            <a:picLocks noChangeAspect="1"/>
          </p:cNvPicPr>
          <p:nvPr/>
        </p:nvPicPr>
        <p:blipFill>
          <a:blip r:embed="rId2"/>
          <a:srcRect b="33292"/>
          <a:stretch>
            <a:fillRect/>
          </a:stretch>
        </p:blipFill>
        <p:spPr>
          <a:xfrm>
            <a:off x="27305" y="4782221"/>
            <a:ext cx="12158980" cy="2068081"/>
          </a:xfrm>
          <a:prstGeom prst="rect">
            <a:avLst/>
          </a:prstGeom>
          <a:ln>
            <a:noFill/>
          </a:ln>
          <a:effectLst>
            <a:softEdge rad="25400"/>
          </a:effectLst>
        </p:spPr>
      </p:pic>
      <p:sp>
        <p:nvSpPr>
          <p:cNvPr id="6" name="文本框 5"/>
          <p:cNvSpPr txBox="1"/>
          <p:nvPr/>
        </p:nvSpPr>
        <p:spPr>
          <a:xfrm>
            <a:off x="1271905" y="1772920"/>
            <a:ext cx="10310495" cy="29718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en-US" altLang="zh-CN" sz="28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   </a:t>
            </a:r>
            <a:r>
              <a:rPr kumimoji="0" lang="en-US" altLang="zh-CN" sz="36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  </a:t>
            </a:r>
            <a:r>
              <a:rPr kumimoji="0" lang="zh-CN" altLang="en-US" sz="36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一、解诗题，知诗人</a:t>
            </a:r>
            <a:endParaRPr kumimoji="0" lang="zh-CN" altLang="en-US" sz="36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en-US" altLang="zh-CN" sz="36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    </a:t>
            </a:r>
            <a:r>
              <a:rPr kumimoji="0" lang="zh-CN" altLang="en-US" sz="36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二、读诗句，明诗意</a:t>
            </a:r>
            <a:endParaRPr kumimoji="0" lang="zh-CN" altLang="en-US" sz="36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en-US" altLang="zh-CN" sz="36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    </a:t>
            </a:r>
            <a:r>
              <a:rPr kumimoji="0" lang="zh-CN" altLang="en-US" sz="36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三、品意象，悟诗情</a:t>
            </a:r>
            <a:endParaRPr kumimoji="0" lang="zh-CN" altLang="en-US" sz="36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en-US" altLang="zh-CN" sz="36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    </a:t>
            </a:r>
            <a:r>
              <a:rPr kumimoji="0" lang="zh-CN" altLang="en-US" sz="36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四、拓诗篇，传文化</a:t>
            </a:r>
            <a:endParaRPr kumimoji="0" lang="zh-CN" altLang="en-US" sz="36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/>
        </p:nvPicPr>
        <p:blipFill>
          <a:blip r:embed="rId3"/>
          <a:srcRect t="34298"/>
          <a:stretch>
            <a:fillRect/>
          </a:stretch>
        </p:blipFill>
        <p:spPr>
          <a:xfrm>
            <a:off x="-53975" y="-48260"/>
            <a:ext cx="12329160" cy="455676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-71755" y="2244725"/>
            <a:ext cx="12319000" cy="4608195"/>
          </a:xfrm>
          <a:prstGeom prst="rect">
            <a:avLst/>
          </a:prstGeom>
          <a:gradFill>
            <a:gsLst>
              <a:gs pos="0">
                <a:srgbClr val="763C19">
                  <a:alpha val="0"/>
                </a:srgbClr>
              </a:gs>
              <a:gs pos="41000">
                <a:srgbClr val="763C19">
                  <a:alpha val="100000"/>
                </a:srgbClr>
              </a:gs>
              <a:gs pos="65000">
                <a:srgbClr val="763C19"/>
              </a:gs>
              <a:gs pos="100000">
                <a:srgbClr val="763C1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3575685" y="2924810"/>
            <a:ext cx="62204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bg1"/>
                </a:solidFill>
                <a:latin typeface="思源黑体 CN Medium" panose="020b0600000000000000" charset="-122"/>
                <a:ea typeface="思源黑体 CN Medium" panose="020b0600000000000000" charset="-122"/>
              </a:rPr>
              <a:t>活动一：</a:t>
            </a:r>
            <a:r>
              <a:rPr lang="zh-CN" altLang="en-US" sz="3600">
                <a:solidFill>
                  <a:schemeClr val="bg1"/>
                </a:solidFill>
                <a:latin typeface="思源黑体 CN Medium" panose="020b0600000000000000" charset="-122"/>
                <a:ea typeface="思源黑体 CN Medium" panose="020b0600000000000000" charset="-122"/>
                <a:sym typeface="+mn-ea"/>
              </a:rPr>
              <a:t>解诗题，知诗人</a:t>
            </a:r>
            <a:endParaRPr lang="zh-CN" altLang="en-US" sz="3600">
              <a:solidFill>
                <a:schemeClr val="bg1"/>
              </a:solidFill>
              <a:latin typeface="思源黑体 CN Medium" panose="020b0600000000000000" charset="-122"/>
              <a:ea typeface="思源黑体 CN Medium" panose="020b0600000000000000" charset="-122"/>
              <a:sym typeface="+mn-ea"/>
            </a:endParaRPr>
          </a:p>
        </p:txBody>
      </p:sp>
      <p:cxnSp>
        <p:nvCxnSpPr>
          <p:cNvPr id="8" name="直接连接符 7"/>
          <p:cNvCxnSpPr/>
          <p:nvPr/>
        </p:nvCxnSpPr>
        <p:spPr>
          <a:xfrm>
            <a:off x="2136140" y="3644900"/>
            <a:ext cx="7747000" cy="0"/>
          </a:xfrm>
          <a:prstGeom prst="line">
            <a:avLst/>
          </a:prstGeom>
          <a:ln w="31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59="http://schemas.microsoft.com/office/powerpoint/2015/09/main" Requires="p159">
      <p:transition p14:dur="2000">
        <p159:morph option="byObject"/>
      </p:transition>
    </mc:Choice>
    <mc:Fallback>
      <p:transition>
        <p:fade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-24130" y="0"/>
            <a:ext cx="12192000" cy="6880860"/>
          </a:xfrm>
          <a:prstGeom prst="rect">
            <a:avLst/>
          </a:prstGeom>
          <a:gradFill>
            <a:gsLst>
              <a:gs pos="83000">
                <a:srgbClr val="C09A80"/>
              </a:gs>
              <a:gs pos="12000">
                <a:srgbClr val="FEDEBE">
                  <a:alpha val="20000"/>
                </a:srgbClr>
              </a:gs>
              <a:gs pos="94000">
                <a:srgbClr val="763C1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 descr="图片1"/>
          <p:cNvPicPr>
            <a:picLocks noChangeAspect="1"/>
          </p:cNvPicPr>
          <p:nvPr/>
        </p:nvPicPr>
        <p:blipFill>
          <a:blip r:embed="rId2"/>
          <a:srcRect b="33292"/>
          <a:stretch>
            <a:fillRect/>
          </a:stretch>
        </p:blipFill>
        <p:spPr>
          <a:xfrm>
            <a:off x="27305" y="4782221"/>
            <a:ext cx="12158980" cy="2068081"/>
          </a:xfrm>
          <a:prstGeom prst="rect">
            <a:avLst/>
          </a:prstGeom>
          <a:ln>
            <a:noFill/>
          </a:ln>
          <a:effectLst>
            <a:softEdge rad="25400"/>
          </a:effectLst>
        </p:spPr>
      </p:pic>
      <p:sp>
        <p:nvSpPr>
          <p:cNvPr id="6" name="文本框 5"/>
          <p:cNvSpPr txBox="1"/>
          <p:nvPr/>
        </p:nvSpPr>
        <p:spPr>
          <a:xfrm>
            <a:off x="1704340" y="1557020"/>
            <a:ext cx="10310495" cy="296862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en-US" altLang="zh-CN" sz="24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   </a:t>
            </a:r>
            <a:endParaRPr kumimoji="0" lang="zh-CN" altLang="en-US" sz="24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en-US" altLang="zh-CN" sz="24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   </a:t>
            </a:r>
            <a:r>
              <a:rPr kumimoji="0" lang="zh-CN" altLang="en-US" sz="24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王昌龄，唐代著名边塞诗人。字少伯，京兆长安(今西安)人。中过进士，做过官。擅长写七言绝句，后人誉为“七绝圣手”。他早年曾漫游四方，去过边塞，他的边塞诗用心理描写展现军人爱国立功和思乡怀土的内心世界。世称王龙标，有“诗家夫子王江宁”之称。现存诗一百八十一首，作品有《王昌龄集》</a:t>
            </a:r>
            <a:endParaRPr kumimoji="0" lang="zh-CN" altLang="en-US" sz="24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3"/>
            </p:custDataLst>
          </p:nvPr>
        </p:nvSpPr>
        <p:spPr>
          <a:xfrm>
            <a:off x="0" y="260985"/>
            <a:ext cx="2553335" cy="2592070"/>
          </a:xfrm>
          <a:prstGeom prst="ellipse">
            <a:avLst/>
          </a:prstGeom>
          <a:blipFill rotWithShape="1">
            <a:blip r:embed="rId4"/>
            <a:stretch>
              <a:fillRect/>
            </a:stretch>
          </a:blipFill>
          <a:ln>
            <a:solidFill>
              <a:schemeClr val="bg1"/>
            </a:solidFill>
          </a:ln>
          <a:effectLst>
            <a:outerShdw blurRad="50800" dist="76200" sx="102000" sy="102000" algn="ctr" rotWithShape="0">
              <a:srgbClr val="8B4F2B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        </a:t>
            </a:r>
            <a:endParaRPr lang="en-US" altLang="zh-CN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34298"/>
          <a:stretch>
            <a:fillRect/>
          </a:stretch>
        </p:blipFill>
        <p:spPr>
          <a:xfrm>
            <a:off x="-53975" y="-48260"/>
            <a:ext cx="12329160" cy="455676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-71755" y="2244725"/>
            <a:ext cx="12319000" cy="4608195"/>
          </a:xfrm>
          <a:prstGeom prst="rect">
            <a:avLst/>
          </a:prstGeom>
          <a:gradFill>
            <a:gsLst>
              <a:gs pos="0">
                <a:srgbClr val="763C19">
                  <a:alpha val="0"/>
                </a:srgbClr>
              </a:gs>
              <a:gs pos="41000">
                <a:srgbClr val="763C19">
                  <a:alpha val="100000"/>
                </a:srgbClr>
              </a:gs>
              <a:gs pos="65000">
                <a:srgbClr val="763C19"/>
              </a:gs>
              <a:gs pos="100000">
                <a:srgbClr val="763C1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3575685" y="2924810"/>
            <a:ext cx="543814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bg1"/>
                </a:solidFill>
                <a:latin typeface="思源黑体 CN Medium" panose="020b0600000000000000" charset="-122"/>
                <a:ea typeface="思源黑体 CN Medium" panose="020b0600000000000000" charset="-122"/>
              </a:rPr>
              <a:t>活动二：读诗句，明诗意</a:t>
            </a:r>
            <a:endParaRPr lang="zh-CN" altLang="en-US" sz="3600">
              <a:solidFill>
                <a:schemeClr val="bg1"/>
              </a:solidFill>
              <a:latin typeface="思源黑体 CN Medium" panose="020b0600000000000000" charset="-122"/>
              <a:ea typeface="思源黑体 CN Medium" panose="020b0600000000000000" charset="-122"/>
            </a:endParaRPr>
          </a:p>
        </p:txBody>
      </p:sp>
      <p:cxnSp>
        <p:nvCxnSpPr>
          <p:cNvPr id="8" name="直接连接符 7"/>
          <p:cNvCxnSpPr/>
          <p:nvPr/>
        </p:nvCxnSpPr>
        <p:spPr>
          <a:xfrm>
            <a:off x="2136140" y="3644900"/>
            <a:ext cx="7747000" cy="0"/>
          </a:xfrm>
          <a:prstGeom prst="line">
            <a:avLst/>
          </a:prstGeom>
          <a:ln w="31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59="http://schemas.microsoft.com/office/powerpoint/2015/09/main" Requires="p159">
      <p:transition p14:dur="2000">
        <p159:morph option="byObject"/>
      </p:transition>
    </mc:Choice>
    <mc:Fallback>
      <p:transition>
        <p:fade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1737360" y="2005330"/>
            <a:ext cx="8722995" cy="15316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zh-CN" altLang="en-US" sz="3600" b="1" kern="1200" cap="none" spc="800" normalizeH="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青海长云暗雪山，孤城遥望玉门关。 </a:t>
            </a:r>
            <a:endParaRPr kumimoji="0" lang="zh-CN" altLang="en-US" sz="3600" b="1" kern="1200" cap="none" spc="800" normalizeH="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zh-CN" altLang="en-US" sz="3600" b="1" kern="1200" cap="none" spc="800" normalizeH="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黄沙百战穿金甲，不破楼兰终不还。</a:t>
            </a:r>
            <a:endParaRPr kumimoji="0" lang="zh-CN" altLang="en-US" sz="3600" b="1" kern="1200" cap="none" spc="800" normalizeH="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575560" y="516255"/>
            <a:ext cx="7081520" cy="75565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lnSpc>
                <a:spcPct val="120000"/>
              </a:lnSpc>
              <a:buClrTx/>
              <a:buSzTx/>
              <a:buFontTx/>
              <a:defRPr/>
            </a:pPr>
            <a:r>
              <a:rPr kumimoji="0" lang="zh-CN" altLang="en-US" sz="3600" b="1" kern="1200" cap="none" spc="800" normalizeH="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思源黑体 CN Medium" panose="020b0600000000000000" charset="-122"/>
                <a:ea typeface="思源黑体 CN Medium" panose="020b0600000000000000" charset="-122"/>
                <a:cs typeface="思源黑体 CN Medium" panose="020b0600000000000000" charset="-122"/>
                <a:sym typeface="Arial" pitchFamily="34" charset="0"/>
              </a:rPr>
              <a:t>从军行</a:t>
            </a:r>
            <a:r>
              <a:rPr kumimoji="0" lang="zh-CN" altLang="en-US" sz="3600" b="1" kern="1200" cap="none" spc="0" normalizeH="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思源宋体 CN Light" panose="02020300000000000000" charset="-122"/>
                <a:ea typeface="思源宋体 CN Light" panose="02020300000000000000" charset="-122"/>
                <a:cs typeface="思源宋体 CN Light" panose="02020300000000000000" charset="-122"/>
                <a:sym typeface="Arial" pitchFamily="34" charset="0"/>
              </a:rPr>
              <a:t>                                  </a:t>
            </a:r>
            <a:r>
              <a:rPr kumimoji="0" lang="zh-CN" altLang="en-US" sz="2800" b="1" kern="1200" cap="none" spc="0" normalizeH="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思源宋体 CN Light" panose="02020300000000000000" charset="-122"/>
                <a:ea typeface="思源宋体 CN Light" panose="02020300000000000000" charset="-122"/>
                <a:cs typeface="思源宋体 CN Light" panose="02020300000000000000" charset="-122"/>
                <a:sym typeface="Arial" pitchFamily="34" charset="0"/>
              </a:rPr>
              <a:t> </a:t>
            </a:r>
            <a:endParaRPr kumimoji="0" lang="zh-CN" altLang="en-US" sz="2800" b="1" kern="1200" cap="none" spc="0" normalizeH="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latin typeface="思源宋体 CN Light" panose="02020300000000000000" charset="-122"/>
              <a:ea typeface="思源宋体 CN Light" panose="02020300000000000000" charset="-122"/>
              <a:cs typeface="思源宋体 CN Light" panose="02020300000000000000" charset="-122"/>
              <a:sym typeface="Arial" pitchFamily="34" charset="0"/>
            </a:endParaRPr>
          </a:p>
        </p:txBody>
      </p:sp>
      <p:cxnSp>
        <p:nvCxnSpPr>
          <p:cNvPr id="6" name="直接连接符 5"/>
          <p:cNvCxnSpPr/>
          <p:nvPr/>
        </p:nvCxnSpPr>
        <p:spPr>
          <a:xfrm flipH="1">
            <a:off x="2811463" y="2213610"/>
            <a:ext cx="185738" cy="47148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/>
        </p:nvCxnSpPr>
        <p:spPr>
          <a:xfrm flipH="1">
            <a:off x="3930650" y="2213610"/>
            <a:ext cx="185738" cy="47148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 flipH="1">
            <a:off x="7314883" y="2213610"/>
            <a:ext cx="185738" cy="47148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 flipH="1">
            <a:off x="8434070" y="2213610"/>
            <a:ext cx="185738" cy="47148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2811463" y="2924810"/>
            <a:ext cx="185738" cy="47148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3930650" y="2924810"/>
            <a:ext cx="185738" cy="47148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H="1">
            <a:off x="7314883" y="2924810"/>
            <a:ext cx="185738" cy="47148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 flipH="1">
            <a:off x="8434070" y="2924810"/>
            <a:ext cx="185738" cy="47148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文本框 17"/>
          <p:cNvSpPr txBox="1"/>
          <p:nvPr/>
        </p:nvSpPr>
        <p:spPr>
          <a:xfrm>
            <a:off x="6913245" y="1344930"/>
            <a:ext cx="23501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思源宋体 CN Light" panose="02020300000000000000" charset="-122"/>
                <a:ea typeface="思源宋体 CN Light" panose="02020300000000000000" charset="-122"/>
                <a:cs typeface="思源宋体 CN Light" panose="02020300000000000000" charset="-122"/>
                <a:sym typeface="Arial" pitchFamily="34" charset="0"/>
              </a:rPr>
              <a:t>[</a:t>
            </a:r>
            <a:r>
              <a:rPr lang="zh-CN" altLang="en-US" sz="2800" b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思源宋体 CN Light" panose="02020300000000000000" charset="-122"/>
                <a:ea typeface="思源宋体 CN Light" panose="02020300000000000000" charset="-122"/>
                <a:cs typeface="思源宋体 CN Light" panose="02020300000000000000" charset="-122"/>
                <a:sym typeface="Arial" pitchFamily="34" charset="0"/>
              </a:rPr>
              <a:t>唐</a:t>
            </a:r>
            <a:r>
              <a:rPr lang="en-US" altLang="zh-CN" sz="2800" b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思源宋体 CN Light" panose="02020300000000000000" charset="-122"/>
                <a:ea typeface="思源宋体 CN Light" panose="02020300000000000000" charset="-122"/>
                <a:cs typeface="思源宋体 CN Light" panose="02020300000000000000" charset="-122"/>
                <a:sym typeface="Arial" pitchFamily="34" charset="0"/>
              </a:rPr>
              <a:t>] </a:t>
            </a:r>
            <a:r>
              <a:rPr lang="zh-CN" altLang="en-US" sz="2800" b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思源宋体 CN Light" panose="02020300000000000000" charset="-122"/>
                <a:ea typeface="思源宋体 CN Light" panose="02020300000000000000" charset="-122"/>
                <a:cs typeface="思源宋体 CN Light" panose="02020300000000000000" charset="-122"/>
                <a:sym typeface="Arial" pitchFamily="34" charset="0"/>
              </a:rPr>
              <a:t>王昌龄</a:t>
            </a:r>
            <a:endParaRPr lang="zh-CN" altLang="en-US" sz="2800" b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latin typeface="思源宋体 CN Light" panose="02020300000000000000" charset="-122"/>
              <a:ea typeface="思源宋体 CN Light" panose="02020300000000000000" charset="-122"/>
              <a:cs typeface="思源宋体 CN Light" panose="02020300000000000000" charset="-122"/>
              <a:sym typeface="Arial" pitchFamily="3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1056005" y="3860800"/>
            <a:ext cx="10310495" cy="24892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en-US" altLang="zh-CN" sz="24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   </a:t>
            </a:r>
            <a:endParaRPr kumimoji="0" lang="zh-CN" altLang="en-US" sz="2400" b="1" spc="400" baseline="0" noProof="1">
              <a:solidFill>
                <a:srgbClr val="763C19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  <a:p>
            <a:pPr marR="0" defTabSz="914400">
              <a:lnSpc>
                <a:spcPct val="130000"/>
              </a:lnSpc>
              <a:buClrTx/>
              <a:buSzTx/>
              <a:buFontTx/>
              <a:defRPr/>
            </a:pPr>
            <a:r>
              <a:rPr kumimoji="0" lang="en-US" altLang="zh-CN" sz="2400" b="1" spc="400" baseline="0" noProof="1">
                <a:solidFill>
                  <a:srgbClr val="763C19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  </a:t>
            </a:r>
            <a:r>
              <a:rPr kumimoji="0" lang="en-US" altLang="zh-CN" sz="2400" b="1" spc="400" baseline="0" noProof="1">
                <a:solidFill>
                  <a:schemeClr val="bg2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 </a:t>
            </a:r>
            <a:r>
              <a:rPr kumimoji="0" lang="zh-CN" altLang="en-US" sz="2400" b="1" spc="400" baseline="0" noProof="1"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 pitchFamily="34" charset="0"/>
              </a:rPr>
              <a:t>指导学生读准字音、读好停顿，在多种形式的朗读中，读出诗歌的韵味，感受古诗抽象、精炼的语言特点。并结合注释，想像画面感知这首诗的大意，试着用自己的话概括表达，锻炼学生的语言表达能力和概括能力。</a:t>
            </a:r>
            <a:endParaRPr kumimoji="0" lang="zh-CN" altLang="en-US" sz="2400" b="1" spc="400" baseline="0" noProof="1"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/>
        </p:nvPicPr>
        <p:blipFill>
          <a:blip r:embed="rId3"/>
          <a:srcRect t="34298"/>
          <a:stretch>
            <a:fillRect/>
          </a:stretch>
        </p:blipFill>
        <p:spPr>
          <a:xfrm>
            <a:off x="-53975" y="-48260"/>
            <a:ext cx="12329160" cy="455676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-71755" y="2244725"/>
            <a:ext cx="12319000" cy="4608195"/>
          </a:xfrm>
          <a:prstGeom prst="rect">
            <a:avLst/>
          </a:prstGeom>
          <a:gradFill>
            <a:gsLst>
              <a:gs pos="0">
                <a:srgbClr val="763C19">
                  <a:alpha val="0"/>
                </a:srgbClr>
              </a:gs>
              <a:gs pos="41000">
                <a:srgbClr val="763C19">
                  <a:alpha val="100000"/>
                </a:srgbClr>
              </a:gs>
              <a:gs pos="65000">
                <a:srgbClr val="763C19"/>
              </a:gs>
              <a:gs pos="100000">
                <a:srgbClr val="763C19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207895" y="2924810"/>
            <a:ext cx="857504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bg1"/>
                </a:solidFill>
                <a:latin typeface="思源黑体 CN Medium" panose="020b0600000000000000" charset="-122"/>
                <a:ea typeface="思源黑体 CN Medium" panose="020b0600000000000000" charset="-122"/>
              </a:rPr>
              <a:t>活动三：品意象，悟诗情</a:t>
            </a:r>
            <a:endParaRPr lang="zh-CN" altLang="en-US" sz="3600">
              <a:solidFill>
                <a:schemeClr val="bg1"/>
              </a:solidFill>
              <a:latin typeface="思源黑体 CN Medium" panose="020b0600000000000000" charset="-122"/>
              <a:ea typeface="思源黑体 CN Medium" panose="020b0600000000000000" charset="-122"/>
            </a:endParaRPr>
          </a:p>
        </p:txBody>
      </p:sp>
      <p:cxnSp>
        <p:nvCxnSpPr>
          <p:cNvPr id="8" name="直接连接符 7"/>
          <p:cNvCxnSpPr/>
          <p:nvPr/>
        </p:nvCxnSpPr>
        <p:spPr>
          <a:xfrm>
            <a:off x="2136140" y="3644900"/>
            <a:ext cx="8783955" cy="0"/>
          </a:xfrm>
          <a:prstGeom prst="line">
            <a:avLst/>
          </a:prstGeom>
          <a:ln w="31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59="http://schemas.microsoft.com/office/powerpoint/2015/09/main" Requires="p159">
      <p:transition p14:dur="2000">
        <p159:morph option="byObject"/>
      </p:transition>
    </mc:Choice>
    <mc:Fallback>
      <p:transition>
        <p:fade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/>
        </p:nvGrpSpPr>
        <p:grpSpPr>
          <a:xfrm>
            <a:off x="-635" y="4417060"/>
            <a:ext cx="12192000" cy="2447925"/>
            <a:chOff x="18" y="-4184"/>
            <a:chExt cx="19200" cy="3855"/>
          </a:xfrm>
        </p:grpSpPr>
        <p:sp>
          <p:nvSpPr>
            <p:cNvPr id="9" name="矩形 8"/>
            <p:cNvSpPr/>
            <p:nvPr/>
          </p:nvSpPr>
          <p:spPr>
            <a:xfrm>
              <a:off x="18" y="-4184"/>
              <a:ext cx="19200" cy="3855"/>
            </a:xfrm>
            <a:prstGeom prst="rect">
              <a:avLst/>
            </a:prstGeom>
            <a:gradFill>
              <a:gsLst>
                <a:gs pos="83000">
                  <a:srgbClr val="C09A80"/>
                </a:gs>
                <a:gs pos="12000">
                  <a:srgbClr val="FEDEBE">
                    <a:alpha val="20000"/>
                  </a:srgbClr>
                </a:gs>
                <a:gs pos="94000">
                  <a:srgbClr val="763C19"/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10" name="图片 9" descr="图片1"/>
            <p:cNvPicPr>
              <a:picLocks noChangeAspect="1"/>
            </p:cNvPicPr>
            <p:nvPr/>
          </p:nvPicPr>
          <p:blipFill>
            <a:blip r:embed="rId2"/>
            <a:srcRect b="40711"/>
            <a:stretch>
              <a:fillRect/>
            </a:stretch>
          </p:blipFill>
          <p:spPr>
            <a:xfrm>
              <a:off x="25" y="-3246"/>
              <a:ext cx="19148" cy="2885"/>
            </a:xfrm>
            <a:prstGeom prst="rect">
              <a:avLst/>
            </a:prstGeom>
            <a:ln>
              <a:noFill/>
            </a:ln>
            <a:effectLst>
              <a:softEdge rad="25400"/>
            </a:effectLst>
          </p:spPr>
        </p:pic>
      </p:grpSp>
      <p:sp>
        <p:nvSpPr>
          <p:cNvPr id="3" name="文本框 2"/>
          <p:cNvSpPr txBox="1"/>
          <p:nvPr/>
        </p:nvSpPr>
        <p:spPr>
          <a:xfrm>
            <a:off x="1200150" y="1196975"/>
            <a:ext cx="9578340" cy="23056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sz="3600" b="1" kern="100" noProof="0">
                <a:ln>
                  <a:noFill/>
                </a:ln>
                <a:solidFill>
                  <a:srgbClr val="763C19"/>
                </a:solidFill>
                <a:effectLst/>
                <a:uLnTx/>
                <a:uFillTx/>
                <a:latin typeface="思源黑体 CN Medium" panose="020b0600000000000000" charset="-122"/>
                <a:ea typeface="思源黑体 CN Medium" panose="020b0600000000000000" charset="-122"/>
                <a:cs typeface="思源宋体 CN Medium" panose="02020500000000000000" charset="-122"/>
                <a:sym typeface="+mn-ea"/>
              </a:rPr>
              <a:t>读古诗思考：</a:t>
            </a:r>
            <a:endParaRPr lang="zh-CN" sz="4800" b="1" kern="100" noProof="0">
              <a:ln>
                <a:noFill/>
              </a:ln>
              <a:solidFill>
                <a:srgbClr val="763C19"/>
              </a:solidFill>
              <a:effectLst/>
              <a:uLnTx/>
              <a:uFillTx/>
              <a:latin typeface="思源黑体 CN Medium" panose="020b0600000000000000" charset="-122"/>
              <a:ea typeface="思源黑体 CN Medium" panose="020b0600000000000000" charset="-122"/>
              <a:cs typeface="思源宋体 CN Medium" panose="02020500000000000000" charset="-122"/>
              <a:sym typeface="+mn-ea"/>
            </a:endParaRPr>
          </a:p>
          <a:p>
            <a:pPr algn="just" fontAlgn="auto">
              <a:lnSpc>
                <a:spcPct val="120000"/>
              </a:lnSpc>
            </a:pPr>
            <a:r>
              <a:rPr lang="en-US" altLang="zh-CN" sz="4800" b="1" kern="100" noProof="0">
                <a:ln>
                  <a:noFill/>
                </a:ln>
                <a:solidFill>
                  <a:srgbClr val="763C19"/>
                </a:solidFill>
                <a:effectLst/>
                <a:uLnTx/>
                <a:uFillTx/>
                <a:latin typeface="思源黑体 CN Medium" panose="020b0600000000000000" charset="-122"/>
                <a:ea typeface="思源黑体 CN Medium" panose="020b0600000000000000" charset="-122"/>
                <a:cs typeface="思源宋体 CN Medium" panose="02020500000000000000" charset="-122"/>
                <a:sym typeface="+mn-ea"/>
              </a:rPr>
              <a:t>   </a:t>
            </a:r>
            <a:r>
              <a:rPr lang="zh-CN" altLang="en-US" sz="3600" b="1" kern="100" noProof="0">
                <a:ln>
                  <a:noFill/>
                </a:ln>
                <a:solidFill>
                  <a:srgbClr val="763C19"/>
                </a:solidFill>
                <a:effectLst/>
                <a:uLnTx/>
                <a:uFillTx/>
                <a:latin typeface="思源黑体 CN Medium" panose="020b0600000000000000" charset="-122"/>
                <a:ea typeface="思源黑体 CN Medium" panose="020b0600000000000000" charset="-122"/>
                <a:cs typeface="思源宋体 CN Medium" panose="02020500000000000000" charset="-122"/>
                <a:sym typeface="+mn-ea"/>
              </a:rPr>
              <a:t>诗人描写了哪些景物？写出一个怎样的环境？</a:t>
            </a:r>
            <a:r>
              <a:rPr lang="en-US" altLang="zh-CN" sz="3600" b="1" kern="100" noProof="0">
                <a:ln>
                  <a:noFill/>
                </a:ln>
                <a:solidFill>
                  <a:srgbClr val="763C19"/>
                </a:solidFill>
                <a:effectLst/>
                <a:uLnTx/>
                <a:uFillTx/>
                <a:latin typeface="思源黑体 CN Medium" panose="020b0600000000000000" charset="-122"/>
                <a:ea typeface="思源黑体 CN Medium" panose="020b0600000000000000" charset="-122"/>
                <a:cs typeface="思源宋体 CN Medium" panose="02020500000000000000" charset="-122"/>
                <a:sym typeface="+mn-ea"/>
              </a:rPr>
              <a:t> </a:t>
            </a:r>
            <a:endParaRPr lang="en-US" altLang="zh-CN" sz="3600" b="1" kern="100" noProof="0">
              <a:ln>
                <a:noFill/>
              </a:ln>
              <a:solidFill>
                <a:srgbClr val="763C19"/>
              </a:solidFill>
              <a:effectLst/>
              <a:uLnTx/>
              <a:uFillTx/>
              <a:latin typeface="思源黑体 CN Medium" panose="020b0600000000000000" charset="-122"/>
              <a:ea typeface="思源黑体 CN Medium" panose="020b0600000000000000" charset="-122"/>
              <a:cs typeface="思源宋体 CN Medium" panose="02020500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090295" y="853440"/>
            <a:ext cx="7390765" cy="977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20000"/>
              </a:lnSpc>
              <a:buFont typeface="Wingdings" panose="05000000000000000000" charset="0"/>
              <a:buChar char="l"/>
            </a:pPr>
            <a:r>
              <a:rPr lang="zh-CN" altLang="en-US" sz="2400">
                <a:solidFill>
                  <a:srgbClr val="763C19"/>
                </a:solidFill>
                <a:latin typeface="思源宋体 CN Light" panose="02020300000000000000" charset="-122"/>
                <a:ea typeface="思源宋体 CN Light" panose="02020300000000000000" charset="-122"/>
              </a:rPr>
              <a:t>高原气候变化大，地理环境差，风云变幻，转眼间便长云翻滚，黄沙漫天。</a:t>
            </a:r>
            <a:endParaRPr lang="en-US" altLang="zh-CN" sz="2400">
              <a:solidFill>
                <a:srgbClr val="763C19"/>
              </a:solidFill>
              <a:latin typeface="思源宋体 CN Light" panose="02020300000000000000" charset="-122"/>
              <a:ea typeface="思源宋体 CN Light" panose="02020300000000000000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090295" y="1985010"/>
            <a:ext cx="7390765" cy="977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20000"/>
              </a:lnSpc>
              <a:buFont typeface="Wingdings" panose="05000000000000000000" charset="0"/>
              <a:buChar char="l"/>
            </a:pPr>
            <a:r>
              <a:rPr lang="zh-CN" altLang="en-US" sz="2400">
                <a:solidFill>
                  <a:srgbClr val="763C19"/>
                </a:solidFill>
                <a:latin typeface="思源宋体 CN Light" panose="02020300000000000000" charset="-122"/>
                <a:ea typeface="思源宋体 CN Light" panose="02020300000000000000" charset="-122"/>
              </a:rPr>
              <a:t>此地战事不断，连年的烽火，四起的硝烟，也遮暗了雪山。</a:t>
            </a:r>
            <a:endParaRPr lang="zh-CN" altLang="en-US" sz="2400">
              <a:solidFill>
                <a:srgbClr val="763C19"/>
              </a:solidFill>
              <a:latin typeface="思源宋体 CN Light" panose="02020300000000000000" charset="-122"/>
              <a:ea typeface="思源宋体 CN Light" panose="02020300000000000000" charset="-122"/>
            </a:endParaRPr>
          </a:p>
        </p:txBody>
      </p:sp>
      <p:sp>
        <p:nvSpPr>
          <p:cNvPr id="27" name="右大括号 26"/>
          <p:cNvSpPr/>
          <p:nvPr/>
        </p:nvSpPr>
        <p:spPr>
          <a:xfrm>
            <a:off x="8572500" y="1071245"/>
            <a:ext cx="287655" cy="1739900"/>
          </a:xfrm>
          <a:prstGeom prst="rightBrace">
            <a:avLst>
              <a:gd name="adj1" fmla="val 39206"/>
              <a:gd name="adj2" fmla="val 50000"/>
            </a:avLst>
          </a:prstGeom>
          <a:ln w="28575">
            <a:solidFill>
              <a:srgbClr val="763C1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9324340" y="1600835"/>
            <a:ext cx="1383030" cy="680720"/>
            <a:chOff x="14684" y="2521"/>
            <a:chExt cx="2178" cy="1072"/>
          </a:xfrm>
        </p:grpSpPr>
        <p:sp>
          <p:nvSpPr>
            <p:cNvPr id="6" name="圆角矩形 5"/>
            <p:cNvSpPr/>
            <p:nvPr/>
          </p:nvSpPr>
          <p:spPr>
            <a:xfrm>
              <a:off x="14684" y="2521"/>
              <a:ext cx="2178" cy="10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763C1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14808" y="2574"/>
              <a:ext cx="1946" cy="10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600" b="1">
                  <a:solidFill>
                    <a:srgbClr val="763C19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“</a:t>
              </a:r>
              <a:r>
                <a:rPr lang="zh-CN" altLang="en-US" sz="3600" b="1">
                  <a:solidFill>
                    <a:srgbClr val="763C19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暗</a:t>
              </a:r>
              <a:r>
                <a:rPr lang="en-US" altLang="zh-CN" sz="3600" b="1">
                  <a:solidFill>
                    <a:srgbClr val="763C19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”</a:t>
              </a:r>
              <a:endParaRPr lang="en-US" altLang="zh-CN" sz="3600" b="1">
                <a:solidFill>
                  <a:srgbClr val="763C1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https://d.book118.com/376143220140010102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10800,&quot;width&quot;:19346}"/>
</p:tagLst>
</file>

<file path=ppt/tags/tag2.xml><?xml version="1.0" encoding="utf-8"?>
<p:tagLst xmlns:p="http://schemas.openxmlformats.org/presentationml/2006/main">
  <p:tag name="KSO_WM_UNIT_PLACING_PICTURE_USER_VIEWPORT" val="{&quot;height&quot;:3256.8204724409447,&quot;width&quot;:19148}"/>
</p:tagLst>
</file>

<file path=ppt/tags/tag3.xml><?xml version="1.0" encoding="utf-8"?>
<p:tagLst xmlns:p="http://schemas.openxmlformats.org/presentationml/2006/main">
  <p:tag name="KSO_WM_UNIT_PLACING_PICTURE_USER_VIEWPORT" val="{&quot;height&quot;:3256.8204724409447,&quot;width&quot;:19148}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UNIT_PLACING_PICTURE_USER_VIEWPORT" val="{&quot;height&quot;:7176,&quot;width&quot;:19416}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思源黑体 CN Medium" panose="020b0600000000000000" charset="-122"/>
        <a:cs typeface="Arial"/>
        <a:font script="Jpan" typeface="ＭＳ Ｐゴシック"/>
        <a:font script="Hang" typeface="맑은 고딕"/>
        <a:font script="Hans" typeface="思源黑体 CN Medium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思源黑体 CN Medium" panose="020b0600000000000000" charset="-122"/>
        <a:cs typeface="Arial"/>
        <a:font script="Jpan" typeface="ＭＳ Ｐゴシック"/>
        <a:font script="Hang" typeface="맑은 고딕"/>
        <a:font script="Hans" typeface="思源黑体 CN Medium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思源宋体 CN Medium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思源宋体 CN Medium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思源黑体 CN Medium</vt:lpstr>
      <vt:lpstr>楷体</vt:lpstr>
      <vt:lpstr>庞门正道粗书体</vt:lpstr>
      <vt:lpstr>Calibri Light</vt:lpstr>
      <vt:lpstr>思源宋体 CN Medium</vt:lpstr>
      <vt:lpstr>思源宋体 CN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2024-09-27T11:59:13.330</cp:lastPrinted>
  <dcterms:created xsi:type="dcterms:W3CDTF">2024-09-27T03:59:13Z</dcterms:created>
  <dcterms:modified xsi:type="dcterms:W3CDTF">2024-09-27T03:59:14Z</dcterms:modified>
</cp:coreProperties>
</file>