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A9E0E1-184A-4EC5-94D6-AAA5474C14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FA6C20-4716-47B1-8761-5925128609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59CCAC-CA79-4B4A-93F9-3104276B5A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ADE4F1-6921-43B4-BC4E-2E2BA8A8CA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CAEF68-C746-42FE-BA83-9071318F9E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413FBC-5A42-4922-B0C9-46591C830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DAD584-20C7-4D4B-A8B6-6F94C0A40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225A7F-A5BC-4EC3-B008-D8A679F30E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87345A-3A4A-45C0-8107-16E4798DF3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686C99-A812-4673-BF6F-64C70169A6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92D71B-633C-41C4-B718-05D2B3F1D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6152031024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呼吸道感染预防关键要点详细解读权威手册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呼吸道感染概述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预防策略与措施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关键要点解读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权威手册推荐预防措施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家庭护理与康复指导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呼吸道感染概述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呼吸道感染是指由病毒、细菌、支原体等微生物引起的呼吸道炎症，包括上呼吸道感染和下呼吸道感染。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根据感染部位不同，可分为上呼吸道感染（如感冒、鼻炎、喉炎等）和下呼吸道感染（如支气管炎、肺炎等）。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070" r="2707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350" r="1935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主要由病毒、细菌等微生物感染引起，也可由过敏、物理化学因素等导致。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包括免疫力低下、季节变化、环境因素（如空气污染）、不良生活习惯（如吸烟）等。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上呼吸道感染常见症状包括发热、咳嗽、流涕、鼻塞、喉咙痛等；下呼吸道感染则可能出现咳嗽、咳痰、气促、呼吸困难等症状。严重感染者可出现高热、寒战、胸痛等。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医生会根据患者症状、体征及实验室检查结果进行综合诊断。常用的检查方法包括血常规、C反应蛋白、胸部X线或CT等。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预防策略与措施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及时接种针对呼吸道感染的疫苗，如流感疫苗、肺炎球菌疫苗等，可以有效预防相关疾病。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进行适度的体育锻炼，如散步、慢跑、游泳等，可以提高身体抵抗力。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保持均衡的饮食，摄入足够的蛋白质、维生素和矿物质，有助于增强免疫力。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保证充足的睡眠时间，有助于身体恢复和免疫力的提高。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适度锻炼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均衡饮食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充足睡眠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接种疫苗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增强免疫力，提高抵抗力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38835" y="1977064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816433" y="1969991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8835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816433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228892" y="4370070"/>
            <a:ext cx="1623706" cy="976801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73874" y="4336835"/>
            <a:ext cx="865272" cy="168353"/>
          </a:xfrm>
          <a:custGeom>
            <a:rect l="l" t="t" r="r" b="b"/>
            <a:pathLst>
              <a:path w="1819275" h="301625">
                <a:moveTo>
                  <a:pt x="1819275" y="301625"/>
                </a:moveTo>
                <a:lnTo>
                  <a:pt x="0" y="301625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189230" y="2014654"/>
            <a:ext cx="1667161" cy="416135"/>
          </a:xfrm>
          <a:custGeom>
            <a:rect l="l" t="t" r="r" b="b"/>
            <a:pathLst>
              <a:path w="1803400" h="673100">
                <a:moveTo>
                  <a:pt x="1803400" y="673100"/>
                </a:moveTo>
                <a:lnTo>
                  <a:pt x="180340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79700" y="2014653"/>
            <a:ext cx="1172899" cy="1487049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9398" y="1949322"/>
            <a:ext cx="840064" cy="1073321"/>
          </a:xfrm>
          <a:custGeom>
            <a:rect l="l" t="t" r="r" b="b"/>
            <a:pathLst>
              <a:path w="1774574" h="1097009">
                <a:moveTo>
                  <a:pt x="887287" y="0"/>
                </a:moveTo>
                <a:lnTo>
                  <a:pt x="1774574" y="1097009"/>
                </a:lnTo>
                <a:lnTo>
                  <a:pt x="0" y="1097009"/>
                </a:lnTo>
                <a:lnTo>
                  <a:pt x="887287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281069" y="3155633"/>
            <a:ext cx="1536722" cy="757109"/>
          </a:xfrm>
          <a:custGeom>
            <a:rect l="l" t="t" r="r" b="b"/>
            <a:pathLst>
              <a:path w="3246216" h="773818">
                <a:moveTo>
                  <a:pt x="625883" y="0"/>
                </a:moveTo>
                <a:lnTo>
                  <a:pt x="2620333" y="0"/>
                </a:lnTo>
                <a:lnTo>
                  <a:pt x="3246216" y="773818"/>
                </a:lnTo>
                <a:lnTo>
                  <a:pt x="0" y="773818"/>
                </a:lnTo>
                <a:lnTo>
                  <a:pt x="625883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32740" y="4045732"/>
            <a:ext cx="2233381" cy="757108"/>
          </a:xfrm>
          <a:custGeom>
            <a:rect l="l" t="t" r="r" b="b"/>
            <a:pathLst>
              <a:path w="4717856" h="773817">
                <a:moveTo>
                  <a:pt x="625882" y="0"/>
                </a:moveTo>
                <a:lnTo>
                  <a:pt x="4091974" y="0"/>
                </a:lnTo>
                <a:lnTo>
                  <a:pt x="4717856" y="773817"/>
                </a:lnTo>
                <a:lnTo>
                  <a:pt x="0" y="773817"/>
                </a:lnTo>
                <a:lnTo>
                  <a:pt x="625882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37832" y="4935828"/>
            <a:ext cx="3023197" cy="876135"/>
          </a:xfrm>
          <a:custGeom>
            <a:rect l="l" t="t" r="r" b="b"/>
            <a:pathLst>
              <a:path w="6386287" h="895470">
                <a:moveTo>
                  <a:pt x="724278" y="0"/>
                </a:moveTo>
                <a:lnTo>
                  <a:pt x="5662010" y="0"/>
                </a:lnTo>
                <a:lnTo>
                  <a:pt x="6386287" y="895470"/>
                </a:lnTo>
                <a:lnTo>
                  <a:pt x="0" y="895470"/>
                </a:lnTo>
                <a:lnTo>
                  <a:pt x="7242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629398" y="2448724"/>
            <a:ext cx="840064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445167" y="3298956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45167" y="4180884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445167" y="5130220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D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flipH="1">
            <a:off x="1171596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1109567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避免去人群密集场所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109567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在呼吸道疾病高发期，尽量避免去人群密集、空气流通差的场所。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09567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保持社交距离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109567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与他人保持一定的社交距离，避免近距离接触，可以减少感染机会。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flipH="1">
            <a:off x="8267150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24" name="AutoShape 24"/>
          <p:cNvSpPr/>
          <p:nvPr/>
        </p:nvSpPr>
        <p:spPr>
          <a:xfrm>
            <a:off x="8205121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佩戴口罩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205121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在公共场所或接触可疑传染源时，佩戴口罩可以有效减少病毒或细菌的传播。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05121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注意个人卫生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205121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勤洗手、不随地吐痰、避免用手触摸口鼻眼等部位，可以有效减少病毒或细菌的传播。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避免接触传染源，减少感染机会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917" r="1391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室内通风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保暖防寒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规律作息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健康饮食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保持良好生活习惯，降低感染风险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保持室内空气流通，定期开窗通风，有助于降低病毒或细菌的浓度。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保持规律的作息时间，避免熬夜和过度疲劳，有助于维持身体免疫力。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根据天气变化及时增减衣物，避免受凉感冒，降低呼吸道感染的风险。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多摄入富含维生素C、E、B6等的食物，如新鲜水果、蔬菜、坚果等，有助于增强身体抵抗力。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关键要点解读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手部卫生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保持手部清洁是预防呼吸道感染的关键措施之一。要养成勤洗手的习惯，特别是在接触公共物品、打喷嚏或咳嗽后，以及餐前便后，要用肥皂和流动水彻底清洗双手至少20秒。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t="16089" b="16089"/>
          <a:stretch>
            <a:fillRect/>
          </a:stretch>
        </p:blipFill>
        <p:spPr>
          <a:xfrm>
            <a:off x="-344549" y="2654722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呼吸道礼仪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遵循良好的呼吸道礼仪，如咳嗽或打喷嚏时用纸巾掩住口鼻，避免直接用手；若无纸巾，可用肘部内侧遮挡。用过的纸巾应立即丢入垃圾桶，并尽快清洗双手。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避免接触感染源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尽量避免与患有呼吸道感染的人密切接触，特别是在流感等呼吸道疾病高发季节。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个人卫生习惯培养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室内清洁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保持室内环境清洁，定期打扫房间，清理垃圾。特别注意清洁门把手、桌面、电话等经常接触的物体表面，可使用含氯消毒剂等进行擦拭。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保持空气流通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定期开窗通风，保持室内空气流通，有助于降低病毒在空气中的浓度，减少感染风险。每天至少开窗通风2-3次，每次不少于30分钟。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空气净化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在空气污染严重或室内存在异味时，可使用空气净化器净化室内空气，提高空气质量。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室内空气流通与清洁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https://d.book118.com/376152031024010043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2024-09-10T23:02:33.090</cp:lastPrinted>
  <dcterms:created xsi:type="dcterms:W3CDTF">2024-09-10T15:02:33Z</dcterms:created>
  <dcterms:modified xsi:type="dcterms:W3CDTF">2024-09-10T15:02:35Z</dcterms:modified>
</cp:coreProperties>
</file>