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3CD6D-BDDA-48D7-9CCA-AE23592F3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94B1A3-1400-4A2F-A13D-097F8ADB9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A028B-FE47-46A4-837E-2262EF6B1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FDFE72-7D19-4D0F-877F-F39756CF7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A73E2E-1588-4A1F-8524-8B29F3FDC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4BFA76-DDC9-4433-AC8C-E7B8DB353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0485D3-D59C-4899-A78E-0F7B3E0F6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39521A-57CF-4A2E-BBEB-D1576445A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BA9F6A-3A01-4173-90A3-3160B97A5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D40782-3BEC-426F-B207-84E9EB371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C7769-726D-47BB-8F76-0D2EF3F39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20205023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个人所得税专项附加扣除项目一览表\n## 1.个人所得税专项附加扣除政策背景及意义\n### 1.1个人所得税专项附加扣除政策出台背景\n### 1.2个人所得税专项附加扣除政策意义\n### 1.3个人所得税专项附加扣除政策对纳税人的影响\n## 2.个人所得税专项附加扣除项目及适用范围\n### 2.1子女教育专项附加扣除项目及适用范围\n### 2.2继续教育专项附加扣除项目及适用范围\n### 2.3住房贷款利息专项附加扣除项目及适用范围\n## 3.个人所得税专项附加扣除额度及计算方式\n### 3.1子女教育专项附加扣除额度及计算方式\n### 3.2继续教育专项附加扣除额度及计算方式\n### 3.3住房贷款利息专项附加扣除额度及计算方式\n## 4.个人所得税专项附加扣除申报及操作流程\n### 4.1子女教育专项附加扣除申报及操作流程\n### 4.2继续教育专项附加扣除申报及操作流程\n### 4.3住房贷款利息专项附加扣除申报及操作流程\n## 5.个人所得税专项附加扣除政策执行中的注意事项\n### 5.1子女教育专项附加扣除政策执行中的注意事项\n### 5.2继续教育专项附加扣除政策执行中的注意事项\n### 5.3住房贷款利息专项附加扣除政策执行中的注意事项\n## 6.个人所得税专项附加扣除政策调整及未来展望\n### 6.1个人所得税专项附加扣除政策调整情况\n### 6.2个人所得税专项附加扣除政策未来展望\n### 6.3个人所得税专项附加扣除政策对纳税人的影响及应对策略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900"/>
              <a:t>个人所得税专项附加扣除项目一览表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个人所得税专项附加扣除政策背景及意义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1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1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减轻个人所得税负担</a:t>
                </a:r>
                <a:endParaRPr/>
              </a:p>
            </p:txBody>
          </p:sp>
          <p:sp>
            <p:nvSpPr>
              <p:cNvPr id="21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随着经济的发展，个人所得税负担逐渐加重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为了减轻纳税人的税收负担，提高居民生活水平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个人所得税专项附加扣除政策应运而生</a:t>
                </a:r>
                <a:endParaRPr/>
              </a:p>
            </p:txBody>
          </p:sp>
        </p:grpSp>
        <p:grpSp>
          <p:nvGrpSpPr>
            <p:cNvPr id="21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2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促进消费和内需增长</a:t>
                </a:r>
                <a:endParaRPr/>
              </a:p>
            </p:txBody>
          </p:sp>
          <p:sp>
            <p:nvSpPr>
              <p:cNvPr id="22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通过减轻个人所得税负担，增加居民可支配收入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刺激居民消费，拉动内需增长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促进经济发展和产业结构优化</a:t>
                </a:r>
                <a:endParaRPr/>
              </a:p>
            </p:txBody>
          </p:sp>
        </p:grpSp>
        <p:grpSp>
          <p:nvGrpSpPr>
            <p:cNvPr id="22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2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进一步完善个人所得税制度</a:t>
                </a:r>
                <a:endParaRPr/>
              </a:p>
            </p:txBody>
          </p:sp>
          <p:sp>
            <p:nvSpPr>
              <p:cNvPr id="22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个人所得税专项附加扣除政策是个人所得税制度改革的重要内容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通过实施专项附加扣除政策，使个人所得税制度更加公平合理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为个人所得税制度的进一步完善奠定基础</a:t>
                </a:r>
                <a:endParaRPr/>
              </a:p>
            </p:txBody>
          </p:sp>
        </p:grpSp>
      </p:grpSp>
      <p:pic>
        <p:nvPicPr>
          <p:cNvPr id="22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个人所得税专项附加扣除政策出台背景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2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3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3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3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3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个人所得税专项附加扣除政策考虑了纳税人的家庭负担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使个人所得税负担更加公平合理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有助于减少社会贫富差距</a:t>
                </a:r>
                <a:endParaRPr/>
              </a:p>
            </p:txBody>
          </p:sp>
          <p:sp>
            <p:nvSpPr>
              <p:cNvPr id="23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公平性</a:t>
                </a:r>
                <a:endParaRPr/>
              </a:p>
            </p:txBody>
          </p:sp>
        </p:grpSp>
        <p:grpSp>
          <p:nvGrpSpPr>
            <p:cNvPr id="23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4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刺激消费</a:t>
                </a:r>
                <a:endParaRPr/>
              </a:p>
            </p:txBody>
          </p:sp>
          <p:sp>
            <p:nvSpPr>
              <p:cNvPr id="24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通过减轻个人所得税负担，增加居民可支配收入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刺激居民消费，拉动内需增长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促进经济发展和产业结构优化</a:t>
                </a:r>
                <a:endParaRPr/>
              </a:p>
            </p:txBody>
          </p:sp>
        </p:grpSp>
        <p:grpSp>
          <p:nvGrpSpPr>
            <p:cNvPr id="24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4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简化税收制度</a:t>
                </a:r>
                <a:endParaRPr/>
              </a:p>
            </p:txBody>
          </p:sp>
          <p:sp>
            <p:nvSpPr>
              <p:cNvPr id="24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个人所得税专项附加扣除政策简化了税收计算和申报流程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提高了税收征管效率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降低了纳税人的税收遵从成本</a:t>
                </a:r>
                <a:endParaRPr/>
              </a:p>
            </p:txBody>
          </p: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个人所得税专项附加扣除政策意义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5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5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通过实施专项附加扣除政策，纳税人可享受一定程度的税收减免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减轻个人所得税负担，提高居民生活水平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有助于增加居民可支配收入和消费能力</a:t>
                </a:r>
                <a:endParaRPr/>
              </a:p>
            </p:txBody>
          </p:sp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减轻税收负担</a:t>
                </a:r>
                <a:endParaRPr/>
              </a:p>
            </p:txBody>
          </p:sp>
        </p:grpSp>
        <p:grpSp>
          <p:nvGrpSpPr>
            <p:cNvPr id="25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个人所得税专项附加扣除政策有助于改变消费者的消费观念和行为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引导居民从过度储蓄转向适度消费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优化消费结构，促进经济发展</a:t>
                </a:r>
                <a:endParaRPr/>
              </a:p>
            </p:txBody>
          </p:sp>
          <p:sp>
            <p:nvSpPr>
              <p:cNvPr id="25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调整消费结构</a:t>
                </a:r>
                <a:endParaRPr/>
              </a:p>
            </p:txBody>
          </p:sp>
        </p:grpSp>
        <p:grpSp>
          <p:nvGrpSpPr>
            <p:cNvPr id="25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5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个人所得税专项附加扣除政策提高了纳税人的税收意识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使纳税人更加关注自身的税收负担和税收筹划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提高税收遵从度，有利于税收征管工作的开展</a:t>
                </a:r>
                <a:endParaRPr/>
              </a:p>
            </p:txBody>
          </p:sp>
          <p:sp>
            <p:nvSpPr>
              <p:cNvPr id="26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提高税收意识</a:t>
                </a:r>
                <a:endParaRPr/>
              </a:p>
            </p:txBody>
          </p:sp>
        </p:grpSp>
      </p:grpSp>
      <p:pic>
        <p:nvPicPr>
          <p:cNvPr id="26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6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个人所得税专项附加扣除政策对纳税人的影响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个人所得税专项附加扣除项目及适用范围</a:t>
            </a:r>
            <a:endParaRPr/>
          </a:p>
        </p:txBody>
      </p:sp>
      <p:sp>
        <p:nvSpPr>
          <p:cNvPr id="26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子女教育专项附加扣除项目</a:t>
                </a:r>
                <a:endParaRPr/>
              </a:p>
            </p:txBody>
          </p:sp>
          <p:sp>
            <p:nvSpPr>
              <p:cNvPr id="2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子女教育支出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子女教育贷款利息支出</a:t>
                </a:r>
                <a:endParaRPr/>
              </a:p>
            </p:txBody>
          </p:sp>
          <p:sp>
            <p:nvSpPr>
              <p:cNvPr id="2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适用范围</a:t>
                </a:r>
                <a:endParaRPr/>
              </a:p>
            </p:txBody>
          </p:sp>
          <p:sp>
            <p:nvSpPr>
              <p:cNvPr id="2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纳税人子女处于学前教育、义务教育、高中教育阶段的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纳税人子女在境外接受教育的</a:t>
                </a:r>
                <a:endParaRPr/>
              </a:p>
            </p:txBody>
          </p:sp>
          <p:sp>
            <p:nvSpPr>
              <p:cNvPr id="2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子女教育专项附加扣除项目及适用范围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继续教育专项附加扣除项目及适用范围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9" name="组合 28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0" name="组合 28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继续教育专项附加扣除项目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继续教育支出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继续教育贷款利息支出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5" name="组合 29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纳税人在中国境内接受继续教育的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纳税人境外接受符合规定条件的继续教育的</a:t>
                </a:r>
                <a:endParaRPr/>
              </a:p>
            </p:txBody>
          </p:sp>
          <p:pic>
            <p:nvPicPr>
              <p:cNvPr id="2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住房贷款利息专项附加扣除项目</a:t>
                </a:r>
                <a:endParaRPr/>
              </a:p>
            </p:txBody>
          </p:sp>
          <p:sp>
            <p:nvSpPr>
              <p:cNvPr id="30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住房贷款利息支出</a:t>
                </a:r>
                <a:endParaRPr/>
              </a:p>
            </p:txBody>
          </p:sp>
          <p:sp>
            <p:nvSpPr>
              <p:cNvPr id="30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适用范围</a:t>
                </a:r>
                <a:endParaRPr/>
              </a:p>
            </p:txBody>
          </p:sp>
          <p:sp>
            <p:nvSpPr>
              <p:cNvPr id="31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纳税人购买首套住房的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纳税人购买改善性住房的</a:t>
                </a:r>
                <a:endParaRPr/>
              </a:p>
            </p:txBody>
          </p:sp>
          <p:sp>
            <p:nvSpPr>
              <p:cNvPr id="31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住房贷款利息专项附加扣除项目及适用范围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个人所得税专项附加扣除额度及计算方式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子女教育专项附加扣除额度及计算方式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子女教育专项附加扣除额度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每一个孩子每月可扣除1000元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多个孩子可叠加扣除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计算方式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子女教育专项附加扣除额度 = 子女数量 × 每个孩子每月扣除额度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继续教育专项附加扣除额度及计算方式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" name="组合 2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" name="组合 25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继续教育专项附加扣除额度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本科及以下学历继续教育支出每月可扣除400元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硕士研究生、博士研究生学历继续教育支出每月可扣除800元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计算方式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继续教育专项附加扣除额度 = 学历层次 × 每个月扣除额度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住房贷款利息专项附加扣除额度</a:t>
                </a:r>
                <a:endParaRPr/>
              </a:p>
            </p:txBody>
          </p:sp>
          <p:sp>
            <p:nvSpPr>
              <p:cNvPr id="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每月可扣除1000元</a:t>
                </a:r>
                <a:endParaRPr/>
              </a:p>
            </p:txBody>
          </p:sp>
          <p:sp>
            <p:nvSpPr>
              <p:cNvPr id="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计算方式</a:t>
                </a:r>
                <a:endParaRPr/>
              </a:p>
            </p:txBody>
          </p:sp>
          <p:sp>
            <p:nvSpPr>
              <p:cNvPr id="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住房贷款利息专项附加扣除额度 = 每月扣除额度</a:t>
                </a:r>
                <a:endParaRPr/>
              </a:p>
            </p:txBody>
          </p:sp>
          <p:sp>
            <p:nvSpPr>
              <p:cNvPr id="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住房贷款利息专项附加扣除额度及计算方式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https://d.book118.com/376202050235010050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个人所得税专项附加扣除项目一览表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2024-09-16T11:40:53.088</cp:lastPrinted>
  <dcterms:created xsi:type="dcterms:W3CDTF">2024-09-16T03:40:53Z</dcterms:created>
  <dcterms:modified xsi:type="dcterms:W3CDTF">2024-09-16T03:40:55Z</dcterms:modified>
</cp:coreProperties>
</file>