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C0655C-EAC1-4EE9-8F06-6DDC2487AF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267F8-813C-4FF4-983A-6380C2F86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48C6FC-0741-4B0F-A976-CFECD4547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FCE169-F227-4A52-9669-541B6F5B3A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AA2BA7-04B1-4C37-A52F-B2F57F52CB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E68599-BCF6-4547-9D7E-8E7526A817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7B3D3E-4DED-40EA-A4AB-0E4824E2A8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544FD2-05D0-4ADD-AA9F-B67E159C54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32F2E2-1C22-4B71-98AF-8722EC9C44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D85DF-36B8-4E91-9B22-B443B201F9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3489FD-DA21-4F18-9C19-A3924D7BF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21101103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业务连续性规划</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业务连续性规划概述
 业务影响分析
 风险评估与控制
 恢复策略与计划
 资源与人员分配
 培训与演练
 监控与改进机制
 合规与法规要求</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业务连续性规划概述</a:t>
            </a:r>
          </a:p>
        </p:txBody>
      </p:sp>
      <p:sp>
        <p:nvSpPr>
          <p:cNvPr id="3" name="Subtitle 2"/>
          <p:cNvSpPr>
            <a:spLocks noGrp="1"/>
          </p:cNvSpPr>
          <p:nvPr>
            <p:ph type="subTitle" idx="1"/>
          </p:nvPr>
        </p:nvSpPr>
        <p:spPr/>
        <p:txBody>
          <a:bodyPr/>
          <a:lstStyle/>
          <a:p>
            <a:r>
              <a:t>业务连续性规划</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业务连续性规划概述</a:t>
            </a:r>
          </a:p>
        </p:txBody>
      </p:sp>
      <p:sp>
        <p:nvSpPr>
          <p:cNvPr id="3" name="Text Placeholder 2"/>
          <p:cNvSpPr>
            <a:spLocks noGrp="1"/>
          </p:cNvSpPr>
          <p:nvPr>
            <p:ph type="body" idx="1"/>
          </p:nvPr>
        </p:nvSpPr>
        <p:spPr/>
        <p:txBody>
          <a:bodyPr/>
          <a:lstStyle/>
          <a:p>
            <a:r>
              <a:t>业务连续性规划定义</a:t>
            </a:r>
          </a:p>
        </p:txBody>
      </p:sp>
      <p:sp>
        <p:nvSpPr>
          <p:cNvPr id="4" name="Content Placeholder 3"/>
          <p:cNvSpPr>
            <a:spLocks noGrp="1"/>
          </p:cNvSpPr>
          <p:nvPr>
            <p:ph sz="half" idx="2"/>
          </p:nvPr>
        </p:nvSpPr>
        <p:spPr/>
        <p:txBody>
          <a:bodyPr/>
          <a:lstStyle/>
          <a:p>
            <a:r>
              <a:t>1.业务连续性规划是一个组织为确保在面临各种潜在风险和灾难时，能够迅速恢复并继续正常运营所制定的详细计划。</a:t>
            </a:r>
          </a:p>
          <a:p>
            <a:r>
              <a:t>2.规划旨在最小化业务中断的影响，确保关键业务功能可以迅速恢复。</a:t>
            </a:r>
          </a:p>
          <a:p>
            <a:r>
              <a:t>3.考虑到各种潜在风险，包括自然灾害、人为灾害、技术故障等。</a:t>
            </a:r>
          </a:p>
          <a:p/>
        </p:txBody>
      </p:sp>
      <p:sp>
        <p:nvSpPr>
          <p:cNvPr id="5" name="Text Placeholder 4"/>
          <p:cNvSpPr>
            <a:spLocks noGrp="1"/>
          </p:cNvSpPr>
          <p:nvPr>
            <p:ph type="body" idx="3"/>
          </p:nvPr>
        </p:nvSpPr>
        <p:spPr/>
        <p:txBody>
          <a:bodyPr/>
          <a:lstStyle/>
          <a:p>
            <a:r>
              <a:t>业务连续性规划的重要性</a:t>
            </a:r>
          </a:p>
        </p:txBody>
      </p:sp>
      <p:sp>
        <p:nvSpPr>
          <p:cNvPr id="6" name="Content Placeholder 5"/>
          <p:cNvSpPr>
            <a:spLocks noGrp="1"/>
          </p:cNvSpPr>
          <p:nvPr>
            <p:ph sz="half" idx="4"/>
          </p:nvPr>
        </p:nvSpPr>
        <p:spPr/>
        <p:txBody>
          <a:bodyPr/>
          <a:lstStyle/>
          <a:p>
            <a:r>
              <a:t>1.保障组织业务的稳定运营，避免因业务中断而导致的损失。</a:t>
            </a:r>
          </a:p>
          <a:p>
            <a:r>
              <a:t>2.提高组织的抗风险能力，提升组织形象和市场竞争力。</a:t>
            </a:r>
          </a:p>
          <a:p>
            <a:r>
              <a:t>3.确保客户满意度和忠诚度，维护组织声誉。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业务连续性规划概述</a:t>
            </a:r>
          </a:p>
        </p:txBody>
      </p:sp>
      <p:sp>
        <p:nvSpPr>
          <p:cNvPr id="3" name="Text Placeholder 2"/>
          <p:cNvSpPr>
            <a:spLocks noGrp="1"/>
          </p:cNvSpPr>
          <p:nvPr>
            <p:ph type="body" idx="1"/>
          </p:nvPr>
        </p:nvSpPr>
        <p:spPr/>
        <p:txBody>
          <a:bodyPr/>
          <a:lstStyle/>
          <a:p>
            <a:r>
              <a:t>业务连续性规划的核心组件</a:t>
            </a:r>
          </a:p>
        </p:txBody>
      </p:sp>
      <p:sp>
        <p:nvSpPr>
          <p:cNvPr id="4" name="Content Placeholder 3"/>
          <p:cNvSpPr>
            <a:spLocks noGrp="1"/>
          </p:cNvSpPr>
          <p:nvPr>
            <p:ph sz="half" idx="2"/>
          </p:nvPr>
        </p:nvSpPr>
        <p:spPr/>
        <p:txBody>
          <a:bodyPr/>
          <a:lstStyle/>
          <a:p>
            <a:r>
              <a:t>1.业务影响分析：识别关键业务功能，评估潜在风险对业务的影响。</a:t>
            </a:r>
          </a:p>
          <a:p>
            <a:r>
              <a:t>2.风险评估：分析潜在风险的发生概率和影响程度，为制定恢复策略提供依据。</a:t>
            </a:r>
          </a:p>
          <a:p>
            <a:r>
              <a:t>3.恢复策略制定：根据风险评估结果，制定相应的恢复策略和计划。</a:t>
            </a:r>
          </a:p>
          <a:p/>
        </p:txBody>
      </p:sp>
      <p:sp>
        <p:nvSpPr>
          <p:cNvPr id="5" name="Text Placeholder 4"/>
          <p:cNvSpPr>
            <a:spLocks noGrp="1"/>
          </p:cNvSpPr>
          <p:nvPr>
            <p:ph type="body" idx="3"/>
          </p:nvPr>
        </p:nvSpPr>
        <p:spPr/>
        <p:txBody>
          <a:bodyPr/>
          <a:lstStyle/>
          <a:p>
            <a:r>
              <a:t>业务连续性规划的实施步骤</a:t>
            </a:r>
          </a:p>
        </p:txBody>
      </p:sp>
      <p:sp>
        <p:nvSpPr>
          <p:cNvPr id="6" name="Content Placeholder 5"/>
          <p:cNvSpPr>
            <a:spLocks noGrp="1"/>
          </p:cNvSpPr>
          <p:nvPr>
            <p:ph sz="half" idx="4"/>
          </p:nvPr>
        </p:nvSpPr>
        <p:spPr/>
        <p:txBody>
          <a:bodyPr/>
          <a:lstStyle/>
          <a:p>
            <a:r>
              <a:t>1.组建规划团队：包括各个部门的代表，确保规划的全面性和可行性。</a:t>
            </a:r>
          </a:p>
          <a:p>
            <a:r>
              <a:t>2.进行业务培训：提高员工对业务连续性规划的认识和技能。</a:t>
            </a:r>
          </a:p>
          <a:p>
            <a:r>
              <a:t>3.定期测试与演练：确保规划的有效性，及时发现并修正问题。</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业务连续性规划概述</a:t>
            </a:r>
          </a:p>
        </p:txBody>
      </p:sp>
      <p:sp>
        <p:nvSpPr>
          <p:cNvPr id="3" name="Text Placeholder 2"/>
          <p:cNvSpPr>
            <a:spLocks noGrp="1"/>
          </p:cNvSpPr>
          <p:nvPr>
            <p:ph type="body" idx="1"/>
          </p:nvPr>
        </p:nvSpPr>
        <p:spPr/>
        <p:txBody>
          <a:bodyPr/>
          <a:lstStyle/>
          <a:p>
            <a:r>
              <a:t>业务连续性规划的监测与改进</a:t>
            </a:r>
          </a:p>
        </p:txBody>
      </p:sp>
      <p:sp>
        <p:nvSpPr>
          <p:cNvPr id="4" name="Content Placeholder 3"/>
          <p:cNvSpPr>
            <a:spLocks noGrp="1"/>
          </p:cNvSpPr>
          <p:nvPr>
            <p:ph sz="half" idx="2"/>
          </p:nvPr>
        </p:nvSpPr>
        <p:spPr/>
        <p:txBody>
          <a:bodyPr/>
          <a:lstStyle/>
          <a:p>
            <a:r>
              <a:t>1.设立监测机制：定期对规划的实施情况进行监测和分析。</a:t>
            </a:r>
          </a:p>
          <a:p>
            <a:r>
              <a:t>2.收集反馈意见：从员工、客户等多个渠道收集反馈意见，发现问题并及时改进。</a:t>
            </a:r>
          </a:p>
          <a:p>
            <a:r>
              <a:t>3.跟随行业趋势：关注行业动态和最新技术，不断更新和完善规划内容。</a:t>
            </a:r>
          </a:p>
          <a:p/>
        </p:txBody>
      </p:sp>
      <p:sp>
        <p:nvSpPr>
          <p:cNvPr id="5" name="Text Placeholder 4"/>
          <p:cNvSpPr>
            <a:spLocks noGrp="1"/>
          </p:cNvSpPr>
          <p:nvPr>
            <p:ph type="body" idx="3"/>
          </p:nvPr>
        </p:nvSpPr>
        <p:spPr/>
        <p:txBody>
          <a:bodyPr/>
          <a:lstStyle/>
          <a:p>
            <a:r>
              <a:t>业务连续性规划的合规与监管</a:t>
            </a:r>
          </a:p>
        </p:txBody>
      </p:sp>
      <p:sp>
        <p:nvSpPr>
          <p:cNvPr id="6" name="Content Placeholder 5"/>
          <p:cNvSpPr>
            <a:spLocks noGrp="1"/>
          </p:cNvSpPr>
          <p:nvPr>
            <p:ph sz="half" idx="4"/>
          </p:nvPr>
        </p:nvSpPr>
        <p:spPr/>
        <p:txBody>
          <a:bodyPr/>
          <a:lstStyle/>
          <a:p>
            <a:r>
              <a:t>1.遵守法律法规：遵循国内外相关法律法规和标准，确保规划的合规性。</a:t>
            </a:r>
          </a:p>
          <a:p>
            <a:r>
              <a:t>2.加强监管力度：建立有效的监管机制，确保规划的实施与执行效果。</a:t>
            </a:r>
          </a:p>
          <a:p>
            <a:r>
              <a:t>3.接受第三方审计：定期接受第三方审计，验证业务连续性规划的有效性和合规性。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业务影响分析</a:t>
            </a:r>
          </a:p>
        </p:txBody>
      </p:sp>
      <p:sp>
        <p:nvSpPr>
          <p:cNvPr id="3" name="Subtitle 2"/>
          <p:cNvSpPr>
            <a:spLocks noGrp="1"/>
          </p:cNvSpPr>
          <p:nvPr>
            <p:ph type="subTitle" idx="1"/>
          </p:nvPr>
        </p:nvSpPr>
        <p:spPr/>
        <p:txBody>
          <a:bodyPr/>
          <a:lstStyle/>
          <a:p>
            <a:r>
              <a:t>业务连续性规划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业务影响分析</a:t>
            </a:r>
          </a:p>
        </p:txBody>
      </p:sp>
      <p:sp>
        <p:nvSpPr>
          <p:cNvPr id="3" name="Content Placeholder 2"/>
          <p:cNvSpPr>
            <a:spLocks noGrp="1"/>
          </p:cNvSpPr>
          <p:nvPr>
            <p:ph sz="half" idx="2"/>
          </p:nvPr>
        </p:nvSpPr>
        <p:spPr/>
        <p:txBody>
          <a:bodyPr/>
          <a:lstStyle/>
          <a:p>
            <a:r>
              <a:t>1.业务影响分析是业务连续性规划的核心组成部分，通过对业务流程的中断进行分析，评估其对组织的影响。</a:t>
            </a:r>
          </a:p>
          <a:p>
            <a:r>
              <a:t>2.了解业务影响分析的目的和方法，明确其在整个业务连续性规划中的位置和作用。</a:t>
            </a:r>
          </a:p>
          <a:p>
            <a:r>
              <a:t>3.掌握业务影响分析的基本流程，包括风险评估、业务流程分析、影响分析等步骤。</a:t>
            </a:r>
          </a:p>
          <a:p/>
        </p:txBody>
      </p:sp>
      <p:sp>
        <p:nvSpPr>
          <p:cNvPr id="4" name="Text Placeholder 3"/>
          <p:cNvSpPr>
            <a:spLocks noGrp="1"/>
          </p:cNvSpPr>
          <p:nvPr>
            <p:ph type="body" idx="3"/>
          </p:nvPr>
        </p:nvSpPr>
        <p:spPr/>
        <p:txBody>
          <a:bodyPr/>
          <a:lstStyle/>
          <a:p>
            <a:r>
              <a:t>业务流程识别与分析</a:t>
            </a:r>
          </a:p>
        </p:txBody>
      </p:sp>
      <p:sp>
        <p:nvSpPr>
          <p:cNvPr id="5" name="Content Placeholder 4"/>
          <p:cNvSpPr>
            <a:spLocks noGrp="1"/>
          </p:cNvSpPr>
          <p:nvPr>
            <p:ph sz="half" idx="4"/>
          </p:nvPr>
        </p:nvSpPr>
        <p:spPr/>
        <p:txBody>
          <a:bodyPr/>
          <a:lstStyle/>
          <a:p>
            <a:r>
              <a:t>1.对组织的业务流程进行全面梳理，识别关键业务流程和相关系统。</a:t>
            </a:r>
          </a:p>
          <a:p>
            <a:r>
              <a:t>2.分析业务流程之间的相互依赖关系和影响程度，明确每个流程对组织运营的重要性。</a:t>
            </a:r>
          </a:p>
          <a:p>
            <a:r>
              <a:t>3.评估业务流程面临的风险和威胁，为制定业务连续性策略提供依据。</a:t>
            </a:r>
          </a:p>
          <a:p/>
        </p:txBody>
      </p:sp>
      <p:sp>
        <p:nvSpPr>
          <p:cNvPr id="6" name="Text Placeholder 5"/>
          <p:cNvSpPr>
            <a:spLocks noGrp="1"/>
          </p:cNvSpPr>
          <p:nvPr>
            <p:ph type="body" idx="1"/>
          </p:nvPr>
        </p:nvSpPr>
        <p:spPr/>
        <p:txBody>
          <a:bodyPr/>
          <a:lstStyle/>
          <a:p>
            <a:r>
              <a:t>业务影响分析概述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业务影响分析</a:t>
            </a:r>
          </a:p>
        </p:txBody>
      </p:sp>
      <p:sp>
        <p:nvSpPr>
          <p:cNvPr id="3" name="Text Placeholder 2"/>
          <p:cNvSpPr>
            <a:spLocks noGrp="1"/>
          </p:cNvSpPr>
          <p:nvPr>
            <p:ph type="body" idx="1"/>
          </p:nvPr>
        </p:nvSpPr>
        <p:spPr/>
        <p:txBody>
          <a:bodyPr/>
          <a:lstStyle/>
          <a:p>
            <a:r>
              <a:t>业务影响评估</a:t>
            </a:r>
          </a:p>
        </p:txBody>
      </p:sp>
      <p:sp>
        <p:nvSpPr>
          <p:cNvPr id="4" name="Content Placeholder 3"/>
          <p:cNvSpPr>
            <a:spLocks noGrp="1"/>
          </p:cNvSpPr>
          <p:nvPr>
            <p:ph sz="half" idx="2"/>
          </p:nvPr>
        </p:nvSpPr>
        <p:spPr/>
        <p:txBody>
          <a:bodyPr/>
          <a:lstStyle/>
          <a:p>
            <a:r>
              <a:t>1.对业务流程中断后可能产生的影响进行评估，包括财务、客户、声誉等方面。</a:t>
            </a:r>
          </a:p>
          <a:p>
            <a:r>
              <a:t>2.根据影响程度对业务流程进行分类，明确需要优先恢复的业务流程。</a:t>
            </a:r>
          </a:p>
          <a:p>
            <a:r>
              <a:t>3.分析现有业务连续性措施的有效性，为改进和优化提供指导。</a:t>
            </a:r>
          </a:p>
          <a:p/>
        </p:txBody>
      </p:sp>
      <p:sp>
        <p:nvSpPr>
          <p:cNvPr id="5" name="Text Placeholder 4"/>
          <p:cNvSpPr>
            <a:spLocks noGrp="1"/>
          </p:cNvSpPr>
          <p:nvPr>
            <p:ph type="body" idx="3"/>
          </p:nvPr>
        </p:nvSpPr>
        <p:spPr/>
        <p:txBody>
          <a:bodyPr/>
          <a:lstStyle/>
          <a:p>
            <a:r>
              <a:t>业务连续性策略制定</a:t>
            </a:r>
          </a:p>
        </p:txBody>
      </p:sp>
      <p:sp>
        <p:nvSpPr>
          <p:cNvPr id="6" name="Content Placeholder 5"/>
          <p:cNvSpPr>
            <a:spLocks noGrp="1"/>
          </p:cNvSpPr>
          <p:nvPr>
            <p:ph sz="half" idx="4"/>
          </p:nvPr>
        </p:nvSpPr>
        <p:spPr/>
        <p:txBody>
          <a:bodyPr/>
          <a:lstStyle/>
          <a:p>
            <a:r>
              <a:t>1.根据业务影响分析结果，制定针对性的业务连续性策略，确保关键业务流程的恢复。</a:t>
            </a:r>
          </a:p>
          <a:p>
            <a:r>
              <a:t>2.确定业务恢复优先级和时间目标，为灾难恢复提供明确指导。</a:t>
            </a:r>
          </a:p>
          <a:p>
            <a:r>
              <a:t>3.结合组织实际情况，选择合适的业务连续性技术和解决方案。</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业务影响分析</a:t>
            </a:r>
          </a:p>
        </p:txBody>
      </p:sp>
      <p:sp>
        <p:nvSpPr>
          <p:cNvPr id="3" name="Text Placeholder 2"/>
          <p:cNvSpPr>
            <a:spLocks noGrp="1"/>
          </p:cNvSpPr>
          <p:nvPr>
            <p:ph type="body" idx="1"/>
          </p:nvPr>
        </p:nvSpPr>
        <p:spPr/>
        <p:txBody>
          <a:bodyPr/>
          <a:lstStyle/>
          <a:p>
            <a:r>
              <a:t>业务连续性培训计划制定与实施</a:t>
            </a:r>
          </a:p>
        </p:txBody>
      </p:sp>
      <p:sp>
        <p:nvSpPr>
          <p:cNvPr id="4" name="Content Placeholder 3"/>
          <p:cNvSpPr>
            <a:spLocks noGrp="1"/>
          </p:cNvSpPr>
          <p:nvPr>
            <p:ph sz="half" idx="2"/>
          </p:nvPr>
        </p:nvSpPr>
        <p:spPr/>
        <p:txBody>
          <a:bodyPr/>
          <a:lstStyle/>
          <a:p>
            <a:r>
              <a:t>1.针对关键业务流程和相关人员，制定详细的业务连续性培训计划。</a:t>
            </a:r>
          </a:p>
          <a:p>
            <a:r>
              <a:t>2.开展定期的培训和演练活动，提高员工对业务连续性规划的认识和技能水平。</a:t>
            </a:r>
          </a:p>
          <a:p>
            <a:r>
              <a:t>3.通过培训和演练，检验业务连续性规划的有效性，不断优化和改进。</a:t>
            </a:r>
          </a:p>
          <a:p/>
        </p:txBody>
      </p:sp>
      <p:sp>
        <p:nvSpPr>
          <p:cNvPr id="5" name="Text Placeholder 4"/>
          <p:cNvSpPr>
            <a:spLocks noGrp="1"/>
          </p:cNvSpPr>
          <p:nvPr>
            <p:ph type="body" idx="3"/>
          </p:nvPr>
        </p:nvSpPr>
        <p:spPr/>
        <p:txBody>
          <a:bodyPr/>
          <a:lstStyle/>
          <a:p>
            <a:r>
              <a:t>业务连续性规划监控与更新</a:t>
            </a:r>
          </a:p>
        </p:txBody>
      </p:sp>
      <p:sp>
        <p:nvSpPr>
          <p:cNvPr id="6" name="Content Placeholder 5"/>
          <p:cNvSpPr>
            <a:spLocks noGrp="1"/>
          </p:cNvSpPr>
          <p:nvPr>
            <p:ph sz="half" idx="4"/>
          </p:nvPr>
        </p:nvSpPr>
        <p:spPr/>
        <p:txBody>
          <a:bodyPr/>
          <a:lstStyle/>
          <a:p>
            <a:r>
              <a:t>1.对业务连续性规划进行定期监控和评估，确保其适应组织的发展和变化。</a:t>
            </a:r>
          </a:p>
          <a:p>
            <a:r>
              <a:t>2.及时更新业务连续性规划，以应对新的风险和威胁。</a:t>
            </a:r>
          </a:p>
          <a:p>
            <a:r>
              <a:t>3.定期审计业务连续性规划的实施情况，确保其在实际灾难中的有效性。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风险评估与控制</a:t>
            </a:r>
          </a:p>
        </p:txBody>
      </p:sp>
      <p:sp>
        <p:nvSpPr>
          <p:cNvPr id="3" name="Subtitle 2"/>
          <p:cNvSpPr>
            <a:spLocks noGrp="1"/>
          </p:cNvSpPr>
          <p:nvPr>
            <p:ph type="subTitle" idx="1"/>
          </p:nvPr>
        </p:nvSpPr>
        <p:spPr/>
        <p:txBody>
          <a:bodyPr/>
          <a:lstStyle/>
          <a:p>
            <a:r>
              <a:t>业务连续性规划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风险评估与控制</a:t>
            </a:r>
          </a:p>
        </p:txBody>
      </p:sp>
      <p:sp>
        <p:nvSpPr>
          <p:cNvPr id="3" name="Text Placeholder 2"/>
          <p:cNvSpPr>
            <a:spLocks noGrp="1"/>
          </p:cNvSpPr>
          <p:nvPr>
            <p:ph type="body" idx="1"/>
          </p:nvPr>
        </p:nvSpPr>
        <p:spPr/>
        <p:txBody>
          <a:bodyPr/>
          <a:lstStyle/>
          <a:p>
            <a:r>
              <a:t>风险评估概述</a:t>
            </a:r>
          </a:p>
        </p:txBody>
      </p:sp>
      <p:sp>
        <p:nvSpPr>
          <p:cNvPr id="4" name="Content Placeholder 3"/>
          <p:cNvSpPr>
            <a:spLocks noGrp="1"/>
          </p:cNvSpPr>
          <p:nvPr>
            <p:ph sz="half" idx="2"/>
          </p:nvPr>
        </p:nvSpPr>
        <p:spPr/>
        <p:txBody>
          <a:bodyPr/>
          <a:lstStyle/>
          <a:p>
            <a:r>
              <a:t>1.风险评估是企业连续性规划的核心组成部分，它有助于识别可能对业务运营产生负面影响的潜在威胁和漏洞。</a:t>
            </a:r>
          </a:p>
          <a:p>
            <a:r>
              <a:t>2.通过定期进行风险评估，企业可以更好地了解其面临的风险，并制定相应的控制措施来降低或消除这些风险。</a:t>
            </a:r>
          </a:p>
          <a:p>
            <a:r>
              <a:t>3.在进行风险评估时，需要考虑内部和外部因素，包括技术、人员、物理环境、法规遵从等。</a:t>
            </a:r>
          </a:p>
          <a:p/>
        </p:txBody>
      </p:sp>
      <p:sp>
        <p:nvSpPr>
          <p:cNvPr id="5" name="Text Placeholder 4"/>
          <p:cNvSpPr>
            <a:spLocks noGrp="1"/>
          </p:cNvSpPr>
          <p:nvPr>
            <p:ph type="body" idx="3"/>
          </p:nvPr>
        </p:nvSpPr>
        <p:spPr/>
        <p:txBody>
          <a:bodyPr/>
          <a:lstStyle/>
          <a:p>
            <a:r>
              <a:t>风险识别与分析</a:t>
            </a:r>
          </a:p>
        </p:txBody>
      </p:sp>
      <p:sp>
        <p:nvSpPr>
          <p:cNvPr id="6" name="Content Placeholder 5"/>
          <p:cNvSpPr>
            <a:spLocks noGrp="1"/>
          </p:cNvSpPr>
          <p:nvPr>
            <p:ph sz="half" idx="4"/>
          </p:nvPr>
        </p:nvSpPr>
        <p:spPr/>
        <p:txBody>
          <a:bodyPr/>
          <a:lstStyle/>
          <a:p>
            <a:r>
              <a:t>1.风险识别是找出可能影响企业业务连续性的潜在威胁和漏洞的过程。这需要通过收集数据、进行威胁分析等方式实现。</a:t>
            </a:r>
          </a:p>
          <a:p>
            <a:r>
              <a:t>2.风险分析是对识别出的风险进行评估，确定其发生的可能性和影响程度。这有助于企业了解哪些风险需要优先处理。</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风险评估与控制</a:t>
            </a:r>
          </a:p>
        </p:txBody>
      </p:sp>
      <p:sp>
        <p:nvSpPr>
          <p:cNvPr id="3" name="Text Placeholder 2"/>
          <p:cNvSpPr>
            <a:spLocks noGrp="1"/>
          </p:cNvSpPr>
          <p:nvPr>
            <p:ph type="body" idx="1"/>
          </p:nvPr>
        </p:nvSpPr>
        <p:spPr/>
        <p:txBody>
          <a:bodyPr/>
          <a:lstStyle/>
          <a:p>
            <a:r>
              <a:t>风险评估方法</a:t>
            </a:r>
          </a:p>
        </p:txBody>
      </p:sp>
      <p:sp>
        <p:nvSpPr>
          <p:cNvPr id="4" name="Content Placeholder 3"/>
          <p:cNvSpPr>
            <a:spLocks noGrp="1"/>
          </p:cNvSpPr>
          <p:nvPr>
            <p:ph sz="half" idx="2"/>
          </p:nvPr>
        </p:nvSpPr>
        <p:spPr/>
        <p:txBody>
          <a:bodyPr/>
          <a:lstStyle/>
          <a:p>
            <a:r>
              <a:t>1.常见的风险评估方法包括定量和定性评估。定量评估侧重于使用统计数据和模型来测量风险，而定性评估则更依赖于专家判断和主观意见。</a:t>
            </a:r>
          </a:p>
          <a:p>
            <a:r>
              <a:t>2.选择适合企业的风险评估方法至关重要，因为它将影响到风险控制措施的制定和实施。</a:t>
            </a:r>
          </a:p>
          <a:p/>
        </p:txBody>
      </p:sp>
      <p:sp>
        <p:nvSpPr>
          <p:cNvPr id="5" name="Text Placeholder 4"/>
          <p:cNvSpPr>
            <a:spLocks noGrp="1"/>
          </p:cNvSpPr>
          <p:nvPr>
            <p:ph type="body" idx="3"/>
          </p:nvPr>
        </p:nvSpPr>
        <p:spPr/>
        <p:txBody>
          <a:bodyPr/>
          <a:lstStyle/>
          <a:p>
            <a:r>
              <a:t>风险控制策略</a:t>
            </a:r>
          </a:p>
        </p:txBody>
      </p:sp>
      <p:sp>
        <p:nvSpPr>
          <p:cNvPr id="6" name="Content Placeholder 5"/>
          <p:cNvSpPr>
            <a:spLocks noGrp="1"/>
          </p:cNvSpPr>
          <p:nvPr>
            <p:ph sz="half" idx="4"/>
          </p:nvPr>
        </p:nvSpPr>
        <p:spPr/>
        <p:txBody>
          <a:bodyPr/>
          <a:lstStyle/>
          <a:p>
            <a:r>
              <a:t>1.风险控制策略包括避免、降低、转移和承受风险。企业需要根据风险评估的结果选择合适的控制策略。</a:t>
            </a:r>
          </a:p>
          <a:p>
            <a:r>
              <a:t>2.有效的风险控制策略可以帮助企业在面临潜在威胁时保持业务连续性，减少损失。</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风险评估与控制</a:t>
            </a:r>
          </a:p>
        </p:txBody>
      </p:sp>
      <p:sp>
        <p:nvSpPr>
          <p:cNvPr id="3" name="Text Placeholder 2"/>
          <p:cNvSpPr>
            <a:spLocks noGrp="1"/>
          </p:cNvSpPr>
          <p:nvPr>
            <p:ph type="body" idx="1"/>
          </p:nvPr>
        </p:nvSpPr>
        <p:spPr/>
        <p:txBody>
          <a:bodyPr/>
          <a:lstStyle/>
          <a:p>
            <a:r>
              <a:t>风险监控与审查</a:t>
            </a:r>
          </a:p>
        </p:txBody>
      </p:sp>
      <p:sp>
        <p:nvSpPr>
          <p:cNvPr id="4" name="Content Placeholder 3"/>
          <p:cNvSpPr>
            <a:spLocks noGrp="1"/>
          </p:cNvSpPr>
          <p:nvPr>
            <p:ph sz="half" idx="2"/>
          </p:nvPr>
        </p:nvSpPr>
        <p:spPr/>
        <p:txBody>
          <a:bodyPr/>
          <a:lstStyle/>
          <a:p>
            <a:r>
              <a:t>1.风险监控是持续观察和分析业务环境中潜在威胁的过程，以确保风险控制措施的有效性。</a:t>
            </a:r>
          </a:p>
          <a:p>
            <a:r>
              <a:t>2.定期审查风险评估和控制措施是必要的，这有助于发现可能存在的问题并及时调整策略。</a:t>
            </a:r>
          </a:p>
          <a:p/>
        </p:txBody>
      </p:sp>
      <p:sp>
        <p:nvSpPr>
          <p:cNvPr id="5" name="Text Placeholder 4"/>
          <p:cNvSpPr>
            <a:spLocks noGrp="1"/>
          </p:cNvSpPr>
          <p:nvPr>
            <p:ph type="body" idx="3"/>
          </p:nvPr>
        </p:nvSpPr>
        <p:spPr/>
        <p:txBody>
          <a:bodyPr/>
          <a:lstStyle/>
          <a:p>
            <a:r>
              <a:t>合规与法规要求</a:t>
            </a:r>
          </a:p>
        </p:txBody>
      </p:sp>
      <p:sp>
        <p:nvSpPr>
          <p:cNvPr id="6" name="Content Placeholder 5"/>
          <p:cNvSpPr>
            <a:spLocks noGrp="1"/>
          </p:cNvSpPr>
          <p:nvPr>
            <p:ph sz="half" idx="4"/>
          </p:nvPr>
        </p:nvSpPr>
        <p:spPr/>
        <p:txBody>
          <a:bodyPr/>
          <a:lstStyle/>
          <a:p>
            <a:r>
              <a:t>1.业务连续性规划需要符合相关法规和标准的要求，以确保企业在面临风险时能够遵循合规要求。</a:t>
            </a:r>
          </a:p>
          <a:p>
            <a:r>
              <a:t>2.企业需要了解并遵守适用的法规和标准，以确保业务连续性规划的合法性和有效性。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恢复策略与计划</a:t>
            </a:r>
          </a:p>
        </p:txBody>
      </p:sp>
      <p:sp>
        <p:nvSpPr>
          <p:cNvPr id="3" name="Subtitle 2"/>
          <p:cNvSpPr>
            <a:spLocks noGrp="1"/>
          </p:cNvSpPr>
          <p:nvPr>
            <p:ph type="subTitle" idx="1"/>
          </p:nvPr>
        </p:nvSpPr>
        <p:spPr/>
        <p:txBody>
          <a:bodyPr/>
          <a:lstStyle/>
          <a:p>
            <a:r>
              <a:t>业务连续性规划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恢复策略与计划</a:t>
            </a:r>
          </a:p>
        </p:txBody>
      </p:sp>
      <p:sp>
        <p:nvSpPr>
          <p:cNvPr id="3" name="Text Placeholder 2"/>
          <p:cNvSpPr>
            <a:spLocks noGrp="1"/>
          </p:cNvSpPr>
          <p:nvPr>
            <p:ph type="body" idx="1"/>
          </p:nvPr>
        </p:nvSpPr>
        <p:spPr/>
        <p:txBody>
          <a:bodyPr/>
          <a:lstStyle/>
          <a:p>
            <a:r>
              <a:t>恢复策略与计划概述</a:t>
            </a:r>
          </a:p>
        </p:txBody>
      </p:sp>
      <p:sp>
        <p:nvSpPr>
          <p:cNvPr id="4" name="Content Placeholder 3"/>
          <p:cNvSpPr>
            <a:spLocks noGrp="1"/>
          </p:cNvSpPr>
          <p:nvPr>
            <p:ph sz="half" idx="2"/>
          </p:nvPr>
        </p:nvSpPr>
        <p:spPr/>
        <p:txBody>
          <a:bodyPr/>
          <a:lstStyle/>
          <a:p>
            <a:r>
              <a:t>1.恢复策略定义：明确阐述恢复策略的概念、目的和重要性。恢复策略是为了确保在业务中断或灾难发生后，能够迅速恢复正常运营而制定的计划和措施。</a:t>
            </a:r>
          </a:p>
          <a:p>
            <a:r>
              <a:t>2.恢复计划构成：详细描述恢复计划的核心要素，包括灾难备份、恢复步骤、资源调配和风险管理等。</a:t>
            </a:r>
          </a:p>
          <a:p>
            <a:r>
              <a:t>3.恢复策略与业务连续性：强调恢复策略和业务连续性规划的紧密关联，确保企业能够在面临危机时快速恢复正常运营。</a:t>
            </a:r>
          </a:p>
          <a:p/>
        </p:txBody>
      </p:sp>
      <p:sp>
        <p:nvSpPr>
          <p:cNvPr id="5" name="Text Placeholder 4"/>
          <p:cNvSpPr>
            <a:spLocks noGrp="1"/>
          </p:cNvSpPr>
          <p:nvPr>
            <p:ph type="body" idx="3"/>
          </p:nvPr>
        </p:nvSpPr>
        <p:spPr/>
        <p:txBody>
          <a:bodyPr/>
          <a:lstStyle/>
          <a:p>
            <a:r>
              <a:t>灾难备份与恢复</a:t>
            </a:r>
          </a:p>
        </p:txBody>
      </p:sp>
      <p:sp>
        <p:nvSpPr>
          <p:cNvPr id="6" name="Content Placeholder 5"/>
          <p:cNvSpPr>
            <a:spLocks noGrp="1"/>
          </p:cNvSpPr>
          <p:nvPr>
            <p:ph sz="half" idx="4"/>
          </p:nvPr>
        </p:nvSpPr>
        <p:spPr/>
        <p:txBody>
          <a:bodyPr/>
          <a:lstStyle/>
          <a:p>
            <a:r>
              <a:t>1.备份数据管理：强调定期备份数据的重要性，确保数据的完整性和可用性，以便在灾难发生时能够迅速恢复。</a:t>
            </a:r>
          </a:p>
          <a:p>
            <a:r>
              <a:t>2.备份存储位置：介绍选择合适的备份存储位置，以确保数据的安全性和可访问性。</a:t>
            </a:r>
          </a:p>
          <a:p>
            <a:r>
              <a:t>3.灾难恢复演练：建议定期进行灾难恢复演练，提高应对灾难的能力，确保恢复过程的顺利进行。</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恢复策略与计划</a:t>
            </a:r>
          </a:p>
        </p:txBody>
      </p:sp>
      <p:sp>
        <p:nvSpPr>
          <p:cNvPr id="3" name="Content Placeholder 2"/>
          <p:cNvSpPr>
            <a:spLocks noGrp="1"/>
          </p:cNvSpPr>
          <p:nvPr>
            <p:ph sz="half" idx="2"/>
          </p:nvPr>
        </p:nvSpPr>
        <p:spPr/>
        <p:txBody>
          <a:bodyPr/>
          <a:lstStyle/>
          <a:p>
            <a:r>
              <a:t>1.恢复步骤制定：明确阐述制定详细的恢复步骤和流程的重要性，以确保在灾难发生时能够有序地进行恢复工作。</a:t>
            </a:r>
          </a:p>
          <a:p>
            <a:r>
              <a:t>2.流程文档化：强调将恢复流程文档化的必要性，以便相关人员了解并遵循恢复步骤。</a:t>
            </a:r>
          </a:p>
          <a:p>
            <a:r>
              <a:t>3.恢复流程培训：建议定期对相关人员进行恢复流程培训，提高应对灾难的意识和技能。</a:t>
            </a:r>
          </a:p>
          <a:p/>
        </p:txBody>
      </p:sp>
      <p:sp>
        <p:nvSpPr>
          <p:cNvPr id="4" name="Text Placeholder 3"/>
          <p:cNvSpPr>
            <a:spLocks noGrp="1"/>
          </p:cNvSpPr>
          <p:nvPr>
            <p:ph type="body" idx="3"/>
          </p:nvPr>
        </p:nvSpPr>
        <p:spPr/>
        <p:txBody>
          <a:bodyPr/>
          <a:lstStyle/>
          <a:p>
            <a:r>
              <a:t>资源调配与管理</a:t>
            </a:r>
          </a:p>
        </p:txBody>
      </p:sp>
      <p:sp>
        <p:nvSpPr>
          <p:cNvPr id="5" name="Content Placeholder 4"/>
          <p:cNvSpPr>
            <a:spLocks noGrp="1"/>
          </p:cNvSpPr>
          <p:nvPr>
            <p:ph sz="half" idx="4"/>
          </p:nvPr>
        </p:nvSpPr>
        <p:spPr/>
        <p:txBody>
          <a:bodyPr/>
          <a:lstStyle/>
          <a:p>
            <a:r>
              <a:t>1.资源清单：列出所需的资源清单，包括硬件、软件、人力资源等，以确保恢复过程的顺利进行。</a:t>
            </a:r>
          </a:p>
          <a:p>
            <a:r>
              <a:t>2.资源调配计划：制定详细的资源调配计划，明确资源的来源、分配和使用方式。</a:t>
            </a:r>
          </a:p>
          <a:p>
            <a:r>
              <a:t>3.资源管理优化：通过优化资源管理，提高资源的利用效率，降低成本，提高恢复效率。</a:t>
            </a:r>
          </a:p>
          <a:p/>
        </p:txBody>
      </p:sp>
      <p:sp>
        <p:nvSpPr>
          <p:cNvPr id="6" name="Text Placeholder 5"/>
          <p:cNvSpPr>
            <a:spLocks noGrp="1"/>
          </p:cNvSpPr>
          <p:nvPr>
            <p:ph type="body" idx="1"/>
          </p:nvPr>
        </p:nvSpPr>
        <p:spPr/>
        <p:txBody>
          <a:bodyPr/>
          <a:lstStyle/>
          <a:p>
            <a:r>
              <a:t>恢复步骤与流程</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https://d.book118.com/376211011034010034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业务连续性规划概述</vt:lpstr>
      <vt:lpstr> 业务连续性规划概述</vt:lpstr>
      <vt:lpstr> 业务连续性规划概述</vt:lpstr>
      <vt:lpstr> 业务连续性规划概述</vt:lpstr>
      <vt:lpstr> 业务影响分析</vt:lpstr>
      <vt:lpstr> 业务影响分析</vt:lpstr>
      <vt:lpstr> 业务影响分析</vt:lpstr>
      <vt:lpstr> 业务影响分析</vt:lpstr>
      <vt:lpstr> 风险评估与控制</vt:lpstr>
      <vt:lpstr> 风险评估与控制</vt:lpstr>
      <vt:lpstr> 风险评估与控制</vt:lpstr>
      <vt:lpstr> 风险评估与控制</vt:lpstr>
      <vt:lpstr> 恢复策略与计划</vt:lpstr>
      <vt:lpstr> 恢复策略与计划</vt:lpstr>
      <vt:lpstr> 恢复策略与计划</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2024-09-03T05:53:00.505</cp:lastPrinted>
  <dcterms:created xsi:type="dcterms:W3CDTF">2024-09-02T21:53:00Z</dcterms:created>
  <dcterms:modified xsi:type="dcterms:W3CDTF">2024-09-02T21:53:02Z</dcterms:modified>
</cp:coreProperties>
</file>