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1E8F2-F992-42DC-B9F4-9E1775A14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899E6-CFAE-41FC-B45E-9E5AC31CC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F46F9-BC07-4FFF-91DD-2E3938D98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59D7F7-DC1C-42A4-B68F-F71B44240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E092F0-E96E-4A2C-BE3F-8894984A5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1FF154-8A2C-42A8-B46E-52809079B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5CC7B2-8768-4042-B3CE-D09CB62D9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850660-7CDE-4187-AB8B-FEF1BFA3E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FF5274-C80D-4594-A059-F7F9AA625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2013F-B378-4278-88AC-0217628F1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F5CA16-76AD-431E-BA3B-E575793F5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21120020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营销常见问题及回答技巧分析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营销常见问题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回答技巧分析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营销常见问题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产品与竞争对手有何不同？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产品是否满足需求？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总结词：产品是营销的核心，客户对产品会有多方面的疑问。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产品性能如何？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产品有哪些特点？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产品相关问题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总结词：价格是客户最关心的问题之一，如何回答关于价格的疑问很关键。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价格是否合理？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是否有折扣或优惠？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是否有额外的费用或隐藏收费？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性价比如何？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价格相关问题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销售相关问题</a:t>
            </a:r>
          </a:p>
        </p:txBody>
      </p:sp>
      <p:sp>
        <p:nvSpPr>
          <p:cNvPr id="40" name="AutoShape 40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869006" y="1713859"/>
            <a:ext cx="2376786" cy="123316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总结词：客户对销售过程和售后服务会有所疑问。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211896" y="1713859"/>
            <a:ext cx="2376786" cy="123316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如何购买产品？</a:t>
            </a:r>
          </a:p>
        </p:txBody>
      </p:sp>
      <p:sp>
        <p:nvSpPr>
          <p:cNvPr id="44" name="AutoShape 44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7384387" y="1713859"/>
            <a:ext cx="2376786" cy="123316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售后服务有哪些内容？</a:t>
            </a:r>
          </a:p>
        </p:txBody>
      </p:sp>
      <p:sp>
        <p:nvSpPr>
          <p:cNvPr id="46" name="AutoShape 46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2626936" y="4706736"/>
            <a:ext cx="2376786" cy="123316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8" name="AutoShape 48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TextBox 49"/>
          <p:cNvSpPr txBox="1"/>
          <p:nvPr/>
        </p:nvSpPr>
        <p:spPr>
          <a:xfrm>
            <a:off x="5797713" y="4706736"/>
            <a:ext cx="2376786" cy="123316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是否有送货服务？</a:t>
            </a:r>
          </a:p>
        </p:txBody>
      </p:sp>
      <p:sp>
        <p:nvSpPr>
          <p:cNvPr id="50" name="AutoShape 50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8969347" y="4706736"/>
            <a:ext cx="2376786" cy="123316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如何处理退货或换货？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128525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562741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58276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92489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810942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45158" y="3591596"/>
            <a:ext cx="1905303" cy="54473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00922" y="3694330"/>
            <a:ext cx="793775" cy="3185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01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 flipH="1" flipV="1">
            <a:off x="2197800" y="3090476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  <a:headEnd type="oval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>
            <a:off x="3763585" y="4058909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  <a:headEnd type="oval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3366708" y="3694330"/>
            <a:ext cx="793775" cy="3185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948256" y="3694330"/>
            <a:ext cx="793775" cy="3185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81412" y="3694330"/>
            <a:ext cx="859016" cy="3185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077429" y="3694330"/>
            <a:ext cx="875931" cy="3185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05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9654094" y="3694330"/>
            <a:ext cx="854165" cy="3185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06</a:t>
            </a:r>
            <a:endParaRPr lang="en-US" sz="1100"/>
          </a:p>
        </p:txBody>
      </p:sp>
      <p:cxnSp>
        <p:nvCxnSpPr>
          <p:cNvPr id="16" name="Connector 16"/>
          <p:cNvCxnSpPr/>
          <p:nvPr/>
        </p:nvCxnSpPr>
        <p:spPr>
          <a:xfrm flipH="1" flipV="1">
            <a:off x="5345134" y="3090476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  <a:headEnd type="oval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H="1">
            <a:off x="6910919" y="4058909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  <a:headEnd type="oval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 flipV="1">
            <a:off x="8515385" y="3090476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  <a:headEnd type="oval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10081170" y="4058909"/>
            <a:ext cx="0" cy="573219"/>
          </a:xfrm>
          <a:prstGeom prst="line">
            <a:avLst/>
          </a:prstGeom>
          <a:ln w="9525">
            <a:solidFill>
              <a:schemeClr val="dk2">
                <a:lumMod val="60000"/>
                <a:lumOff val="40000"/>
              </a:schemeClr>
            </a:solidFill>
            <a:prstDash val="solid"/>
            <a:headEnd type="oval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</p:cxn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品牌相关问题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063928" y="1867830"/>
            <a:ext cx="2267763" cy="119732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总结词：品牌形象和声誉是客户考虑的重要因素。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618254" y="4709964"/>
            <a:ext cx="2267763" cy="119732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211259" y="1867830"/>
            <a:ext cx="2267763" cy="119732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品牌有何特点和优势？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81511" y="1867830"/>
            <a:ext cx="2267763" cy="119732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品牌在行业中的地位如何？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5765589" y="4709964"/>
            <a:ext cx="2267763" cy="119732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品牌的历史和发展如何？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935838" y="4709964"/>
            <a:ext cx="2267763" cy="119732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品牌有哪些荣誉和认证？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768485" y="3856609"/>
            <a:ext cx="1333631" cy="1748539"/>
          </a:xfrm>
          <a:custGeom>
            <a:rect l="l" t="t" r="r" b="b"/>
            <a:pathLst>
              <a:path w="110" h="145">
                <a:moveTo>
                  <a:pt x="26" y="3"/>
                </a:moveTo>
                <a:cubicBezTo>
                  <a:pt x="14" y="0"/>
                  <a:pt x="0" y="30"/>
                  <a:pt x="12" y="68"/>
                </a:cubicBezTo>
                <a:cubicBezTo>
                  <a:pt x="26" y="112"/>
                  <a:pt x="50" y="142"/>
                  <a:pt x="81" y="143"/>
                </a:cubicBezTo>
                <a:cubicBezTo>
                  <a:pt x="110" y="145"/>
                  <a:pt x="111" y="119"/>
                  <a:pt x="93" y="78"/>
                </a:cubicBezTo>
                <a:cubicBezTo>
                  <a:pt x="76" y="43"/>
                  <a:pt x="38" y="5"/>
                  <a:pt x="26" y="3"/>
                </a:cubicBez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359093" y="3744415"/>
            <a:ext cx="1466995" cy="1157930"/>
          </a:xfrm>
          <a:custGeom>
            <a:rect l="l" t="t" r="r" b="b"/>
            <a:pathLst>
              <a:path w="122" h="96">
                <a:moveTo>
                  <a:pt x="2" y="5"/>
                </a:moveTo>
                <a:cubicBezTo>
                  <a:pt x="0" y="13"/>
                  <a:pt x="34" y="53"/>
                  <a:pt x="69" y="74"/>
                </a:cubicBezTo>
                <a:cubicBezTo>
                  <a:pt x="103" y="94"/>
                  <a:pt x="122" y="96"/>
                  <a:pt x="119" y="75"/>
                </a:cubicBezTo>
                <a:cubicBezTo>
                  <a:pt x="116" y="55"/>
                  <a:pt x="97" y="37"/>
                  <a:pt x="67" y="19"/>
                </a:cubicBezTo>
                <a:cubicBezTo>
                  <a:pt x="52" y="10"/>
                  <a:pt x="36" y="4"/>
                  <a:pt x="24" y="2"/>
                </a:cubicBezTo>
                <a:cubicBezTo>
                  <a:pt x="11" y="0"/>
                  <a:pt x="2" y="1"/>
                  <a:pt x="2" y="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205397" y="2290121"/>
            <a:ext cx="973763" cy="1049970"/>
          </a:xfrm>
          <a:custGeom>
            <a:rect l="l" t="t" r="r" b="b"/>
            <a:pathLst>
              <a:path w="81" h="87">
                <a:moveTo>
                  <a:pt x="62" y="84"/>
                </a:moveTo>
                <a:cubicBezTo>
                  <a:pt x="73" y="87"/>
                  <a:pt x="81" y="66"/>
                  <a:pt x="71" y="45"/>
                </a:cubicBezTo>
                <a:cubicBezTo>
                  <a:pt x="60" y="24"/>
                  <a:pt x="47" y="12"/>
                  <a:pt x="27" y="6"/>
                </a:cubicBezTo>
                <a:cubicBezTo>
                  <a:pt x="6" y="0"/>
                  <a:pt x="0" y="8"/>
                  <a:pt x="8" y="29"/>
                </a:cubicBezTo>
                <a:cubicBezTo>
                  <a:pt x="16" y="50"/>
                  <a:pt x="50" y="82"/>
                  <a:pt x="62" y="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017829" y="2436186"/>
            <a:ext cx="1661748" cy="1047853"/>
          </a:xfrm>
          <a:custGeom>
            <a:rect l="l" t="t" r="r" b="b"/>
            <a:pathLst>
              <a:path w="138" h="87">
                <a:moveTo>
                  <a:pt x="135" y="83"/>
                </a:moveTo>
                <a:cubicBezTo>
                  <a:pt x="138" y="76"/>
                  <a:pt x="111" y="43"/>
                  <a:pt x="79" y="25"/>
                </a:cubicBezTo>
                <a:cubicBezTo>
                  <a:pt x="48" y="6"/>
                  <a:pt x="25" y="0"/>
                  <a:pt x="13" y="12"/>
                </a:cubicBezTo>
                <a:cubicBezTo>
                  <a:pt x="0" y="25"/>
                  <a:pt x="16" y="43"/>
                  <a:pt x="52" y="64"/>
                </a:cubicBezTo>
                <a:cubicBezTo>
                  <a:pt x="71" y="75"/>
                  <a:pt x="91" y="81"/>
                  <a:pt x="107" y="84"/>
                </a:cubicBezTo>
                <a:cubicBezTo>
                  <a:pt x="123" y="87"/>
                  <a:pt x="134" y="87"/>
                  <a:pt x="135" y="8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102952" y="2918834"/>
            <a:ext cx="988580" cy="749374"/>
          </a:xfrm>
          <a:custGeom>
            <a:rect l="l" t="t" r="r" b="b"/>
            <a:pathLst>
              <a:path w="82" h="62">
                <a:moveTo>
                  <a:pt x="7" y="44"/>
                </a:moveTo>
                <a:cubicBezTo>
                  <a:pt x="14" y="51"/>
                  <a:pt x="24" y="54"/>
                  <a:pt x="36" y="57"/>
                </a:cubicBezTo>
                <a:cubicBezTo>
                  <a:pt x="49" y="59"/>
                  <a:pt x="58" y="62"/>
                  <a:pt x="69" y="56"/>
                </a:cubicBezTo>
                <a:cubicBezTo>
                  <a:pt x="80" y="50"/>
                  <a:pt x="82" y="37"/>
                  <a:pt x="64" y="20"/>
                </a:cubicBezTo>
                <a:cubicBezTo>
                  <a:pt x="47" y="4"/>
                  <a:pt x="32" y="0"/>
                  <a:pt x="16" y="5"/>
                </a:cubicBezTo>
                <a:cubicBezTo>
                  <a:pt x="0" y="10"/>
                  <a:pt x="0" y="37"/>
                  <a:pt x="7" y="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53309" y="3532728"/>
            <a:ext cx="1706201" cy="1166398"/>
          </a:xfrm>
          <a:custGeom>
            <a:rect l="l" t="t" r="r" b="b"/>
            <a:pathLst>
              <a:path w="142" h="97">
                <a:moveTo>
                  <a:pt x="132" y="19"/>
                </a:moveTo>
                <a:cubicBezTo>
                  <a:pt x="127" y="14"/>
                  <a:pt x="114" y="8"/>
                  <a:pt x="98" y="5"/>
                </a:cubicBezTo>
                <a:cubicBezTo>
                  <a:pt x="82" y="1"/>
                  <a:pt x="62" y="0"/>
                  <a:pt x="47" y="5"/>
                </a:cubicBezTo>
                <a:cubicBezTo>
                  <a:pt x="13" y="15"/>
                  <a:pt x="0" y="34"/>
                  <a:pt x="22" y="63"/>
                </a:cubicBezTo>
                <a:cubicBezTo>
                  <a:pt x="46" y="94"/>
                  <a:pt x="78" y="97"/>
                  <a:pt x="110" y="80"/>
                </a:cubicBezTo>
                <a:cubicBezTo>
                  <a:pt x="138" y="66"/>
                  <a:pt x="142" y="30"/>
                  <a:pt x="132" y="19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V="1">
            <a:off x="6809988" y="3084536"/>
            <a:ext cx="1552602" cy="211102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V="1">
            <a:off x="5698628" y="1934486"/>
            <a:ext cx="1403489" cy="514401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 flipV="1">
            <a:off x="3435689" y="2328225"/>
            <a:ext cx="1297644" cy="4445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3435689" y="4002674"/>
            <a:ext cx="1570721" cy="776892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6790935" y="5349006"/>
            <a:ext cx="13463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9085628" y="4002674"/>
            <a:ext cx="1280710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7493738" y="4320205"/>
            <a:ext cx="13463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TextBox 15"/>
          <p:cNvSpPr txBox="1"/>
          <p:nvPr/>
        </p:nvSpPr>
        <p:spPr>
          <a:xfrm>
            <a:off x="7211507" y="1101490"/>
            <a:ext cx="2257425" cy="118863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与竞争对手相比有何优势？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55968" y="2436186"/>
            <a:ext cx="2257425" cy="1138879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如何应对竞争对手的挑战？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939120" y="3744415"/>
            <a:ext cx="2257425" cy="1166398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有哪些独特的卖点或差异化策略？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271740" y="5067174"/>
            <a:ext cx="2257425" cy="120495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在市场上的竞争地位如何？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4842" y="1594651"/>
            <a:ext cx="2257425" cy="13909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总结词：客户会询问有关竞争对手的问题，如何回应很关键。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94842" y="4060187"/>
            <a:ext cx="2257425" cy="18478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竞争相关问题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回答技巧分析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直接、明确地回答问题，不绕弯子。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在面对客户的问题时，营销人员应首先对问题进行简明扼要的回答，给出明确的答案，避免拖延或模糊不清的回应。直接回答能够展现出营销人员的专业性和诚实度，有助于建立客户的信任。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33" r="2103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直接回答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迂回、委婉地回答问题，不直接给出答案。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情况下，营销人员可能无法直接回答客户的问题，或者认为直接回答可能会引起客户的反感。此时，可以采用间接回答的方式，通过讲述相关的故事、案例或背景信息，引导客户自己得出结论或理解问题的答案。这种方式能够让客户感到被尊重和重视，也有助于建立良好的客户关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间接回答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https://d.book118.com/376211200203010050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2024-09-16T04:19:56.446</cp:lastPrinted>
  <dcterms:created xsi:type="dcterms:W3CDTF">2024-09-15T20:19:56Z</dcterms:created>
  <dcterms:modified xsi:type="dcterms:W3CDTF">2024-09-15T20:19:58Z</dcterms:modified>
</cp:coreProperties>
</file>