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EKOTT+MS-UIGothic"/>
      <p:regular r:id="rId18"/>
    </p:embeddedFont>
    <p:embeddedFont>
      <p:font typeface="AFIDLW+IUTUWL+ArialMT"/>
      <p:regular r:id="rId19"/>
    </p:embeddedFont>
    <p:embeddedFont>
      <p:font typeface="IPBLEA+EQPBLC+MicrosoftYaHei-Bold"/>
      <p:regular r:id="rId20"/>
    </p:embeddedFont>
    <p:embeddedFont>
      <p:font typeface="SBAHJO+GKAWH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40356-26CB-4491-B98A-F77EA89F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D32BA-CE35-45EE-B511-DAA16C06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AB7AF-EB22-4FAA-AA25-C5B27908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FC00F-0796-42D1-A22F-DDB46510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A82EB-AC9D-4C1E-AC8D-7DEF99AB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36E52-0179-4A75-8377-5D9C32D1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FE0E94-2839-484E-965D-5C095579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C52A4-26A4-47BE-98E6-62CBE2DF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4C23D-01B5-45FB-A447-4FFB4054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5DF8C-B22A-488E-8619-83D16B32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096AC-B271-461E-8A3B-09A0FB34E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12122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3382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4950">
                <a:solidFill>
                  <a:srgbClr val="000000"/>
                </a:solidFill>
                <a:latin typeface="TEKOTT+MS-UIGothic"/>
                <a:cs typeface="TEKOTT+MS-UIGothic"/>
              </a:rPr>
              <a:t>火海工作室威尼斯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4950">
                <a:solidFill>
                  <a:srgbClr val="000000"/>
                </a:solidFill>
                <a:latin typeface="TEKOTT+MS-UIGothic"/>
                <a:cs typeface="TEKOTT+MS-UIGothic"/>
              </a:rPr>
              <a:t>湾上市推广策略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 书</a:t>
            </a:r>
          </a:p>
          <a:p>
            <a:pPr marL="0" marR="0">
              <a:lnSpc>
                <a:spcPts val="4950"/>
              </a:lnSpc>
              <a:spcBef>
                <a:spcPts val="2129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TEKOTT+MS-UIGothic"/>
                <a:cs typeface="TEKOT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90836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69634" y="24678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推广策略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TEKOTT+MS-UIGothic"/>
                <a:cs typeface="TEKOTT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IPBLEA+EQPBLC+MicrosoftYaHei-Bold"/>
                <a:cs typeface="IPBLEA+EQPBLC+MicrosoftYaHei-Bold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9634" y="302723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行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69634" y="358730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期效果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9634" y="4146740"/>
            <a:ext cx="3404819" cy="13439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估与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AFIDLW+IUTUWL+ArialMT"/>
                <a:cs typeface="AFIDLW+IUTUWL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A0237"/>
                </a:solidFill>
                <a:latin typeface="TEKOTT+MS-UIGothic"/>
                <a:cs typeface="TEKOTT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0576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BLEA+EQPBLC+MicrosoftYaHei-Bold"/>
                <a:cs typeface="IPBLEA+EQPBLC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5400">
                <a:solidFill>
                  <a:srgbClr val="000000"/>
                </a:solidFill>
                <a:latin typeface="TEKOTT+MS-UIGothic"/>
                <a:cs typeface="TEKOTT+MS-UIGothic"/>
              </a:rPr>
              <a:t>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PBLEA+EQPBLC+MicrosoftYaHei-Bold"/>
                <a:cs typeface="IPBLEA+EQPBL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PBLEA+EQPBLC+MicrosoftYaHei-Bold"/>
                <a:cs typeface="IPBLEA+EQPBL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PBLEA+EQPBLC+MicrosoftYaHei-Bold"/>
                <a:cs typeface="IPBLEA+EQPBL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PBLEA+EQPBLC+MicrosoftYaHei-Bold"/>
                <a:cs typeface="IPBLEA+EQPBLC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80505" y="4839708"/>
            <a:ext cx="2159698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模：占地面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积约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AHJO+GKAWHU+MicrosoftYaHei"/>
                <a:cs typeface="SBAHJO+GKAWHU+MicrosoftYaHei"/>
              </a:rPr>
              <a:t>10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万平方米，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建筑面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积约</a:t>
            </a:r>
            <a:r>
              <a:rPr sz="1500">
                <a:solidFill>
                  <a:srgbClr val="FFFDFD"/>
                </a:solidFill>
                <a:latin typeface="SBAHJO+GKAWHU+MicrosoftYaHei"/>
                <a:cs typeface="SBAHJO+GKAWHU+MicrosoftYaHei"/>
              </a:rPr>
              <a:t>30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万平方米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目定位：高端豪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目特色：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有美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海景和完善的配套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182608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目名称：威尼斯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湾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758565" y="535405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EKOTT+MS-UIGothic"/>
                <a:cs typeface="TEKOTT+MS-UIGothic"/>
              </a:rPr>
              <a:t>宅区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场环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BLEA+EQPBLC+MicrosoftYaHei-Bold"/>
                <a:cs typeface="IPBLEA+EQPBL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BLEA+EQPBLC+MicrosoftYaHei-Bold"/>
                <a:cs typeface="IPBLEA+EQPBL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BLEA+EQPBLC+MicrosoftYaHei-Bold"/>
                <a:cs typeface="IPBLEA+EQPBL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TEKOTT+MS-UIGothic"/>
                <a:cs typeface="TEKOTT+MS-UIGothic"/>
              </a:rPr>
              <a:t>宏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观环</a:t>
            </a:r>
            <a:r>
              <a:rPr sz="2000" spc="25">
                <a:solidFill>
                  <a:srgbClr val="0084FF"/>
                </a:solidFill>
                <a:latin typeface="TEKOTT+MS-UIGothic"/>
                <a:cs typeface="TEKOTT+MS-UIGothic"/>
              </a:rPr>
              <a:t>境分析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TEKOTT+MS-UIGothic"/>
                <a:cs typeface="TEKOTT+MS-UIGothic"/>
              </a:rPr>
              <a:t>房地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0084FF"/>
                </a:solidFill>
                <a:latin typeface="TEKOTT+MS-UIGothic"/>
                <a:cs typeface="TEKOTT+MS-UIGothic"/>
              </a:rPr>
              <a:t>市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000" spc="23">
                <a:solidFill>
                  <a:srgbClr val="0084FF"/>
                </a:solidFill>
                <a:latin typeface="TEKOTT+MS-UIGothic"/>
                <a:cs typeface="TEKOTT+MS-UIGothic"/>
              </a:rPr>
              <a:t>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84FF"/>
                </a:solidFill>
                <a:latin typeface="TEKOTT+MS-UIGothic"/>
                <a:cs typeface="TEKOTT+MS-UIGothic"/>
              </a:rPr>
              <a:t>品分析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国家政策支持、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定、城市化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程加快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需求旺盛、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争激烈、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品差异化程度高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分析同区域、同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缺点，找出差异化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群分析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客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群体定位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客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需求特点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客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户获</a:t>
            </a:r>
            <a:r>
              <a:rPr sz="2300" spc="23">
                <a:solidFill>
                  <a:srgbClr val="0084FF"/>
                </a:solidFill>
                <a:latin typeface="TEKOTT+MS-UIGothic"/>
                <a:cs typeface="TEKOTT+MS-UIGothic"/>
              </a:rPr>
              <a:t>取渠道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高收入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、有一定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追求高品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生活、注重居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境、关注配套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广告宣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、口碑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播等多渠道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吸引客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需求的家庭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0576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BLEA+EQPBLC+MicrosoftYaHei-Bold"/>
                <a:cs typeface="IPBLEA+EQPBLC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EKOTT+MS-UIGothic"/>
                <a:cs typeface="TEKOTT+MS-UIGothic"/>
              </a:rPr>
              <a:t>推广策略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品牌定位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目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主要面向有一定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经济实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力、追求高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生活的中高收入家庭和个人。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品牌形象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威尼斯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目将定位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高端、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的住宅品牌，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、品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味和舒适度。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品牌承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提供高品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的住宅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品、完善的配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享受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到尊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、舒适的生活体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播渠道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传统</a:t>
            </a: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媒体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网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媒体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外媒体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直接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营销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报纸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、广播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媒体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行广告宣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和新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闻报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道。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利用社交媒体、网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络论坛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、博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客等网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平台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行口碑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和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播。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外广告牌、公交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身广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告等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外媒体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行品牌宣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和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推广。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过邮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邮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件等方式向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户发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送个性化推广信息。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开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盘仪</a:t>
            </a:r>
            <a:r>
              <a:rPr sz="1550">
                <a:solidFill>
                  <a:srgbClr val="0084FF"/>
                </a:solidFill>
                <a:latin typeface="TEKOTT+MS-UIGothic"/>
                <a:cs typeface="TEKOTT+MS-UIGothic"/>
              </a:rPr>
              <a:t>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主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活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行盛大的开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盘仪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式，邀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名人士、社会名流参加，提高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目知名度和曝光率。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根据不同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令，策划各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种主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，如音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乐节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览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等，吸引潜在客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关注。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品酒会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0084FF"/>
                </a:solidFill>
                <a:latin typeface="TEKOTT+MS-UIGothic"/>
                <a:cs typeface="TEKOTT+MS-UIGothic"/>
              </a:rPr>
              <a:t>惠促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举办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品酒会活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，邀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推出各种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惠促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，如限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参加，提高品牌美誉度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和客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度。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折扣、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赠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送礼品等，吸引客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下定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0576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BLEA+EQPBLC+MicrosoftYaHei-Bold"/>
                <a:cs typeface="IPBLEA+EQPBLC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5400">
                <a:solidFill>
                  <a:srgbClr val="000000"/>
                </a:solidFill>
                <a:latin typeface="TEKOTT+MS-UIGothic"/>
                <a:cs typeface="TEKOTT+MS-UIGothic"/>
              </a:rPr>
              <a:t>行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5400">
                <a:solidFill>
                  <a:srgbClr val="000000"/>
                </a:solidFill>
                <a:latin typeface="TEKOTT+MS-UIGothic"/>
                <a:cs typeface="TEKOTT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AHJO+GKAWHU+MicrosoftYaHei"/>
                <a:cs typeface="SBAHJO+GKAWH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35050" y="5190342"/>
            <a:ext cx="21896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第一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段（</a:t>
            </a:r>
            <a:r>
              <a:rPr sz="1350">
                <a:solidFill>
                  <a:srgbClr val="000000"/>
                </a:solidFill>
                <a:latin typeface="SBAHJO+GKAWHU+MicrosoftYaHei"/>
                <a:cs typeface="SBAHJO+GKAWHU+MicrosoftYaHei"/>
              </a:rPr>
              <a:t>1-2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个月）：市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30924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研与目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13479" y="5190342"/>
            <a:ext cx="21896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第二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段（</a:t>
            </a:r>
            <a:r>
              <a:rPr sz="1350">
                <a:solidFill>
                  <a:srgbClr val="000000"/>
                </a:solidFill>
                <a:latin typeface="SBAHJO+GKAWHU+MicrosoftYaHei"/>
                <a:cs typeface="SBAHJO+GKAWHU+MicrosoftYaHei"/>
              </a:rPr>
              <a:t>3-4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个月）：制定</a:t>
            </a:r>
          </a:p>
          <a:p>
            <a:pPr marL="48069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推广策略和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69705" y="5190342"/>
            <a:ext cx="21896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第四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段（</a:t>
            </a:r>
            <a:r>
              <a:rPr sz="1350">
                <a:solidFill>
                  <a:srgbClr val="000000"/>
                </a:solidFill>
                <a:latin typeface="SBAHJO+GKAWHU+MicrosoftYaHei"/>
                <a:cs typeface="SBAHJO+GKAWHU+MicrosoftYaHei"/>
              </a:rPr>
              <a:t>7-8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个月）：效果</a:t>
            </a:r>
          </a:p>
          <a:p>
            <a:pPr marL="65214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估与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91275" y="5335758"/>
            <a:ext cx="21896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第三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段（</a:t>
            </a:r>
            <a:r>
              <a:rPr sz="1350">
                <a:solidFill>
                  <a:srgbClr val="000000"/>
                </a:solidFill>
                <a:latin typeface="SBAHJO+GKAWHU+MicrosoftYaHei"/>
                <a:cs typeface="SBAHJO+GKAWHU+MicrosoftYaHei"/>
              </a:rPr>
              <a:t>5-6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个月）：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施</a:t>
            </a:r>
          </a:p>
          <a:p>
            <a:pPr marL="73786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EKOTT+MS-UIGothic"/>
                <a:cs typeface="TEKOTT+MS-UIGothic"/>
              </a:rPr>
              <a:t>推广活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84FF"/>
                </a:solidFill>
                <a:latin typeface="TEKOTT+MS-UIGothic"/>
                <a:cs typeface="TEKOTT+MS-UIGothic"/>
              </a:rPr>
              <a:t>源整合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人力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0084FF"/>
                </a:solidFill>
                <a:latin typeface="TEKOTT+MS-UIGothic"/>
                <a:cs typeface="TEKOTT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物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资资</a:t>
            </a:r>
            <a:r>
              <a:rPr sz="2300">
                <a:solidFill>
                  <a:srgbClr val="0084FF"/>
                </a:solidFill>
                <a:latin typeface="TEKOTT+MS-UIGothic"/>
                <a:cs typeface="TEKOTT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营销团队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设计团队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、公关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物料、广告位、活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动场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地等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27119" y="251433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媒体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0084FF"/>
                </a:solidFill>
                <a:latin typeface="TEKOTT+MS-UIGothic"/>
                <a:cs typeface="TEKOTT+MS-UIGothic"/>
              </a:rPr>
              <a:t>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TEKOTT+MS-UIGothic"/>
                <a:cs typeface="TEKOTT+MS-UIGothic"/>
              </a:rPr>
              <a:t>合作伙伴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30300" y="501179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报纸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等各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媒体平台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内外相关企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EKOTT+MS-UIGothic"/>
                <a:cs typeface="TEKOTT+MS-UIGothic"/>
              </a:rPr>
              <a:t>、机构等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https://d.book118.com/376212122011010045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TEKOTT+MS-UIGothic</vt:lpstr>
      <vt:lpstr>AFIDLW+IUTUWL+ArialMT</vt:lpstr>
      <vt:lpstr>Times New Roman</vt:lpstr>
      <vt:lpstr>IPBLEA+EQPBLC+MicrosoftYaHei-Bold</vt:lpstr>
      <vt:lpstr>SBAHJO+GKAWHU+MicrosoftYaHei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2024-09-13T17:33:44.528</cp:lastPrinted>
  <dcterms:created xsi:type="dcterms:W3CDTF">2024-09-13T09:33:44Z</dcterms:created>
  <dcterms:modified xsi:type="dcterms:W3CDTF">2024-09-13T09:33:45Z</dcterms:modified>
</cp:coreProperties>
</file>