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8DA0A5-9C5C-4429-B686-8EAEF9390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AE633E-E41C-4793-88B6-DCBC6EA505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25AC0B-A3E6-4673-9A3E-E01C4AA78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072F69-8DFB-47D6-B8AF-0CA48F925E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FACAD7-2EB0-43E3-B6AE-074E6D18A3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1D3B89-682D-4344-808D-483A73BED7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87E6C8-A3C8-40BD-96A1-C783409B95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6928FA-88F0-4338-90B2-F123FD178F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E1B560-596E-4203-8800-4DEB0FD416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D90B35-E2BD-421A-A1FE-64DF3618D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92FDF2-D182-4365-97A9-7DD04E9685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21324304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3950" cy="20764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中国成人患者肠外肠内营养临床应用指南解读</a:t>
            </a:r>
          </a:p>
        </p:txBody>
      </p:sp>
      <p:sp>
        <p:nvSpPr>
          <p:cNvPr id="3" name="TextBox 3"/>
          <p:cNvSpPr txBox="1"/>
          <p:nvPr/>
        </p:nvSpPr>
        <p:spPr>
          <a:xfrm>
            <a:off x="1624791" y="4879800"/>
            <a:ext cx="8020050"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指南背景与意义</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营养风险筛查与评估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肠外营养支持治疗</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肠内营养支持治疗</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特殊人群肠外肠内营养治疗</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指南实施与质量控制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指南背景与意义</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肠外肠内营养应用广泛</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随着医学的发展，肠外肠内营养支持在临床治疗中的应用越来越广泛，对于改善患者营养状况、促进康复具有重要作用。</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技术手段不断更新</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随着营养支持技术的不断进步，如肠内营养制剂的改进、静脉营养输注系统的优化等，使得肠外肠内营养的实施更加安全、有效。</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仍存在问题和挑战</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尽管肠外肠内营养支持在临床应用中取得了显著成效，但仍存在一些问题，如营养风险筛查不足、营养支持方案不规范等，需要进一步加强管理和规范。</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肠外肠内营养发展现状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推动学科发展</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通过指南的制定和推广，促进肠外肠内营养学科的规范化、专业化发展，提升学科整体水平和影响力。</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保障患者安全</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规范肠外肠内营养的临床应用，减少并发症的发生，保障患者安全。</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适应临床需求</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针对当前肠外肠内营养支持存在的问题和挑战，制定符合我国国情的临床应用指南，以规范临床实践，提高治疗效果。</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指南制定背景及目的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本指南适用于各级医疗机构开展成人患者肠外肠内营养支持的临床实践。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适用对象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本指南主要面向临床医师、营养师、护士等从事成人患者肠外肠内营养支持工作的相关人员。通过学习和掌握本指南的内容，相关人员能够更好地为患者提供科学、规范、个性化的肠外肠内营养支持治疗。</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指南适用范围和对象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营养风险筛查与评估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推荐使用NRS-2002、MUST或MNA等营养风险筛查工具，以快速有效地识别存在营养风险的患者。</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筛查工具</a:t>
            </a:r>
          </a:p>
        </p:txBody>
      </p:sp>
      <p:pic>
        <p:nvPicPr>
          <p:cNvPr id="5" name="Picture 5"/>
          <p:cNvPicPr>
            <a:picLocks noChangeAspect="1"/>
          </p:cNvPicPr>
          <p:nvPr/>
        </p:nvPicPr>
        <p:blipFill>
          <a:blip r:embed="rId2"/>
          <a:srcRect l="16750" r="16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患者入院后24小时内完成营养风险筛查，并在住院期间定期重复筛查。</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筛查时机</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包括患者体重、饮食摄入量、疾病状况、营养需求等多个方面。</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筛查内容</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营养风险筛查方法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包括体重指数（BMI）、肱三头肌皮褶厚度（TSF）、上臂肌围（AMC）等，用于评估患者的肥胖或消瘦程度。</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人体测量学指标</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包括血红蛋白（Hb）、血清白蛋白（ALB）、前白蛋白（PA）、转铁蛋白（TFN）等，用于评估患者的蛋白质营养状况。</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实验室指标</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包括食欲、进食量、胃肠道症状、功能状态等，用于评估患者的饮食摄入及胃肠道功能状况。</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临床指标</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营养状况评估指标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131257" y="1632404"/>
            <a:ext cx="1151096" cy="1151477"/>
            <a:chOff x="2131257" y="1632404"/>
            <a:chExt cx="1151096" cy="1151477"/>
          </a:xfrm>
        </p:grpSpPr>
        <p:sp>
          <p:nvSpPr>
            <p:cNvPr id="3" name="Freeform 3"/>
            <p:cNvSpPr/>
            <p:nvPr/>
          </p:nvSpPr>
          <p:spPr>
            <a:xfrm>
              <a:off x="2131257" y="1632404"/>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322328" y="1904343"/>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722366" y="1632404"/>
            <a:ext cx="1151096" cy="1151477"/>
            <a:chOff x="8722366" y="1632404"/>
            <a:chExt cx="1151096" cy="1151477"/>
          </a:xfrm>
        </p:grpSpPr>
        <p:sp>
          <p:nvSpPr>
            <p:cNvPr id="6" name="Freeform 6"/>
            <p:cNvSpPr/>
            <p:nvPr/>
          </p:nvSpPr>
          <p:spPr>
            <a:xfrm>
              <a:off x="8722366" y="1632404"/>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66206" y="1783090"/>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428050" y="1632404"/>
            <a:ext cx="1151096" cy="1151477"/>
            <a:chOff x="5428050" y="1632404"/>
            <a:chExt cx="1151096" cy="1151477"/>
          </a:xfrm>
        </p:grpSpPr>
        <p:sp>
          <p:nvSpPr>
            <p:cNvPr id="9" name="Freeform 9"/>
            <p:cNvSpPr/>
            <p:nvPr/>
          </p:nvSpPr>
          <p:spPr>
            <a:xfrm>
              <a:off x="5428050" y="1632404"/>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56364" y="1842145"/>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风险评估与分级管理</a:t>
              </a:r>
            </a:p>
          </p:txBody>
        </p:sp>
      </p:grpSp>
      <p:grpSp>
        <p:nvGrpSpPr>
          <p:cNvPr id="33" name="Group 33"/>
          <p:cNvGrpSpPr/>
          <p:nvPr/>
        </p:nvGrpSpPr>
        <p:grpSpPr>
          <a:xfrm>
            <a:off x="4306100" y="3180423"/>
            <a:ext cx="3394996" cy="490334"/>
            <a:chOff x="4306100" y="3180423"/>
            <a:chExt cx="3394996" cy="490334"/>
          </a:xfrm>
        </p:grpSpPr>
        <p:sp>
          <p:nvSpPr>
            <p:cNvPr id="34" name="TextBox 34"/>
            <p:cNvSpPr txBox="1"/>
            <p:nvPr/>
          </p:nvSpPr>
          <p:spPr>
            <a:xfrm>
              <a:off x="4306100"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分级管理</a:t>
              </a:r>
            </a:p>
          </p:txBody>
        </p:sp>
      </p:grpSp>
      <p:grpSp>
        <p:nvGrpSpPr>
          <p:cNvPr id="35" name="Group 35"/>
          <p:cNvGrpSpPr/>
          <p:nvPr/>
        </p:nvGrpSpPr>
        <p:grpSpPr>
          <a:xfrm>
            <a:off x="4537930" y="3670757"/>
            <a:ext cx="2931336" cy="2374592"/>
            <a:chOff x="4537930" y="3670757"/>
            <a:chExt cx="2931336" cy="2374592"/>
          </a:xfrm>
        </p:grpSpPr>
        <p:sp>
          <p:nvSpPr>
            <p:cNvPr id="36" name="TextBox 36"/>
            <p:cNvSpPr txBox="1"/>
            <p:nvPr/>
          </p:nvSpPr>
          <p:spPr>
            <a:xfrm>
              <a:off x="4537930"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根据营养风险等级，对患者实施分级管理。对高风险患者，应制定个性化的营养支持计划，并密切监测其营养状况；对中低风险患者，可给予一般的营养指导和饮食建议。</a:t>
              </a:r>
            </a:p>
          </p:txBody>
        </p:sp>
      </p:grpSp>
      <p:grpSp>
        <p:nvGrpSpPr>
          <p:cNvPr id="37" name="Group 37"/>
          <p:cNvGrpSpPr/>
          <p:nvPr/>
        </p:nvGrpSpPr>
        <p:grpSpPr>
          <a:xfrm>
            <a:off x="1009307" y="3180423"/>
            <a:ext cx="3394996" cy="490334"/>
            <a:chOff x="1009307" y="3180423"/>
            <a:chExt cx="3394996" cy="490334"/>
          </a:xfrm>
        </p:grpSpPr>
        <p:sp>
          <p:nvSpPr>
            <p:cNvPr id="38" name="TextBox 38"/>
            <p:cNvSpPr txBox="1"/>
            <p:nvPr/>
          </p:nvSpPr>
          <p:spPr>
            <a:xfrm>
              <a:off x="1009307"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风险评估</a:t>
              </a:r>
            </a:p>
          </p:txBody>
        </p:sp>
      </p:grpSp>
      <p:grpSp>
        <p:nvGrpSpPr>
          <p:cNvPr id="39" name="Group 39"/>
          <p:cNvGrpSpPr/>
          <p:nvPr/>
        </p:nvGrpSpPr>
        <p:grpSpPr>
          <a:xfrm>
            <a:off x="1241137" y="3670757"/>
            <a:ext cx="2931336" cy="2374592"/>
            <a:chOff x="1241137" y="3670757"/>
            <a:chExt cx="2931336" cy="2374592"/>
          </a:xfrm>
        </p:grpSpPr>
        <p:sp>
          <p:nvSpPr>
            <p:cNvPr id="40" name="TextBox 40"/>
            <p:cNvSpPr txBox="1"/>
            <p:nvPr/>
          </p:nvSpPr>
          <p:spPr>
            <a:xfrm>
              <a:off x="1241137"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根据营养风险筛查和营养状况评估结果，对患者进行营养风险评估，确定其营养风险等级。</a:t>
              </a:r>
            </a:p>
          </p:txBody>
        </p:sp>
      </p:grpSp>
      <p:grpSp>
        <p:nvGrpSpPr>
          <p:cNvPr id="41" name="Group 41"/>
          <p:cNvGrpSpPr/>
          <p:nvPr/>
        </p:nvGrpSpPr>
        <p:grpSpPr>
          <a:xfrm>
            <a:off x="7701096" y="3180423"/>
            <a:ext cx="3394996" cy="490334"/>
            <a:chOff x="7701096" y="3180423"/>
            <a:chExt cx="3394996" cy="490334"/>
          </a:xfrm>
        </p:grpSpPr>
        <p:sp>
          <p:nvSpPr>
            <p:cNvPr id="42" name="TextBox 42"/>
            <p:cNvSpPr txBox="1"/>
            <p:nvPr/>
          </p:nvSpPr>
          <p:spPr>
            <a:xfrm>
              <a:off x="7701096"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动态调整</a:t>
              </a:r>
            </a:p>
          </p:txBody>
        </p:sp>
      </p:grpSp>
      <p:grpSp>
        <p:nvGrpSpPr>
          <p:cNvPr id="43" name="Group 43"/>
          <p:cNvGrpSpPr/>
          <p:nvPr/>
        </p:nvGrpSpPr>
        <p:grpSpPr>
          <a:xfrm>
            <a:off x="7932926" y="3670757"/>
            <a:ext cx="2931336" cy="2374592"/>
            <a:chOff x="7932926" y="3670757"/>
            <a:chExt cx="2931336" cy="2374592"/>
          </a:xfrm>
        </p:grpSpPr>
        <p:sp>
          <p:nvSpPr>
            <p:cNvPr id="44" name="TextBox 44"/>
            <p:cNvSpPr txBox="1"/>
            <p:nvPr/>
          </p:nvSpPr>
          <p:spPr>
            <a:xfrm>
              <a:off x="7932926"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在患者住院期间，应根据其病情变化及营养状况改善情况，动态调整营养支持计划和管理措施。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肠外营养支持治疗</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适用于长期肠外营养支持，可提供稳定的营养输注，减少并发症风险。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中心静脉导管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适用于短期肠外营养支持，操作简便，并发症相对较少。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周围静脉导管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肠外营养途径选择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稳定性原则</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肠外营养液应保持稳定，避免在输注过程中发生沉淀、变色等现象。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个体化原则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根据患者的年龄、性别、体重、病情等因素，制定个体化的肠外营养液配方。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均衡原则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肠外营养液应包含适量的碳水化合物、脂肪、蛋白质、维生素、矿物质等营养素，以满足患者的全面需求。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肠外营养液配置原则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感染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严格执行无菌操作，定期更换导管和敷料，保持穿刺部位清洁干燥，以降低感染风险。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代谢并发症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定期监测患者的血糖、血脂、电解质等指标，及时调整肠外营养液配方，以预防代谢并发症的发生。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机械性并发症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选择合适的导管类型和规格，避免导管过粗或过细导致的机械性并发症。同时，妥善固定导管，防止导管滑脱或移位。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并发症预防与处理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肠内营养支持治疗</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https://d.book118.com/376213243044010033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2024-09-01T19:14:52.520</cp:lastPrinted>
  <dcterms:created xsi:type="dcterms:W3CDTF">2024-09-01T11:14:52Z</dcterms:created>
  <dcterms:modified xsi:type="dcterms:W3CDTF">2024-09-01T11:14:54Z</dcterms:modified>
</cp:coreProperties>
</file>