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C68B506-715D-4B40-AFC9-2189792569C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9360C0-9DCF-44C6-8902-5701944821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E9BB1E-42D1-443F-9B2A-EDC41DB8BB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738CCA-262C-48CE-9BBF-1EFB69F4A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D27DEC-C3C1-40EE-B582-A0A8F761F0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CFC053-F991-44B1-A7C1-9D012F018C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D15B6D-0C60-4488-9797-94CAE53986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F292E7-925D-4CDD-BEA5-6A100008D0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259BB5-BDD6-44A5-9EF8-319FA33B99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356C1A-3744-4E7E-AC3F-C7C91A71EB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381ED5-44B4-4542-A833-2C3C8EDECE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32B4FF-C723-4410-85DC-D3C500D0FB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CA0C746-17BC-4C10-BD55-7005B89E6A5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7088AE9-87FA-428D-9AA1-81F723D0E3B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6215053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农药行业安全生产规章制度培训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农药行业安全生产规章制度培训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安全防护设施和装备培训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应急处置和救援培训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环保意识培训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安全检查与评估培训</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农药行业安全生产规章制度培训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农药行业安全生产规章制度培训的重要性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农药行业安全生产规章制度培训是确保员工安全生产意识和技能提升的关键。通过培训，可以保障农药生产过程中的安全和环保，减少事故发生的可能性。</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培训对象</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从事农药生产、储存、运输和销售的人员</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农药生产人员</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接受安全生产规章制度培训的员工范围和标准</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员工范围</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不同岗位人员的培训内容和要求</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岗位要求</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员工参与</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培训所有办公室人员</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加强安全意识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预防安全事故</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应急措施</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建立紧急联系方式</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定期演练应急预案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安全责任落实</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安全管理</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制定办公室安全管理制度</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持续监督检查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定期安全培训</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办公室安全培训</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安全培训内容</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灭火器使用</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逃生演练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电气设备安全使用</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生产现场安全培训</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化学品危险性知识</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安全培训内容</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培训所有生产人员</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员工参与</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紧急事故处理流程</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应急演练</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安全生产规章制度培训步骤</a:t>
            </a:r>
            <a:endParaRPr lang="en-US" sz="3600" b="0" strike="noStrike" spc="-1">
              <a:solidFill>
                <a:schemeClr val="dk1"/>
              </a:solidFill>
              <a:latin typeface="Arial"/>
            </a:endParaRPr>
          </a:p>
        </p:txBody>
      </p:sp>
      <p:sp>
        <p:nvSpPr>
          <p:cNvPr id="11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明确培训目标和内容</a:t>
            </a:r>
            <a:endParaRPr lang="en-US" sz="2000" b="0" strike="noStrike" spc="-1">
              <a:solidFill>
                <a:srgbClr val="000000"/>
              </a:solidFill>
              <a:latin typeface="Arial"/>
            </a:endParaRPr>
          </a:p>
        </p:txBody>
      </p:sp>
      <p:sp>
        <p:nvSpPr>
          <p:cNvPr id="11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培训计划制定</a:t>
            </a:r>
            <a:endParaRPr lang="en-US" sz="3000" b="0" strike="noStrike" spc="-1">
              <a:solidFill>
                <a:srgbClr val="000000"/>
              </a:solidFill>
              <a:latin typeface="Arial"/>
            </a:endParaRPr>
          </a:p>
        </p:txBody>
      </p:sp>
      <p:sp>
        <p:nvSpPr>
          <p:cNvPr id="11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线上、线下或混合培训</a:t>
            </a:r>
            <a:endParaRPr lang="en-US" sz="2000" b="0" strike="noStrike" spc="-1">
              <a:solidFill>
                <a:srgbClr val="000000"/>
              </a:solidFill>
              <a:latin typeface="Arial"/>
            </a:endParaRPr>
          </a:p>
        </p:txBody>
      </p:sp>
      <p:sp>
        <p:nvSpPr>
          <p:cNvPr id="12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培训方式选择</a:t>
            </a:r>
            <a:endParaRPr lang="en-US" sz="3000" b="0" strike="noStrike" spc="-1">
              <a:solidFill>
                <a:srgbClr val="000000"/>
              </a:solidFill>
              <a:latin typeface="Arial"/>
            </a:endParaRPr>
          </a:p>
        </p:txBody>
      </p:sp>
      <p:sp>
        <p:nvSpPr>
          <p:cNvPr id="12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收集相关资料和案例</a:t>
            </a:r>
            <a:endParaRPr lang="en-US" sz="2000" b="0" strike="noStrike" spc="-1">
              <a:solidFill>
                <a:srgbClr val="000000"/>
              </a:solidFill>
              <a:latin typeface="Arial"/>
            </a:endParaRPr>
          </a:p>
        </p:txBody>
      </p:sp>
      <p:sp>
        <p:nvSpPr>
          <p:cNvPr id="12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培训素材准备</a:t>
            </a:r>
            <a:endParaRPr lang="en-US" sz="3000" b="0" strike="noStrike" spc="-1">
              <a:solidFill>
                <a:srgbClr val="000000"/>
              </a:solidFill>
              <a:latin typeface="Arial"/>
            </a:endParaRPr>
          </a:p>
        </p:txBody>
      </p:sp>
      <p:sp>
        <p:nvSpPr>
          <p:cNvPr id="12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安全防护设施和装备培训</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安全帽使用培训</a:t>
            </a:r>
            <a:endParaRPr lang="en-US" sz="3500" b="0" strike="noStrike" spc="-1">
              <a:solidFill>
                <a:srgbClr val="000000"/>
              </a:solidFill>
              <a:latin typeface="Arial"/>
            </a:endParaRPr>
          </a:p>
        </p:txBody>
      </p:sp>
      <p:sp>
        <p:nvSpPr>
          <p:cNvPr id="13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帽是一种用于保护头部的防护装备，根据工作环境和危险程度的不同，有不同种类的安全帽可供选择。正确佩戴和调整安全帽是非常重要的，确保安全帽紧固在头部，不可歪斜和松动。定期检查和维护安全帽，确保其完好无损，是保障工作安全的重要措施。</a:t>
            </a:r>
            <a:endParaRPr lang="en-US" sz="2500" b="0" strike="noStrike" spc="-1">
              <a:solidFill>
                <a:srgbClr val="000000"/>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防护服装使用培训</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根据工作环境需要选择不同材质和类型的防护服装</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不同种类的防护服装</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穿戴时要确保紧贴身体，遮盖全身，不可过于紧绷或过于宽松</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防护服装的正确穿戴方法</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定期清洁和消毒防护服装，保持其干净卫生，延长使用寿命</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防护服装的清洁和保养</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如何正确佩戴呼吸防护设备</a:t>
            </a:r>
            <a:endParaRPr lang="en-US" sz="2200" b="0" strike="noStrike" spc="-1">
              <a:solidFill>
                <a:srgbClr val="000000"/>
              </a:solidFill>
              <a:latin typeface="Arial"/>
            </a:endParaRPr>
          </a:p>
        </p:txBody>
      </p:sp>
      <p:sp>
        <p:nvSpPr>
          <p:cNvPr id="14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选择合适型号和尺寸</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检查密封性能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调整头带，确保牢固</a:t>
            </a:r>
            <a:endParaRPr lang="en-US" sz="1500" b="0" strike="noStrike" spc="-1">
              <a:solidFill>
                <a:srgbClr val="000000"/>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呼吸防护设备的保养和更换要求</a:t>
            </a:r>
            <a:endParaRPr lang="en-US" sz="2200" b="0" strike="noStrike" spc="-1">
              <a:solidFill>
                <a:srgbClr val="000000"/>
              </a:solidFill>
              <a:latin typeface="Arial"/>
            </a:endParaRPr>
          </a:p>
        </p:txBody>
      </p:sp>
      <p:sp>
        <p:nvSpPr>
          <p:cNvPr id="14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定期清洗更换滤芯</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存放在干燥通风处</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根据使用频率定期更换</a:t>
            </a:r>
            <a:endParaRPr lang="en-US" sz="1500" b="0" strike="noStrike" spc="-1">
              <a:solidFill>
                <a:srgbClr val="000000"/>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呼吸防护设备使用培训</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呼吸防护设备的种类和功能</a:t>
            </a:r>
            <a:endParaRPr lang="en-US" sz="2200" b="0" strike="noStrike" spc="-1">
              <a:solidFill>
                <a:srgbClr val="000000"/>
              </a:solidFill>
              <a:latin typeface="Arial"/>
            </a:endParaRPr>
          </a:p>
        </p:txBody>
      </p:sp>
      <p:sp>
        <p:nvSpPr>
          <p:cNvPr id="15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防尘口罩</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呼吸器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防毒面具</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眼部防护设备使用培训</a:t>
            </a:r>
            <a:endParaRPr lang="en-US" sz="3600" b="0" strike="noStrike" spc="-1">
              <a:solidFill>
                <a:schemeClr val="dk1"/>
              </a:solidFill>
              <a:latin typeface="Arial"/>
            </a:endParaRPr>
          </a:p>
        </p:txBody>
      </p:sp>
      <p:sp>
        <p:nvSpPr>
          <p:cNvPr id="15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安全眼镜、护目镜、防护面罩等不同种类的眼部防护设备</a:t>
            </a:r>
            <a:endParaRPr lang="en-US" sz="2000" b="0" strike="noStrike" spc="-1">
              <a:solidFill>
                <a:srgbClr val="000000"/>
              </a:solidFill>
              <a:latin typeface="Arial"/>
            </a:endParaRPr>
          </a:p>
        </p:txBody>
      </p:sp>
      <p:sp>
        <p:nvSpPr>
          <p:cNvPr id="15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眼部防护设备的种类和特点</a:t>
            </a:r>
            <a:endParaRPr lang="en-US" sz="3000" b="0" strike="noStrike" spc="-1">
              <a:solidFill>
                <a:srgbClr val="000000"/>
              </a:solidFill>
              <a:latin typeface="Arial"/>
            </a:endParaRPr>
          </a:p>
        </p:txBody>
      </p:sp>
      <p:sp>
        <p:nvSpPr>
          <p:cNvPr id="15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使用专业清洁剂定期清洁，消毒后充分晾干，避免细菌滋生</a:t>
            </a:r>
            <a:endParaRPr lang="en-US" sz="2000" b="0" strike="noStrike" spc="-1">
              <a:solidFill>
                <a:srgbClr val="000000"/>
              </a:solidFill>
              <a:latin typeface="Arial"/>
            </a:endParaRPr>
          </a:p>
        </p:txBody>
      </p:sp>
      <p:sp>
        <p:nvSpPr>
          <p:cNvPr id="15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眼部防护设备的清洁和消毒方法</a:t>
            </a:r>
            <a:endParaRPr lang="en-US" sz="3000" b="0" strike="noStrike" spc="-1">
              <a:solidFill>
                <a:srgbClr val="000000"/>
              </a:solidFill>
              <a:latin typeface="Arial"/>
            </a:endParaRPr>
          </a:p>
        </p:txBody>
      </p:sp>
      <p:sp>
        <p:nvSpPr>
          <p:cNvPr id="16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确保紧贴面部，无缝贴合，不可有缝隙</a:t>
            </a:r>
            <a:endParaRPr lang="en-US" sz="2000" b="0" strike="noStrike" spc="-1">
              <a:solidFill>
                <a:srgbClr val="000000"/>
              </a:solidFill>
              <a:latin typeface="Arial"/>
            </a:endParaRPr>
          </a:p>
        </p:txBody>
      </p:sp>
      <p:sp>
        <p:nvSpPr>
          <p:cNvPr id="16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眼部防护设备的正确佩戴方法</a:t>
            </a:r>
            <a:endParaRPr lang="en-US" sz="3000" b="0" strike="noStrike" spc="-1">
              <a:solidFill>
                <a:srgbClr val="000000"/>
              </a:solidFill>
              <a:latin typeface="Arial"/>
            </a:endParaRPr>
          </a:p>
        </p:txBody>
      </p:sp>
      <p:sp>
        <p:nvSpPr>
          <p:cNvPr id="16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防护设施和装备的使用培训对保障农药行业生产安全至关重要。正确使用安全帽、防护服装、呼吸防护设备和眼部防护设备，可以有效降低事故风险，保护员工安全。定期检查维护这些设备，维护其良好状态，也是至关重要的一环。</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应急处置和救援培训</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应急预案培训</a:t>
            </a:r>
            <a:endParaRPr lang="en-US" sz="3500" b="0" strike="noStrike" spc="-1">
              <a:solidFill>
                <a:srgbClr val="000000"/>
              </a:solidFill>
              <a:latin typeface="Arial"/>
            </a:endParaRPr>
          </a:p>
        </p:txBody>
      </p:sp>
      <p:sp>
        <p:nvSpPr>
          <p:cNvPr id="17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应急预案培训是保障员工安全的重要环节。制定和执行应急预案需要明确责任分工，提前预案演练，确保在危急情况下能迅速有效地应对。常见应急情况下的应对措施包括人员疏散、物资调配等。应急演练是检验应急预案有效性的重要手段，要注重模拟真实场景，及时总结改进。</a:t>
            </a:r>
            <a:endParaRPr lang="en-US" sz="2500" b="0" strike="noStrike" spc="-1">
              <a:solidFill>
                <a:srgbClr val="000000"/>
              </a:solidFill>
              <a:latin typeface="Arial"/>
            </a:endParaRPr>
          </a:p>
        </p:txBody>
      </p:sp>
      <p:sp>
        <p:nvSpPr>
          <p:cNvPr id="17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急救知识培训</a:t>
            </a:r>
            <a:endParaRPr lang="en-US" sz="3600" b="0" strike="noStrike" spc="-1">
              <a:solidFill>
                <a:schemeClr val="dk1"/>
              </a:solidFill>
              <a:latin typeface="Arial"/>
            </a:endParaRPr>
          </a:p>
        </p:txBody>
      </p:sp>
      <p:sp>
        <p:nvSpPr>
          <p:cNvPr id="17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包括心肺复苏、止血包扎等</a:t>
            </a:r>
            <a:endParaRPr lang="en-US" sz="1500" b="0" strike="noStrike" spc="-1">
              <a:solidFill>
                <a:srgbClr val="000000"/>
              </a:solidFill>
              <a:latin typeface="Arial"/>
            </a:endParaRPr>
          </a:p>
        </p:txBody>
      </p:sp>
      <p:sp>
        <p:nvSpPr>
          <p:cNvPr id="17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员工急救基本知识</a:t>
            </a:r>
            <a:endParaRPr lang="en-US" sz="2200" b="0" strike="noStrike" spc="-1">
              <a:solidFill>
                <a:srgbClr val="000000"/>
              </a:solidFill>
              <a:latin typeface="Arial"/>
            </a:endParaRPr>
          </a:p>
        </p:txBody>
      </p:sp>
      <p:sp>
        <p:nvSpPr>
          <p:cNvPr id="17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如烧伤、中暑等的处理方法</a:t>
            </a:r>
            <a:endParaRPr lang="en-US" sz="1500" b="0" strike="noStrike" spc="-1">
              <a:solidFill>
                <a:srgbClr val="000000"/>
              </a:solidFill>
              <a:latin typeface="Arial"/>
            </a:endParaRPr>
          </a:p>
        </p:txBody>
      </p:sp>
      <p:sp>
        <p:nvSpPr>
          <p:cNvPr id="17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常见伤病急救措施</a:t>
            </a:r>
            <a:endParaRPr lang="en-US" sz="2200" b="0" strike="noStrike" spc="-1">
              <a:solidFill>
                <a:srgbClr val="000000"/>
              </a:solidFill>
              <a:latin typeface="Arial"/>
            </a:endParaRPr>
          </a:p>
        </p:txBody>
      </p:sp>
      <p:sp>
        <p:nvSpPr>
          <p:cNvPr id="17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通过认证机构获得急救资质的标准</a:t>
            </a:r>
            <a:endParaRPr lang="en-US" sz="1500" b="0" strike="noStrike" spc="-1">
              <a:solidFill>
                <a:srgbClr val="000000"/>
              </a:solidFill>
              <a:latin typeface="Arial"/>
            </a:endParaRPr>
          </a:p>
        </p:txBody>
      </p:sp>
      <p:sp>
        <p:nvSpPr>
          <p:cNvPr id="17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急救资质培训方式</a:t>
            </a:r>
            <a:endParaRPr lang="en-US" sz="2200" b="0" strike="noStrike" spc="-1">
              <a:solidFill>
                <a:srgbClr val="000000"/>
              </a:solidFill>
              <a:latin typeface="Arial"/>
            </a:endParaRPr>
          </a:p>
        </p:txBody>
      </p:sp>
      <p:sp>
        <p:nvSpPr>
          <p:cNvPr id="18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紧急救援演练</a:t>
            </a:r>
            <a:endParaRPr lang="en-US" sz="3600" b="0" strike="noStrike" spc="-1">
              <a:solidFill>
                <a:schemeClr val="dk1"/>
              </a:solidFill>
              <a:latin typeface="Arial"/>
            </a:endParaRPr>
          </a:p>
        </p:txBody>
      </p:sp>
      <p:sp>
        <p:nvSpPr>
          <p:cNvPr id="18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检验应急预案执行情况</a:t>
            </a:r>
            <a:endParaRPr lang="en-US" sz="2000" b="0" strike="noStrike" spc="-1">
              <a:solidFill>
                <a:srgbClr val="000000"/>
              </a:solidFill>
              <a:latin typeface="Arial"/>
            </a:endParaRPr>
          </a:p>
        </p:txBody>
      </p:sp>
      <p:sp>
        <p:nvSpPr>
          <p:cNvPr id="18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演练目的</a:t>
            </a:r>
            <a:endParaRPr lang="en-US" sz="3000" b="0" strike="noStrike" spc="-1">
              <a:solidFill>
                <a:srgbClr val="000000"/>
              </a:solidFill>
              <a:latin typeface="Arial"/>
            </a:endParaRPr>
          </a:p>
        </p:txBody>
      </p:sp>
      <p:sp>
        <p:nvSpPr>
          <p:cNvPr id="18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根据演练结果调整预案和培训计划</a:t>
            </a:r>
            <a:endParaRPr lang="en-US" sz="2000" b="0" strike="noStrike" spc="-1">
              <a:solidFill>
                <a:srgbClr val="000000"/>
              </a:solidFill>
              <a:latin typeface="Arial"/>
            </a:endParaRPr>
          </a:p>
        </p:txBody>
      </p:sp>
      <p:sp>
        <p:nvSpPr>
          <p:cNvPr id="18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结果总结改进</a:t>
            </a:r>
            <a:endParaRPr lang="en-US" sz="3000" b="0" strike="noStrike" spc="-1">
              <a:solidFill>
                <a:srgbClr val="000000"/>
              </a:solidFill>
              <a:latin typeface="Arial"/>
            </a:endParaRPr>
          </a:p>
        </p:txBody>
      </p:sp>
      <p:sp>
        <p:nvSpPr>
          <p:cNvPr id="18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包括火灾、泄漏等不同场景</a:t>
            </a:r>
            <a:endParaRPr lang="en-US" sz="2000" b="0" strike="noStrike" spc="-1">
              <a:solidFill>
                <a:srgbClr val="000000"/>
              </a:solidFill>
              <a:latin typeface="Arial"/>
            </a:endParaRPr>
          </a:p>
        </p:txBody>
      </p:sp>
      <p:sp>
        <p:nvSpPr>
          <p:cNvPr id="19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模拟演练场景</a:t>
            </a:r>
            <a:endParaRPr lang="en-US" sz="3000" b="0" strike="noStrike" spc="-1">
              <a:solidFill>
                <a:srgbClr val="000000"/>
              </a:solidFill>
              <a:latin typeface="Arial"/>
            </a:endParaRPr>
          </a:p>
        </p:txBody>
      </p:sp>
      <p:sp>
        <p:nvSpPr>
          <p:cNvPr id="19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9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灭火器的检查和维护</a:t>
            </a:r>
            <a:endParaRPr lang="en-US" sz="2200" b="0" strike="noStrike" spc="-1">
              <a:solidFill>
                <a:srgbClr val="000000"/>
              </a:solidFill>
              <a:latin typeface="Arial"/>
            </a:endParaRPr>
          </a:p>
        </p:txBody>
      </p:sp>
      <p:sp>
        <p:nvSpPr>
          <p:cNvPr id="19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定期检查压力是否正常</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保持灭火器通道畅通</a:t>
            </a:r>
            <a:endParaRPr lang="en-US" sz="1500" b="0" strike="noStrike" spc="-1">
              <a:solidFill>
                <a:srgbClr val="000000"/>
              </a:solidFill>
              <a:latin typeface="Arial"/>
            </a:endParaRPr>
          </a:p>
        </p:txBody>
      </p:sp>
      <p:sp>
        <p:nvSpPr>
          <p:cNvPr id="19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实战演练注意事项</a:t>
            </a:r>
            <a:endParaRPr lang="en-US" sz="2200" b="0" strike="noStrike" spc="-1">
              <a:solidFill>
                <a:srgbClr val="000000"/>
              </a:solidFill>
              <a:latin typeface="Arial"/>
            </a:endParaRPr>
          </a:p>
        </p:txBody>
      </p:sp>
      <p:sp>
        <p:nvSpPr>
          <p:cNvPr id="19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确保操作者了解灭火器操作步骤</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注意使用时的安全距离</a:t>
            </a:r>
            <a:endParaRPr lang="en-US" sz="1500" b="0" strike="noStrike" spc="-1">
              <a:solidFill>
                <a:srgbClr val="000000"/>
              </a:solidFill>
              <a:latin typeface="Arial"/>
            </a:endParaRPr>
          </a:p>
        </p:txBody>
      </p:sp>
      <p:sp>
        <p:nvSpPr>
          <p:cNvPr id="19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灭火器使用技能培训</a:t>
            </a:r>
            <a:endParaRPr lang="en-US" sz="3600" b="0" strike="noStrike" spc="-1">
              <a:solidFill>
                <a:schemeClr val="dk1"/>
              </a:solidFill>
              <a:latin typeface="Arial"/>
            </a:endParaRPr>
          </a:p>
        </p:txBody>
      </p:sp>
      <p:sp>
        <p:nvSpPr>
          <p:cNvPr id="20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灭火器种类和使用方法</a:t>
            </a:r>
            <a:endParaRPr lang="en-US" sz="2200" b="0" strike="noStrike" spc="-1">
              <a:solidFill>
                <a:srgbClr val="000000"/>
              </a:solidFill>
              <a:latin typeface="Arial"/>
            </a:endParaRPr>
          </a:p>
        </p:txBody>
      </p:sp>
      <p:sp>
        <p:nvSpPr>
          <p:cNvPr id="20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干粉灭火器适用于电器火灾</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二氧化碳灭火器适用于液体火灾</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https://d.book118.com/376215053012010104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142</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农药行业安全生产规章制度培训</vt:lpstr>
      <vt:lpstr>目录</vt:lpstr>
      <vt:lpstr>第1章 农药行业安全生产规章制度培训</vt:lpstr>
      <vt:lpstr> </vt:lpstr>
      <vt:lpstr>培训对象</vt:lpstr>
      <vt:lpstr>办公室安全培训</vt:lpstr>
      <vt:lpstr>生产现场安全培训</vt:lpstr>
      <vt:lpstr>安全生产规章制度培训步骤</vt:lpstr>
      <vt:lpstr>第2章 安全防护设施和装备培训</vt:lpstr>
      <vt:lpstr> </vt:lpstr>
      <vt:lpstr>防护服装使用培训</vt:lpstr>
      <vt:lpstr>呼吸防护设备使用培训</vt:lpstr>
      <vt:lpstr>眼部防护设备使用培训</vt:lpstr>
      <vt:lpstr>总结</vt:lpstr>
      <vt:lpstr>第3章 应急处置和救援培训</vt:lpstr>
      <vt:lpstr> </vt:lpstr>
      <vt:lpstr>急救知识培训</vt:lpstr>
      <vt:lpstr>紧急救援演练</vt:lpstr>
      <vt:lpstr>灭火器使用技能培训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2024-09-29T14:32:58.595</cp:lastPrinted>
  <dcterms:created xsi:type="dcterms:W3CDTF">2024-09-29T06:32:58Z</dcterms:created>
  <dcterms:modified xsi:type="dcterms:W3CDTF">2024-09-29T06:33:00Z</dcterms:modified>
</cp:coreProperties>
</file>