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1.xml" /><Relationship Id="rId39" Type="http://schemas.openxmlformats.org/officeDocument/2006/relationships/presProps" Target="presProps.xml" /><Relationship Id="rId4" Type="http://schemas.openxmlformats.org/officeDocument/2006/relationships/slide" Target="slides/slide1.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BB2E5B-1A0B-4F0A-9547-4FB8D13F2C5F}" type="datetimeFigureOut">
              <a:rPr lang="zh-CN" altLang="en-US" smtClean="0"/>
              <a:t>2023/9/11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3CF89-91F4-45FB-A589-58532703FCA1}" type="slidenum">
              <a:rPr lang="zh-CN" altLang="en-US" smtClean="0"/>
              <a:t>‹#›</a:t>
            </a:fld>
            <a:endParaRPr lang="zh-CN" altLang="en-US"/>
          </a:p>
        </p:txBody>
      </p:sp>
    </p:spTree>
    <p:extLst>
      <p:ext uri="{BB962C8B-B14F-4D97-AF65-F5344CB8AC3E}">
        <p14:creationId xmlns:p14="http://schemas.microsoft.com/office/powerpoint/2010/main" val="3365862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a:t>
            </a:fld>
            <a:endParaRPr lang="zh-CN" altLang="en-US"/>
          </a:p>
        </p:txBody>
      </p:sp>
    </p:spTree>
    <p:extLst>
      <p:ext uri="{BB962C8B-B14F-4D97-AF65-F5344CB8AC3E}">
        <p14:creationId xmlns:p14="http://schemas.microsoft.com/office/powerpoint/2010/main" val="281358486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a:t>
            </a:fld>
            <a:endParaRPr lang="zh-CN" altLang="en-US"/>
          </a:p>
        </p:txBody>
      </p:sp>
    </p:spTree>
    <p:extLst>
      <p:ext uri="{BB962C8B-B14F-4D97-AF65-F5344CB8AC3E}">
        <p14:creationId xmlns:p14="http://schemas.microsoft.com/office/powerpoint/2010/main" val="26414745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a:t>
            </a:fld>
            <a:endParaRPr lang="zh-CN" altLang="en-US"/>
          </a:p>
        </p:txBody>
      </p:sp>
    </p:spTree>
    <p:extLst>
      <p:ext uri="{BB962C8B-B14F-4D97-AF65-F5344CB8AC3E}">
        <p14:creationId xmlns:p14="http://schemas.microsoft.com/office/powerpoint/2010/main" val="414760166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4</a:t>
            </a:fld>
            <a:endParaRPr lang="zh-CN" altLang="en-US"/>
          </a:p>
        </p:txBody>
      </p:sp>
    </p:spTree>
    <p:extLst>
      <p:ext uri="{BB962C8B-B14F-4D97-AF65-F5344CB8AC3E}">
        <p14:creationId xmlns:p14="http://schemas.microsoft.com/office/powerpoint/2010/main" val="37088690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5</a:t>
            </a:fld>
            <a:endParaRPr lang="zh-CN" altLang="en-US"/>
          </a:p>
        </p:txBody>
      </p:sp>
    </p:spTree>
    <p:extLst>
      <p:ext uri="{BB962C8B-B14F-4D97-AF65-F5344CB8AC3E}">
        <p14:creationId xmlns:p14="http://schemas.microsoft.com/office/powerpoint/2010/main" val="2399411758"/>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6</a:t>
            </a:fld>
            <a:endParaRPr lang="zh-CN" altLang="en-US"/>
          </a:p>
        </p:txBody>
      </p:sp>
    </p:spTree>
    <p:extLst>
      <p:ext uri="{BB962C8B-B14F-4D97-AF65-F5344CB8AC3E}">
        <p14:creationId xmlns:p14="http://schemas.microsoft.com/office/powerpoint/2010/main" val="89968096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7</a:t>
            </a:fld>
            <a:endParaRPr lang="zh-CN" altLang="en-US"/>
          </a:p>
        </p:txBody>
      </p:sp>
    </p:spTree>
    <p:extLst>
      <p:ext uri="{BB962C8B-B14F-4D97-AF65-F5344CB8AC3E}">
        <p14:creationId xmlns:p14="http://schemas.microsoft.com/office/powerpoint/2010/main" val="107698273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8</a:t>
            </a:fld>
            <a:endParaRPr lang="zh-CN" altLang="en-US"/>
          </a:p>
        </p:txBody>
      </p:sp>
    </p:spTree>
    <p:extLst>
      <p:ext uri="{BB962C8B-B14F-4D97-AF65-F5344CB8AC3E}">
        <p14:creationId xmlns:p14="http://schemas.microsoft.com/office/powerpoint/2010/main" val="3016650734"/>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9</a:t>
            </a:fld>
            <a:endParaRPr lang="zh-CN" altLang="en-US"/>
          </a:p>
        </p:txBody>
      </p:sp>
    </p:spTree>
    <p:extLst>
      <p:ext uri="{BB962C8B-B14F-4D97-AF65-F5344CB8AC3E}">
        <p14:creationId xmlns:p14="http://schemas.microsoft.com/office/powerpoint/2010/main" val="392170431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10</a:t>
            </a:fld>
            <a:endParaRPr lang="zh-CN" altLang="en-US"/>
          </a:p>
        </p:txBody>
      </p:sp>
    </p:spTree>
    <p:extLst>
      <p:ext uri="{BB962C8B-B14F-4D97-AF65-F5344CB8AC3E}">
        <p14:creationId xmlns:p14="http://schemas.microsoft.com/office/powerpoint/2010/main" val="2967194866"/>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11</a:t>
            </a:fld>
            <a:endParaRPr lang="zh-CN" altLang="en-US"/>
          </a:p>
        </p:txBody>
      </p:sp>
    </p:spTree>
    <p:extLst>
      <p:ext uri="{BB962C8B-B14F-4D97-AF65-F5344CB8AC3E}">
        <p14:creationId xmlns:p14="http://schemas.microsoft.com/office/powerpoint/2010/main" val="3970246043"/>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12</a:t>
            </a:fld>
            <a:endParaRPr lang="zh-CN" altLang="en-US"/>
          </a:p>
        </p:txBody>
      </p:sp>
    </p:spTree>
    <p:extLst>
      <p:ext uri="{BB962C8B-B14F-4D97-AF65-F5344CB8AC3E}">
        <p14:creationId xmlns:p14="http://schemas.microsoft.com/office/powerpoint/2010/main" val="2144347765"/>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13</a:t>
            </a:fld>
            <a:endParaRPr lang="zh-CN" altLang="en-US"/>
          </a:p>
        </p:txBody>
      </p:sp>
    </p:spTree>
    <p:extLst>
      <p:ext uri="{BB962C8B-B14F-4D97-AF65-F5344CB8AC3E}">
        <p14:creationId xmlns:p14="http://schemas.microsoft.com/office/powerpoint/2010/main" val="2940648372"/>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14</a:t>
            </a:fld>
            <a:endParaRPr lang="zh-CN" altLang="en-US"/>
          </a:p>
        </p:txBody>
      </p:sp>
    </p:spTree>
    <p:extLst>
      <p:ext uri="{BB962C8B-B14F-4D97-AF65-F5344CB8AC3E}">
        <p14:creationId xmlns:p14="http://schemas.microsoft.com/office/powerpoint/2010/main" val="3003875194"/>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15</a:t>
            </a:fld>
            <a:endParaRPr lang="zh-CN" altLang="en-US"/>
          </a:p>
        </p:txBody>
      </p:sp>
    </p:spTree>
    <p:extLst>
      <p:ext uri="{BB962C8B-B14F-4D97-AF65-F5344CB8AC3E}">
        <p14:creationId xmlns:p14="http://schemas.microsoft.com/office/powerpoint/2010/main" val="403752686"/>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16</a:t>
            </a:fld>
            <a:endParaRPr lang="zh-CN" altLang="en-US"/>
          </a:p>
        </p:txBody>
      </p:sp>
    </p:spTree>
    <p:extLst>
      <p:ext uri="{BB962C8B-B14F-4D97-AF65-F5344CB8AC3E}">
        <p14:creationId xmlns:p14="http://schemas.microsoft.com/office/powerpoint/2010/main" val="1904349284"/>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17</a:t>
            </a:fld>
            <a:endParaRPr lang="zh-CN" altLang="en-US"/>
          </a:p>
        </p:txBody>
      </p:sp>
    </p:spTree>
    <p:extLst>
      <p:ext uri="{BB962C8B-B14F-4D97-AF65-F5344CB8AC3E}">
        <p14:creationId xmlns:p14="http://schemas.microsoft.com/office/powerpoint/2010/main" val="891290233"/>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18</a:t>
            </a:fld>
            <a:endParaRPr lang="zh-CN" altLang="en-US"/>
          </a:p>
        </p:txBody>
      </p:sp>
    </p:spTree>
    <p:extLst>
      <p:ext uri="{BB962C8B-B14F-4D97-AF65-F5344CB8AC3E}">
        <p14:creationId xmlns:p14="http://schemas.microsoft.com/office/powerpoint/2010/main" val="1335074967"/>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19</a:t>
            </a:fld>
            <a:endParaRPr lang="zh-CN" altLang="en-US"/>
          </a:p>
        </p:txBody>
      </p:sp>
    </p:spTree>
    <p:extLst>
      <p:ext uri="{BB962C8B-B14F-4D97-AF65-F5344CB8AC3E}">
        <p14:creationId xmlns:p14="http://schemas.microsoft.com/office/powerpoint/2010/main" val="3392632993"/>
      </p:ext>
    </p:extLst>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20</a:t>
            </a:fld>
            <a:endParaRPr lang="zh-CN" altLang="en-US"/>
          </a:p>
        </p:txBody>
      </p:sp>
    </p:spTree>
    <p:extLst>
      <p:ext uri="{BB962C8B-B14F-4D97-AF65-F5344CB8AC3E}">
        <p14:creationId xmlns:p14="http://schemas.microsoft.com/office/powerpoint/2010/main" val="3107581682"/>
      </p:ext>
    </p:extLst>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21</a:t>
            </a:fld>
            <a:endParaRPr lang="zh-CN" altLang="en-US"/>
          </a:p>
        </p:txBody>
      </p:sp>
    </p:spTree>
    <p:extLst>
      <p:ext uri="{BB962C8B-B14F-4D97-AF65-F5344CB8AC3E}">
        <p14:creationId xmlns:p14="http://schemas.microsoft.com/office/powerpoint/2010/main" val="3541783949"/>
      </p:ext>
    </p:extLst>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22</a:t>
            </a:fld>
            <a:endParaRPr lang="zh-CN" altLang="en-US"/>
          </a:p>
        </p:txBody>
      </p:sp>
    </p:spTree>
    <p:extLst>
      <p:ext uri="{BB962C8B-B14F-4D97-AF65-F5344CB8AC3E}">
        <p14:creationId xmlns:p14="http://schemas.microsoft.com/office/powerpoint/2010/main" val="1045973192"/>
      </p:ext>
    </p:extLst>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23</a:t>
            </a:fld>
            <a:endParaRPr lang="zh-CN" altLang="en-US"/>
          </a:p>
        </p:txBody>
      </p:sp>
    </p:spTree>
    <p:extLst>
      <p:ext uri="{BB962C8B-B14F-4D97-AF65-F5344CB8AC3E}">
        <p14:creationId xmlns:p14="http://schemas.microsoft.com/office/powerpoint/2010/main" val="677385739"/>
      </p:ext>
    </p:extLst>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24</a:t>
            </a:fld>
            <a:endParaRPr lang="zh-CN" altLang="en-US"/>
          </a:p>
        </p:txBody>
      </p:sp>
    </p:spTree>
    <p:extLst>
      <p:ext uri="{BB962C8B-B14F-4D97-AF65-F5344CB8AC3E}">
        <p14:creationId xmlns:p14="http://schemas.microsoft.com/office/powerpoint/2010/main" val="4273802760"/>
      </p:ext>
    </p:extLst>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25</a:t>
            </a:fld>
            <a:endParaRPr lang="zh-CN" altLang="en-US"/>
          </a:p>
        </p:txBody>
      </p:sp>
    </p:spTree>
    <p:extLst>
      <p:ext uri="{BB962C8B-B14F-4D97-AF65-F5344CB8AC3E}">
        <p14:creationId xmlns:p14="http://schemas.microsoft.com/office/powerpoint/2010/main" val="4155318400"/>
      </p:ext>
    </p:extLst>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26</a:t>
            </a:fld>
            <a:endParaRPr lang="zh-CN" altLang="en-US"/>
          </a:p>
        </p:txBody>
      </p:sp>
    </p:spTree>
    <p:extLst>
      <p:ext uri="{BB962C8B-B14F-4D97-AF65-F5344CB8AC3E}">
        <p14:creationId xmlns:p14="http://schemas.microsoft.com/office/powerpoint/2010/main" val="3941980397"/>
      </p:ext>
    </p:extLst>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27</a:t>
            </a:fld>
            <a:endParaRPr lang="zh-CN" altLang="en-US"/>
          </a:p>
        </p:txBody>
      </p:sp>
    </p:spTree>
    <p:extLst>
      <p:ext uri="{BB962C8B-B14F-4D97-AF65-F5344CB8AC3E}">
        <p14:creationId xmlns:p14="http://schemas.microsoft.com/office/powerpoint/2010/main" val="223911934"/>
      </p:ext>
    </p:extLst>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28</a:t>
            </a:fld>
            <a:endParaRPr lang="zh-CN" altLang="en-US"/>
          </a:p>
        </p:txBody>
      </p:sp>
    </p:spTree>
    <p:extLst>
      <p:ext uri="{BB962C8B-B14F-4D97-AF65-F5344CB8AC3E}">
        <p14:creationId xmlns:p14="http://schemas.microsoft.com/office/powerpoint/2010/main" val="3444304918"/>
      </p:ext>
    </p:extLst>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29</a:t>
            </a:fld>
            <a:endParaRPr lang="zh-CN" altLang="en-US"/>
          </a:p>
        </p:txBody>
      </p:sp>
    </p:spTree>
    <p:extLst>
      <p:ext uri="{BB962C8B-B14F-4D97-AF65-F5344CB8AC3E}">
        <p14:creationId xmlns:p14="http://schemas.microsoft.com/office/powerpoint/2010/main" val="1582380760"/>
      </p:ext>
    </p:extLst>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30</a:t>
            </a:fld>
            <a:endParaRPr lang="zh-CN" altLang="en-US"/>
          </a:p>
        </p:txBody>
      </p:sp>
    </p:spTree>
    <p:extLst>
      <p:ext uri="{BB962C8B-B14F-4D97-AF65-F5344CB8AC3E}">
        <p14:creationId xmlns:p14="http://schemas.microsoft.com/office/powerpoint/2010/main" val="1128661608"/>
      </p:ext>
    </p:extLst>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31</a:t>
            </a:fld>
            <a:endParaRPr lang="zh-CN" altLang="en-US"/>
          </a:p>
        </p:txBody>
      </p:sp>
    </p:spTree>
    <p:extLst>
      <p:ext uri="{BB962C8B-B14F-4D97-AF65-F5344CB8AC3E}">
        <p14:creationId xmlns:p14="http://schemas.microsoft.com/office/powerpoint/2010/main" val="1005398733"/>
      </p:ext>
    </p:extLst>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32</a:t>
            </a:fld>
            <a:endParaRPr lang="zh-CN" altLang="en-US"/>
          </a:p>
        </p:txBody>
      </p:sp>
    </p:spTree>
    <p:extLst>
      <p:ext uri="{BB962C8B-B14F-4D97-AF65-F5344CB8AC3E}">
        <p14:creationId xmlns:p14="http://schemas.microsoft.com/office/powerpoint/2010/main" val="10368567"/>
      </p:ext>
    </p:extLst>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E3CF89-91F4-45FB-A589-58532703FCA1}" type="slidenum">
              <a:rPr lang="zh-CN" altLang="en-US" smtClean="0"/>
              <a:t>33</a:t>
            </a:fld>
            <a:endParaRPr lang="zh-CN" altLang="en-US"/>
          </a:p>
        </p:txBody>
      </p:sp>
    </p:spTree>
    <p:extLst>
      <p:ext uri="{BB962C8B-B14F-4D97-AF65-F5344CB8AC3E}">
        <p14:creationId xmlns:p14="http://schemas.microsoft.com/office/powerpoint/2010/main" val="408650625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9919FE-1FC5-4666-9AFE-1C327158E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6B30E-BF60-4855-B3B2-2695A1BEE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8CC61F-06DD-464D-8246-AC4ABD091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4EA1FF-2305-43C4-B928-148BD1DB9A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A62E6D-56F8-44E1-91B0-71B8EC40B5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010418-D66A-4181-8D1E-6DF179A337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515904-4903-4DBE-AE34-2A72C0EA65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8FDA2B-4300-4E72-A2AD-9DFA93696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C2334-4EC1-4C87-8C45-4520BB555E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E5ED4-47AF-4113-B9EC-3FF6306A9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99295C-0CDE-4738-8174-E6A864B75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117" name="标题 1"/>
          <p:cNvSpPr>
            <a:spLocks noGrp="1"/>
          </p:cNvSpPr>
          <p:nvPr>
            <p:ph type="title" hasCustomPrompt="1"/>
          </p:nvPr>
        </p:nvSpPr>
        <p:spPr>
          <a:xfrm>
            <a:off x="1283694" y="309855"/>
            <a:ext cx="8657974" cy="535531"/>
          </a:xfrm>
        </p:spPr>
        <p:txBody>
          <a:bodyPr>
            <a:spAutoFit/>
          </a:bodyPr>
          <a:lstStyle>
            <a:lvl1pPr>
              <a:defRPr sz="3200" b="1">
                <a:solidFill>
                  <a:schemeClr val="bg2">
                    <a:lumMod val="25000"/>
                  </a:schemeClr>
                </a:solidFill>
              </a:defRPr>
            </a:lvl1pPr>
          </a:lstStyle>
          <a:p>
            <a:r>
              <a:rPr lang="zh-CN" altLang="en-US"/>
              <a:t>单击编辑标题</a:t>
            </a:r>
          </a:p>
        </p:txBody>
      </p:sp>
      <p:pic>
        <p:nvPicPr>
          <p:cNvPr id="14" name="图片 13">
            <a:extLst>
              <a:ext uri="{FF2B5EF4-FFF2-40B4-BE49-F238E27FC236}">
                <a16:creationId xmlns:a16="http://schemas.microsoft.com/office/drawing/2014/main" id="{882DBAB1-1998-34DA-DBBD-E22D0CA046E0}"/>
              </a:ext>
            </a:extLst>
          </p:cNvPr>
          <p:cNvPicPr>
            <a:picLocks noChangeAspect="1"/>
          </p:cNvPicPr>
          <p:nvPr userDrawn="1"/>
        </p:nvPicPr>
        <p:blipFill>
          <a:blip r:embed="rId1"/>
          <a:stretch>
            <a:fillRect/>
          </a:stretch>
        </p:blipFill>
        <p:spPr>
          <a:xfrm>
            <a:off x="627737" y="337100"/>
            <a:ext cx="649678" cy="46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62E8CD1E-9928-481D-B1B1-402753E19CFA}" type="datetimeFigureOut">
              <a:rPr lang="zh-CN" altLang="en-US" smtClean="0"/>
              <a:t>2023/9/11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C5387BF-38E2-4F13-BCE4-807B4F764AF5}"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2E8CD1E-9928-481D-B1B1-402753E19CFA}" type="datetimeFigureOut">
              <a:rPr lang="zh-CN" altLang="en-US" smtClean="0"/>
              <a:t>2023/9/11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C5387BF-38E2-4F13-BCE4-807B4F764AF5}"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emf"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11.jpeg" /><Relationship Id="rId7" Type="http://schemas.openxmlformats.org/officeDocument/2006/relationships/image" Target="../media/image1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19.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3.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5.xml"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27.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9.xml" /><Relationship Id="rId3" Type="http://schemas.openxmlformats.org/officeDocument/2006/relationships/image" Target="../media/image28.jpeg" /><Relationship Id="rId4" Type="http://schemas.openxmlformats.org/officeDocument/2006/relationships/image" Target="../media/image29.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1.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3.xml" /><Relationship Id="rId3" Type="http://schemas.openxmlformats.org/officeDocument/2006/relationships/image" Target="../media/image30.jpeg" /><Relationship Id="rId4" Type="http://schemas.openxmlformats.org/officeDocument/2006/relationships/image" Target="../media/image31.jpeg" /><Relationship Id="rId5" Type="http://schemas.openxmlformats.org/officeDocument/2006/relationships/image" Target="../media/image32.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2122513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 name="组合 37">
            <a:extLst>
              <a:ext uri="{FF2B5EF4-FFF2-40B4-BE49-F238E27FC236}">
                <a16:creationId xmlns:a16="http://schemas.microsoft.com/office/drawing/2014/main" id="{7E9058EA-1102-9437-317F-A7BE1D5D808D}"/>
              </a:ext>
            </a:extLst>
          </p:cNvPr>
          <p:cNvGrpSpPr/>
          <p:nvPr/>
        </p:nvGrpSpPr>
        <p:grpSpPr>
          <a:xfrm>
            <a:off x="1392874" y="2310438"/>
            <a:ext cx="2451514" cy="2237123"/>
            <a:chOff x="4784700" y="296749"/>
            <a:chExt cx="2617623" cy="2388705"/>
          </a:xfrm>
        </p:grpSpPr>
        <p:sp>
          <p:nvSpPr>
            <p:cNvPr id="18" name="Freeform 5">
              <a:extLst>
                <a:ext uri="{FF2B5EF4-FFF2-40B4-BE49-F238E27FC236}">
                  <a16:creationId xmlns:a16="http://schemas.microsoft.com/office/drawing/2014/main" id="{09D25FEE-48FD-9388-59E1-95767243557D}"/>
                </a:ext>
              </a:extLst>
            </p:cNvPr>
            <p:cNvSpPr/>
            <p:nvPr/>
          </p:nvSpPr>
          <p:spPr bwMode="auto">
            <a:xfrm>
              <a:off x="5482650" y="296749"/>
              <a:ext cx="1221723" cy="192838"/>
            </a:xfrm>
            <a:custGeom>
              <a:gdLst>
                <a:gd name="T0" fmla="*/ 57 w 413"/>
                <a:gd name="T1" fmla="*/ 60 h 65"/>
                <a:gd name="T2" fmla="*/ 357 w 413"/>
                <a:gd name="T3" fmla="*/ 60 h 65"/>
                <a:gd name="T4" fmla="*/ 383 w 413"/>
                <a:gd name="T5" fmla="*/ 65 h 65"/>
                <a:gd name="T6" fmla="*/ 413 w 413"/>
                <a:gd name="T7" fmla="*/ 12 h 65"/>
                <a:gd name="T8" fmla="*/ 357 w 413"/>
                <a:gd name="T9" fmla="*/ 0 h 65"/>
                <a:gd name="T10" fmla="*/ 57 w 413"/>
                <a:gd name="T11" fmla="*/ 0 h 65"/>
                <a:gd name="T12" fmla="*/ 0 w 413"/>
                <a:gd name="T13" fmla="*/ 12 h 65"/>
                <a:gd name="T14" fmla="*/ 31 w 413"/>
                <a:gd name="T15" fmla="*/ 65 h 65"/>
                <a:gd name="T16" fmla="*/ 57 w 413"/>
                <a:gd name="T17" fmla="*/ 6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2" h="65">
                  <a:moveTo>
                    <a:pt x="57" y="60"/>
                  </a:moveTo>
                  <a:cubicBezTo>
                    <a:pt x="357" y="60"/>
                    <a:pt x="357" y="60"/>
                    <a:pt x="357" y="60"/>
                  </a:cubicBezTo>
                  <a:cubicBezTo>
                    <a:pt x="366" y="60"/>
                    <a:pt x="375" y="62"/>
                    <a:pt x="383" y="65"/>
                  </a:cubicBezTo>
                  <a:cubicBezTo>
                    <a:pt x="413" y="12"/>
                    <a:pt x="413" y="12"/>
                    <a:pt x="413" y="12"/>
                  </a:cubicBezTo>
                  <a:cubicBezTo>
                    <a:pt x="396" y="5"/>
                    <a:pt x="376" y="0"/>
                    <a:pt x="357" y="0"/>
                  </a:cubicBezTo>
                  <a:cubicBezTo>
                    <a:pt x="57" y="0"/>
                    <a:pt x="57" y="0"/>
                    <a:pt x="57" y="0"/>
                  </a:cubicBezTo>
                  <a:cubicBezTo>
                    <a:pt x="37" y="0"/>
                    <a:pt x="18" y="5"/>
                    <a:pt x="0" y="12"/>
                  </a:cubicBezTo>
                  <a:cubicBezTo>
                    <a:pt x="31" y="65"/>
                    <a:pt x="31" y="65"/>
                    <a:pt x="31" y="65"/>
                  </a:cubicBezTo>
                  <a:cubicBezTo>
                    <a:pt x="39" y="62"/>
                    <a:pt x="48" y="60"/>
                    <a:pt x="57" y="60"/>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6">
              <a:extLst>
                <a:ext uri="{FF2B5EF4-FFF2-40B4-BE49-F238E27FC236}">
                  <a16:creationId xmlns:a16="http://schemas.microsoft.com/office/drawing/2014/main" id="{0E592501-5CD1-2EB9-295F-4FAB07CF9F2E}"/>
                </a:ext>
              </a:extLst>
            </p:cNvPr>
            <p:cNvSpPr/>
            <p:nvPr/>
          </p:nvSpPr>
          <p:spPr bwMode="auto">
            <a:xfrm>
              <a:off x="4784700" y="1543354"/>
              <a:ext cx="700438" cy="1056255"/>
            </a:xfrm>
            <a:custGeom>
              <a:gdLst>
                <a:gd name="T0" fmla="*/ 221 w 237"/>
                <a:gd name="T1" fmla="*/ 284 h 357"/>
                <a:gd name="T2" fmla="*/ 70 w 237"/>
                <a:gd name="T3" fmla="*/ 24 h 357"/>
                <a:gd name="T4" fmla="*/ 61 w 237"/>
                <a:gd name="T5" fmla="*/ 0 h 357"/>
                <a:gd name="T6" fmla="*/ 0 w 237"/>
                <a:gd name="T7" fmla="*/ 0 h 357"/>
                <a:gd name="T8" fmla="*/ 19 w 237"/>
                <a:gd name="T9" fmla="*/ 54 h 357"/>
                <a:gd name="T10" fmla="*/ 169 w 237"/>
                <a:gd name="T11" fmla="*/ 314 h 357"/>
                <a:gd name="T12" fmla="*/ 207 w 237"/>
                <a:gd name="T13" fmla="*/ 357 h 357"/>
                <a:gd name="T14" fmla="*/ 237 w 237"/>
                <a:gd name="T15" fmla="*/ 305 h 357"/>
                <a:gd name="T16" fmla="*/ 221 w 237"/>
                <a:gd name="T17" fmla="*/ 284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7">
                  <a:moveTo>
                    <a:pt x="221" y="284"/>
                  </a:moveTo>
                  <a:cubicBezTo>
                    <a:pt x="70" y="24"/>
                    <a:pt x="70" y="24"/>
                    <a:pt x="70" y="24"/>
                  </a:cubicBezTo>
                  <a:cubicBezTo>
                    <a:pt x="66" y="17"/>
                    <a:pt x="63" y="8"/>
                    <a:pt x="61" y="0"/>
                  </a:cubicBezTo>
                  <a:cubicBezTo>
                    <a:pt x="0" y="0"/>
                    <a:pt x="0" y="0"/>
                    <a:pt x="0" y="0"/>
                  </a:cubicBezTo>
                  <a:cubicBezTo>
                    <a:pt x="3" y="19"/>
                    <a:pt x="9" y="37"/>
                    <a:pt x="19" y="54"/>
                  </a:cubicBezTo>
                  <a:cubicBezTo>
                    <a:pt x="169" y="314"/>
                    <a:pt x="169" y="314"/>
                    <a:pt x="169" y="314"/>
                  </a:cubicBezTo>
                  <a:cubicBezTo>
                    <a:pt x="178" y="331"/>
                    <a:pt x="192" y="346"/>
                    <a:pt x="207" y="357"/>
                  </a:cubicBezTo>
                  <a:cubicBezTo>
                    <a:pt x="237" y="305"/>
                    <a:pt x="237" y="305"/>
                    <a:pt x="237" y="305"/>
                  </a:cubicBezTo>
                  <a:cubicBezTo>
                    <a:pt x="231" y="299"/>
                    <a:pt x="225" y="292"/>
                    <a:pt x="221" y="284"/>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7">
              <a:extLst>
                <a:ext uri="{FF2B5EF4-FFF2-40B4-BE49-F238E27FC236}">
                  <a16:creationId xmlns:a16="http://schemas.microsoft.com/office/drawing/2014/main" id="{61FF0B00-E6BD-36D0-4E0A-6DB386389669}"/>
                </a:ext>
              </a:extLst>
            </p:cNvPr>
            <p:cNvSpPr/>
            <p:nvPr/>
          </p:nvSpPr>
          <p:spPr bwMode="auto">
            <a:xfrm>
              <a:off x="5482650" y="2496348"/>
              <a:ext cx="1221723" cy="189106"/>
            </a:xfrm>
            <a:custGeom>
              <a:gdLst>
                <a:gd name="T0" fmla="*/ 357 w 413"/>
                <a:gd name="T1" fmla="*/ 4 h 64"/>
                <a:gd name="T2" fmla="*/ 57 w 413"/>
                <a:gd name="T3" fmla="*/ 4 h 64"/>
                <a:gd name="T4" fmla="*/ 31 w 413"/>
                <a:gd name="T5" fmla="*/ 0 h 64"/>
                <a:gd name="T6" fmla="*/ 0 w 413"/>
                <a:gd name="T7" fmla="*/ 52 h 64"/>
                <a:gd name="T8" fmla="*/ 57 w 413"/>
                <a:gd name="T9" fmla="*/ 64 h 64"/>
                <a:gd name="T10" fmla="*/ 357 w 413"/>
                <a:gd name="T11" fmla="*/ 64 h 64"/>
                <a:gd name="T12" fmla="*/ 413 w 413"/>
                <a:gd name="T13" fmla="*/ 52 h 64"/>
                <a:gd name="T14" fmla="*/ 383 w 413"/>
                <a:gd name="T15" fmla="*/ 0 h 64"/>
                <a:gd name="T16" fmla="*/ 357 w 413"/>
                <a:gd name="T17" fmla="*/ 4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2" h="64">
                  <a:moveTo>
                    <a:pt x="357" y="4"/>
                  </a:moveTo>
                  <a:cubicBezTo>
                    <a:pt x="57" y="4"/>
                    <a:pt x="57" y="4"/>
                    <a:pt x="57" y="4"/>
                  </a:cubicBezTo>
                  <a:cubicBezTo>
                    <a:pt x="48" y="4"/>
                    <a:pt x="39" y="3"/>
                    <a:pt x="31" y="0"/>
                  </a:cubicBezTo>
                  <a:cubicBezTo>
                    <a:pt x="0" y="52"/>
                    <a:pt x="0" y="52"/>
                    <a:pt x="0" y="52"/>
                  </a:cubicBezTo>
                  <a:cubicBezTo>
                    <a:pt x="18" y="60"/>
                    <a:pt x="37" y="64"/>
                    <a:pt x="57" y="64"/>
                  </a:cubicBezTo>
                  <a:cubicBezTo>
                    <a:pt x="357" y="64"/>
                    <a:pt x="357" y="64"/>
                    <a:pt x="357" y="64"/>
                  </a:cubicBezTo>
                  <a:cubicBezTo>
                    <a:pt x="376" y="64"/>
                    <a:pt x="396" y="60"/>
                    <a:pt x="413" y="52"/>
                  </a:cubicBezTo>
                  <a:cubicBezTo>
                    <a:pt x="383" y="0"/>
                    <a:pt x="383" y="0"/>
                    <a:pt x="383" y="0"/>
                  </a:cubicBezTo>
                  <a:cubicBezTo>
                    <a:pt x="375" y="3"/>
                    <a:pt x="366" y="4"/>
                    <a:pt x="357" y="4"/>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8">
              <a:extLst>
                <a:ext uri="{FF2B5EF4-FFF2-40B4-BE49-F238E27FC236}">
                  <a16:creationId xmlns:a16="http://schemas.microsoft.com/office/drawing/2014/main" id="{D6124576-C142-D3A2-C4CC-FE491D250EC0}"/>
                </a:ext>
              </a:extLst>
            </p:cNvPr>
            <p:cNvSpPr/>
            <p:nvPr/>
          </p:nvSpPr>
          <p:spPr bwMode="auto">
            <a:xfrm>
              <a:off x="6700641" y="1543354"/>
              <a:ext cx="701682" cy="1056255"/>
            </a:xfrm>
            <a:custGeom>
              <a:gdLst>
                <a:gd name="T0" fmla="*/ 167 w 237"/>
                <a:gd name="T1" fmla="*/ 24 h 357"/>
                <a:gd name="T2" fmla="*/ 17 w 237"/>
                <a:gd name="T3" fmla="*/ 284 h 357"/>
                <a:gd name="T4" fmla="*/ 0 w 237"/>
                <a:gd name="T5" fmla="*/ 305 h 357"/>
                <a:gd name="T6" fmla="*/ 31 w 237"/>
                <a:gd name="T7" fmla="*/ 357 h 357"/>
                <a:gd name="T8" fmla="*/ 69 w 237"/>
                <a:gd name="T9" fmla="*/ 314 h 357"/>
                <a:gd name="T10" fmla="*/ 219 w 237"/>
                <a:gd name="T11" fmla="*/ 54 h 357"/>
                <a:gd name="T12" fmla="*/ 237 w 237"/>
                <a:gd name="T13" fmla="*/ 0 h 357"/>
                <a:gd name="T14" fmla="*/ 176 w 237"/>
                <a:gd name="T15" fmla="*/ 0 h 357"/>
                <a:gd name="T16" fmla="*/ 167 w 237"/>
                <a:gd name="T17" fmla="*/ 24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7">
                  <a:moveTo>
                    <a:pt x="167" y="24"/>
                  </a:moveTo>
                  <a:cubicBezTo>
                    <a:pt x="17" y="284"/>
                    <a:pt x="17" y="284"/>
                    <a:pt x="17" y="284"/>
                  </a:cubicBezTo>
                  <a:cubicBezTo>
                    <a:pt x="13" y="292"/>
                    <a:pt x="7" y="299"/>
                    <a:pt x="0" y="305"/>
                  </a:cubicBezTo>
                  <a:cubicBezTo>
                    <a:pt x="31" y="357"/>
                    <a:pt x="31" y="357"/>
                    <a:pt x="31" y="357"/>
                  </a:cubicBezTo>
                  <a:cubicBezTo>
                    <a:pt x="46" y="346"/>
                    <a:pt x="59" y="331"/>
                    <a:pt x="69" y="314"/>
                  </a:cubicBezTo>
                  <a:cubicBezTo>
                    <a:pt x="219" y="54"/>
                    <a:pt x="219" y="54"/>
                    <a:pt x="219" y="54"/>
                  </a:cubicBezTo>
                  <a:cubicBezTo>
                    <a:pt x="229" y="37"/>
                    <a:pt x="235" y="19"/>
                    <a:pt x="237" y="0"/>
                  </a:cubicBezTo>
                  <a:cubicBezTo>
                    <a:pt x="176" y="0"/>
                    <a:pt x="176" y="0"/>
                    <a:pt x="176" y="0"/>
                  </a:cubicBezTo>
                  <a:cubicBezTo>
                    <a:pt x="175" y="8"/>
                    <a:pt x="172" y="17"/>
                    <a:pt x="167" y="24"/>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9">
              <a:extLst>
                <a:ext uri="{FF2B5EF4-FFF2-40B4-BE49-F238E27FC236}">
                  <a16:creationId xmlns:a16="http://schemas.microsoft.com/office/drawing/2014/main" id="{C1829DCA-7687-6ED2-4616-8810F089AB1A}"/>
                </a:ext>
              </a:extLst>
            </p:cNvPr>
            <p:cNvSpPr/>
            <p:nvPr/>
          </p:nvSpPr>
          <p:spPr bwMode="auto">
            <a:xfrm>
              <a:off x="6700641" y="382593"/>
              <a:ext cx="701682" cy="1059988"/>
            </a:xfrm>
            <a:custGeom>
              <a:gdLst>
                <a:gd name="T0" fmla="*/ 17 w 237"/>
                <a:gd name="T1" fmla="*/ 73 h 358"/>
                <a:gd name="T2" fmla="*/ 167 w 237"/>
                <a:gd name="T3" fmla="*/ 333 h 358"/>
                <a:gd name="T4" fmla="*/ 176 w 237"/>
                <a:gd name="T5" fmla="*/ 358 h 358"/>
                <a:gd name="T6" fmla="*/ 237 w 237"/>
                <a:gd name="T7" fmla="*/ 358 h 358"/>
                <a:gd name="T8" fmla="*/ 219 w 237"/>
                <a:gd name="T9" fmla="*/ 303 h 358"/>
                <a:gd name="T10" fmla="*/ 69 w 237"/>
                <a:gd name="T11" fmla="*/ 43 h 358"/>
                <a:gd name="T12" fmla="*/ 31 w 237"/>
                <a:gd name="T13" fmla="*/ 0 h 358"/>
                <a:gd name="T14" fmla="*/ 0 w 237"/>
                <a:gd name="T15" fmla="*/ 53 h 358"/>
                <a:gd name="T16" fmla="*/ 17 w 237"/>
                <a:gd name="T17" fmla="*/ 73 h 3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8">
                  <a:moveTo>
                    <a:pt x="17" y="73"/>
                  </a:moveTo>
                  <a:cubicBezTo>
                    <a:pt x="167" y="333"/>
                    <a:pt x="167" y="333"/>
                    <a:pt x="167" y="333"/>
                  </a:cubicBezTo>
                  <a:cubicBezTo>
                    <a:pt x="172" y="341"/>
                    <a:pt x="175" y="349"/>
                    <a:pt x="176" y="358"/>
                  </a:cubicBezTo>
                  <a:cubicBezTo>
                    <a:pt x="237" y="358"/>
                    <a:pt x="237" y="358"/>
                    <a:pt x="237" y="358"/>
                  </a:cubicBezTo>
                  <a:cubicBezTo>
                    <a:pt x="235" y="339"/>
                    <a:pt x="229" y="320"/>
                    <a:pt x="219" y="303"/>
                  </a:cubicBezTo>
                  <a:cubicBezTo>
                    <a:pt x="69" y="43"/>
                    <a:pt x="69" y="43"/>
                    <a:pt x="69" y="43"/>
                  </a:cubicBezTo>
                  <a:cubicBezTo>
                    <a:pt x="59" y="26"/>
                    <a:pt x="46" y="12"/>
                    <a:pt x="31" y="0"/>
                  </a:cubicBezTo>
                  <a:cubicBezTo>
                    <a:pt x="0" y="53"/>
                    <a:pt x="0" y="53"/>
                    <a:pt x="0" y="53"/>
                  </a:cubicBezTo>
                  <a:cubicBezTo>
                    <a:pt x="7" y="59"/>
                    <a:pt x="13" y="65"/>
                    <a:pt x="17" y="73"/>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0">
              <a:extLst>
                <a:ext uri="{FF2B5EF4-FFF2-40B4-BE49-F238E27FC236}">
                  <a16:creationId xmlns:a16="http://schemas.microsoft.com/office/drawing/2014/main" id="{B8103663-5532-E5BC-2CC8-1435B33A2454}"/>
                </a:ext>
              </a:extLst>
            </p:cNvPr>
            <p:cNvSpPr/>
            <p:nvPr/>
          </p:nvSpPr>
          <p:spPr bwMode="auto">
            <a:xfrm>
              <a:off x="4784700" y="382593"/>
              <a:ext cx="700438" cy="1059988"/>
            </a:xfrm>
            <a:custGeom>
              <a:gdLst>
                <a:gd name="T0" fmla="*/ 70 w 237"/>
                <a:gd name="T1" fmla="*/ 333 h 358"/>
                <a:gd name="T2" fmla="*/ 221 w 237"/>
                <a:gd name="T3" fmla="*/ 73 h 358"/>
                <a:gd name="T4" fmla="*/ 237 w 237"/>
                <a:gd name="T5" fmla="*/ 53 h 358"/>
                <a:gd name="T6" fmla="*/ 207 w 237"/>
                <a:gd name="T7" fmla="*/ 0 h 358"/>
                <a:gd name="T8" fmla="*/ 169 w 237"/>
                <a:gd name="T9" fmla="*/ 43 h 358"/>
                <a:gd name="T10" fmla="*/ 19 w 237"/>
                <a:gd name="T11" fmla="*/ 303 h 358"/>
                <a:gd name="T12" fmla="*/ 0 w 237"/>
                <a:gd name="T13" fmla="*/ 358 h 358"/>
                <a:gd name="T14" fmla="*/ 61 w 237"/>
                <a:gd name="T15" fmla="*/ 358 h 358"/>
                <a:gd name="T16" fmla="*/ 70 w 237"/>
                <a:gd name="T17" fmla="*/ 333 h 3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6" h="358">
                  <a:moveTo>
                    <a:pt x="70" y="333"/>
                  </a:moveTo>
                  <a:cubicBezTo>
                    <a:pt x="221" y="73"/>
                    <a:pt x="221" y="73"/>
                    <a:pt x="221" y="73"/>
                  </a:cubicBezTo>
                  <a:cubicBezTo>
                    <a:pt x="225" y="65"/>
                    <a:pt x="231" y="59"/>
                    <a:pt x="237" y="53"/>
                  </a:cubicBezTo>
                  <a:cubicBezTo>
                    <a:pt x="207" y="0"/>
                    <a:pt x="207" y="0"/>
                    <a:pt x="207" y="0"/>
                  </a:cubicBezTo>
                  <a:cubicBezTo>
                    <a:pt x="192" y="12"/>
                    <a:pt x="178" y="26"/>
                    <a:pt x="169" y="43"/>
                  </a:cubicBezTo>
                  <a:cubicBezTo>
                    <a:pt x="19" y="303"/>
                    <a:pt x="19" y="303"/>
                    <a:pt x="19" y="303"/>
                  </a:cubicBezTo>
                  <a:cubicBezTo>
                    <a:pt x="9" y="320"/>
                    <a:pt x="3" y="339"/>
                    <a:pt x="0" y="358"/>
                  </a:cubicBezTo>
                  <a:cubicBezTo>
                    <a:pt x="61" y="358"/>
                    <a:pt x="61" y="358"/>
                    <a:pt x="61" y="358"/>
                  </a:cubicBezTo>
                  <a:cubicBezTo>
                    <a:pt x="63" y="349"/>
                    <a:pt x="66" y="341"/>
                    <a:pt x="70" y="333"/>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9" name="组合 38">
            <a:extLst>
              <a:ext uri="{FF2B5EF4-FFF2-40B4-BE49-F238E27FC236}">
                <a16:creationId xmlns:a16="http://schemas.microsoft.com/office/drawing/2014/main" id="{E2B74354-8722-14FA-F427-9AD1CA41DF6C}"/>
              </a:ext>
            </a:extLst>
          </p:cNvPr>
          <p:cNvGrpSpPr/>
          <p:nvPr/>
        </p:nvGrpSpPr>
        <p:grpSpPr>
          <a:xfrm>
            <a:off x="1163919" y="2121428"/>
            <a:ext cx="2915470" cy="2615144"/>
            <a:chOff x="1327534" y="2226865"/>
            <a:chExt cx="3048098" cy="2734110"/>
          </a:xfrm>
        </p:grpSpPr>
        <p:sp>
          <p:nvSpPr>
            <p:cNvPr id="32" name="Freeform 14">
              <a:extLst>
                <a:ext uri="{FF2B5EF4-FFF2-40B4-BE49-F238E27FC236}">
                  <a16:creationId xmlns:a16="http://schemas.microsoft.com/office/drawing/2014/main" id="{C9A328F4-28BB-5C16-E3B7-158321C245A9}"/>
                </a:ext>
              </a:extLst>
            </p:cNvPr>
            <p:cNvSpPr/>
            <p:nvPr/>
          </p:nvSpPr>
          <p:spPr bwMode="auto">
            <a:xfrm>
              <a:off x="2131826" y="2226865"/>
              <a:ext cx="1440721" cy="123180"/>
            </a:xfrm>
            <a:custGeom>
              <a:gdLst>
                <a:gd name="T0" fmla="*/ 41 w 502"/>
                <a:gd name="T1" fmla="*/ 40 h 43"/>
                <a:gd name="T2" fmla="*/ 460 w 502"/>
                <a:gd name="T3" fmla="*/ 40 h 43"/>
                <a:gd name="T4" fmla="*/ 481 w 502"/>
                <a:gd name="T5" fmla="*/ 43 h 43"/>
                <a:gd name="T6" fmla="*/ 502 w 502"/>
                <a:gd name="T7" fmla="*/ 7 h 43"/>
                <a:gd name="T8" fmla="*/ 460 w 502"/>
                <a:gd name="T9" fmla="*/ 0 h 43"/>
                <a:gd name="T10" fmla="*/ 41 w 502"/>
                <a:gd name="T11" fmla="*/ 0 h 43"/>
                <a:gd name="T12" fmla="*/ 0 w 502"/>
                <a:gd name="T13" fmla="*/ 7 h 43"/>
                <a:gd name="T14" fmla="*/ 20 w 502"/>
                <a:gd name="T15" fmla="*/ 43 h 43"/>
                <a:gd name="T16" fmla="*/ 41 w 502"/>
                <a:gd name="T17" fmla="*/ 40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2" h="43">
                  <a:moveTo>
                    <a:pt x="41" y="40"/>
                  </a:moveTo>
                  <a:cubicBezTo>
                    <a:pt x="460" y="40"/>
                    <a:pt x="460" y="40"/>
                    <a:pt x="460" y="40"/>
                  </a:cubicBezTo>
                  <a:cubicBezTo>
                    <a:pt x="467" y="40"/>
                    <a:pt x="474" y="41"/>
                    <a:pt x="481" y="43"/>
                  </a:cubicBezTo>
                  <a:cubicBezTo>
                    <a:pt x="502" y="7"/>
                    <a:pt x="502" y="7"/>
                    <a:pt x="502" y="7"/>
                  </a:cubicBezTo>
                  <a:cubicBezTo>
                    <a:pt x="489" y="2"/>
                    <a:pt x="475" y="0"/>
                    <a:pt x="460" y="0"/>
                  </a:cubicBezTo>
                  <a:cubicBezTo>
                    <a:pt x="41" y="0"/>
                    <a:pt x="41" y="0"/>
                    <a:pt x="41" y="0"/>
                  </a:cubicBezTo>
                  <a:cubicBezTo>
                    <a:pt x="27" y="0"/>
                    <a:pt x="13" y="2"/>
                    <a:pt x="0" y="7"/>
                  </a:cubicBezTo>
                  <a:cubicBezTo>
                    <a:pt x="20" y="43"/>
                    <a:pt x="20" y="43"/>
                    <a:pt x="20" y="43"/>
                  </a:cubicBezTo>
                  <a:cubicBezTo>
                    <a:pt x="27" y="41"/>
                    <a:pt x="34" y="40"/>
                    <a:pt x="41" y="40"/>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5">
              <a:extLst>
                <a:ext uri="{FF2B5EF4-FFF2-40B4-BE49-F238E27FC236}">
                  <a16:creationId xmlns:a16="http://schemas.microsoft.com/office/drawing/2014/main" id="{605F454F-CDC0-E3B8-AF7D-89F6C8F9344A}"/>
                </a:ext>
              </a:extLst>
            </p:cNvPr>
            <p:cNvSpPr/>
            <p:nvPr/>
          </p:nvSpPr>
          <p:spPr bwMode="auto">
            <a:xfrm>
              <a:off x="3597908" y="3643433"/>
              <a:ext cx="777724" cy="1246290"/>
            </a:xfrm>
            <a:custGeom>
              <a:gdLst>
                <a:gd name="T0" fmla="*/ 222 w 271"/>
                <a:gd name="T1" fmla="*/ 19 h 434"/>
                <a:gd name="T2" fmla="*/ 13 w 271"/>
                <a:gd name="T3" fmla="*/ 382 h 434"/>
                <a:gd name="T4" fmla="*/ 0 w 271"/>
                <a:gd name="T5" fmla="*/ 399 h 434"/>
                <a:gd name="T6" fmla="*/ 20 w 271"/>
                <a:gd name="T7" fmla="*/ 434 h 434"/>
                <a:gd name="T8" fmla="*/ 47 w 271"/>
                <a:gd name="T9" fmla="*/ 402 h 434"/>
                <a:gd name="T10" fmla="*/ 257 w 271"/>
                <a:gd name="T11" fmla="*/ 39 h 434"/>
                <a:gd name="T12" fmla="*/ 271 w 271"/>
                <a:gd name="T13" fmla="*/ 0 h 434"/>
                <a:gd name="T14" fmla="*/ 230 w 271"/>
                <a:gd name="T15" fmla="*/ 0 h 434"/>
                <a:gd name="T16" fmla="*/ 222 w 271"/>
                <a:gd name="T17" fmla="*/ 19 h 4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2">
                  <a:moveTo>
                    <a:pt x="222" y="19"/>
                  </a:moveTo>
                  <a:cubicBezTo>
                    <a:pt x="13" y="382"/>
                    <a:pt x="13" y="382"/>
                    <a:pt x="13" y="382"/>
                  </a:cubicBezTo>
                  <a:cubicBezTo>
                    <a:pt x="9" y="388"/>
                    <a:pt x="5" y="394"/>
                    <a:pt x="0" y="399"/>
                  </a:cubicBezTo>
                  <a:cubicBezTo>
                    <a:pt x="20" y="434"/>
                    <a:pt x="20" y="434"/>
                    <a:pt x="20" y="434"/>
                  </a:cubicBezTo>
                  <a:cubicBezTo>
                    <a:pt x="31" y="425"/>
                    <a:pt x="40" y="415"/>
                    <a:pt x="47" y="402"/>
                  </a:cubicBezTo>
                  <a:cubicBezTo>
                    <a:pt x="257" y="39"/>
                    <a:pt x="257" y="39"/>
                    <a:pt x="257" y="39"/>
                  </a:cubicBezTo>
                  <a:cubicBezTo>
                    <a:pt x="264" y="27"/>
                    <a:pt x="269" y="14"/>
                    <a:pt x="271" y="0"/>
                  </a:cubicBezTo>
                  <a:cubicBezTo>
                    <a:pt x="230" y="0"/>
                    <a:pt x="230" y="0"/>
                    <a:pt x="230" y="0"/>
                  </a:cubicBezTo>
                  <a:cubicBezTo>
                    <a:pt x="228" y="7"/>
                    <a:pt x="226" y="13"/>
                    <a:pt x="222" y="19"/>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16">
              <a:extLst>
                <a:ext uri="{FF2B5EF4-FFF2-40B4-BE49-F238E27FC236}">
                  <a16:creationId xmlns:a16="http://schemas.microsoft.com/office/drawing/2014/main" id="{59DF2AF5-85DA-D94F-D9A5-97898C83B614}"/>
                </a:ext>
              </a:extLst>
            </p:cNvPr>
            <p:cNvSpPr/>
            <p:nvPr/>
          </p:nvSpPr>
          <p:spPr bwMode="auto">
            <a:xfrm>
              <a:off x="1327534" y="2295701"/>
              <a:ext cx="777724" cy="1249913"/>
            </a:xfrm>
            <a:custGeom>
              <a:gdLst>
                <a:gd name="T0" fmla="*/ 48 w 271"/>
                <a:gd name="T1" fmla="*/ 415 h 435"/>
                <a:gd name="T2" fmla="*/ 258 w 271"/>
                <a:gd name="T3" fmla="*/ 52 h 435"/>
                <a:gd name="T4" fmla="*/ 271 w 271"/>
                <a:gd name="T5" fmla="*/ 36 h 435"/>
                <a:gd name="T6" fmla="*/ 251 w 271"/>
                <a:gd name="T7" fmla="*/ 0 h 435"/>
                <a:gd name="T8" fmla="*/ 223 w 271"/>
                <a:gd name="T9" fmla="*/ 32 h 435"/>
                <a:gd name="T10" fmla="*/ 14 w 271"/>
                <a:gd name="T11" fmla="*/ 395 h 435"/>
                <a:gd name="T12" fmla="*/ 0 w 271"/>
                <a:gd name="T13" fmla="*/ 435 h 435"/>
                <a:gd name="T14" fmla="*/ 40 w 271"/>
                <a:gd name="T15" fmla="*/ 435 h 435"/>
                <a:gd name="T16" fmla="*/ 48 w 271"/>
                <a:gd name="T17" fmla="*/ 415 h 4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5">
                  <a:moveTo>
                    <a:pt x="48" y="415"/>
                  </a:moveTo>
                  <a:cubicBezTo>
                    <a:pt x="258" y="52"/>
                    <a:pt x="258" y="52"/>
                    <a:pt x="258" y="52"/>
                  </a:cubicBezTo>
                  <a:cubicBezTo>
                    <a:pt x="261" y="46"/>
                    <a:pt x="266" y="40"/>
                    <a:pt x="271" y="36"/>
                  </a:cubicBezTo>
                  <a:cubicBezTo>
                    <a:pt x="251" y="0"/>
                    <a:pt x="251" y="0"/>
                    <a:pt x="251" y="0"/>
                  </a:cubicBezTo>
                  <a:cubicBezTo>
                    <a:pt x="240" y="9"/>
                    <a:pt x="230" y="20"/>
                    <a:pt x="223" y="32"/>
                  </a:cubicBezTo>
                  <a:cubicBezTo>
                    <a:pt x="14" y="395"/>
                    <a:pt x="14" y="395"/>
                    <a:pt x="14" y="395"/>
                  </a:cubicBezTo>
                  <a:cubicBezTo>
                    <a:pt x="6" y="407"/>
                    <a:pt x="2" y="421"/>
                    <a:pt x="0" y="435"/>
                  </a:cubicBezTo>
                  <a:cubicBezTo>
                    <a:pt x="40" y="435"/>
                    <a:pt x="40" y="435"/>
                    <a:pt x="40" y="435"/>
                  </a:cubicBezTo>
                  <a:cubicBezTo>
                    <a:pt x="42" y="428"/>
                    <a:pt x="45" y="421"/>
                    <a:pt x="48" y="415"/>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7">
              <a:extLst>
                <a:ext uri="{FF2B5EF4-FFF2-40B4-BE49-F238E27FC236}">
                  <a16:creationId xmlns:a16="http://schemas.microsoft.com/office/drawing/2014/main" id="{6D85621D-13F3-9C48-5854-148719EBBDA2}"/>
                </a:ext>
              </a:extLst>
            </p:cNvPr>
            <p:cNvSpPr/>
            <p:nvPr/>
          </p:nvSpPr>
          <p:spPr bwMode="auto">
            <a:xfrm>
              <a:off x="1327534" y="3643433"/>
              <a:ext cx="777724" cy="1246290"/>
            </a:xfrm>
            <a:custGeom>
              <a:gdLst>
                <a:gd name="T0" fmla="*/ 258 w 271"/>
                <a:gd name="T1" fmla="*/ 382 h 434"/>
                <a:gd name="T2" fmla="*/ 48 w 271"/>
                <a:gd name="T3" fmla="*/ 19 h 434"/>
                <a:gd name="T4" fmla="*/ 40 w 271"/>
                <a:gd name="T5" fmla="*/ 0 h 434"/>
                <a:gd name="T6" fmla="*/ 0 w 271"/>
                <a:gd name="T7" fmla="*/ 0 h 434"/>
                <a:gd name="T8" fmla="*/ 14 w 271"/>
                <a:gd name="T9" fmla="*/ 39 h 434"/>
                <a:gd name="T10" fmla="*/ 223 w 271"/>
                <a:gd name="T11" fmla="*/ 402 h 434"/>
                <a:gd name="T12" fmla="*/ 251 w 271"/>
                <a:gd name="T13" fmla="*/ 434 h 434"/>
                <a:gd name="T14" fmla="*/ 271 w 271"/>
                <a:gd name="T15" fmla="*/ 399 h 434"/>
                <a:gd name="T16" fmla="*/ 258 w 271"/>
                <a:gd name="T17" fmla="*/ 382 h 4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2">
                  <a:moveTo>
                    <a:pt x="258" y="382"/>
                  </a:moveTo>
                  <a:cubicBezTo>
                    <a:pt x="48" y="19"/>
                    <a:pt x="48" y="19"/>
                    <a:pt x="48" y="19"/>
                  </a:cubicBezTo>
                  <a:cubicBezTo>
                    <a:pt x="45" y="13"/>
                    <a:pt x="42" y="7"/>
                    <a:pt x="40" y="0"/>
                  </a:cubicBezTo>
                  <a:cubicBezTo>
                    <a:pt x="0" y="0"/>
                    <a:pt x="0" y="0"/>
                    <a:pt x="0" y="0"/>
                  </a:cubicBezTo>
                  <a:cubicBezTo>
                    <a:pt x="2" y="14"/>
                    <a:pt x="6" y="27"/>
                    <a:pt x="14" y="39"/>
                  </a:cubicBezTo>
                  <a:cubicBezTo>
                    <a:pt x="223" y="402"/>
                    <a:pt x="223" y="402"/>
                    <a:pt x="223" y="402"/>
                  </a:cubicBezTo>
                  <a:cubicBezTo>
                    <a:pt x="230" y="415"/>
                    <a:pt x="240" y="425"/>
                    <a:pt x="251" y="434"/>
                  </a:cubicBezTo>
                  <a:cubicBezTo>
                    <a:pt x="271" y="399"/>
                    <a:pt x="271" y="399"/>
                    <a:pt x="271" y="399"/>
                  </a:cubicBezTo>
                  <a:cubicBezTo>
                    <a:pt x="266" y="394"/>
                    <a:pt x="261" y="388"/>
                    <a:pt x="258" y="382"/>
                  </a:cubicBez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8">
              <a:extLst>
                <a:ext uri="{FF2B5EF4-FFF2-40B4-BE49-F238E27FC236}">
                  <a16:creationId xmlns:a16="http://schemas.microsoft.com/office/drawing/2014/main" id="{4364E137-B0E8-F459-0B4E-F43EA43286A9}"/>
                </a:ext>
              </a:extLst>
            </p:cNvPr>
            <p:cNvSpPr/>
            <p:nvPr/>
          </p:nvSpPr>
          <p:spPr bwMode="auto">
            <a:xfrm>
              <a:off x="2131826" y="4837795"/>
              <a:ext cx="1440721" cy="123180"/>
            </a:xfrm>
            <a:custGeom>
              <a:gdLst>
                <a:gd name="T0" fmla="*/ 460 w 502"/>
                <a:gd name="T1" fmla="*/ 3 h 43"/>
                <a:gd name="T2" fmla="*/ 41 w 502"/>
                <a:gd name="T3" fmla="*/ 3 h 43"/>
                <a:gd name="T4" fmla="*/ 20 w 502"/>
                <a:gd name="T5" fmla="*/ 0 h 43"/>
                <a:gd name="T6" fmla="*/ 0 w 502"/>
                <a:gd name="T7" fmla="*/ 35 h 43"/>
                <a:gd name="T8" fmla="*/ 41 w 502"/>
                <a:gd name="T9" fmla="*/ 43 h 43"/>
                <a:gd name="T10" fmla="*/ 460 w 502"/>
                <a:gd name="T11" fmla="*/ 43 h 43"/>
                <a:gd name="T12" fmla="*/ 502 w 502"/>
                <a:gd name="T13" fmla="*/ 35 h 43"/>
                <a:gd name="T14" fmla="*/ 481 w 502"/>
                <a:gd name="T15" fmla="*/ 0 h 43"/>
                <a:gd name="T16" fmla="*/ 460 w 502"/>
                <a:gd name="T17" fmla="*/ 3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2" h="43">
                  <a:moveTo>
                    <a:pt x="460" y="3"/>
                  </a:moveTo>
                  <a:cubicBezTo>
                    <a:pt x="41" y="3"/>
                    <a:pt x="41" y="3"/>
                    <a:pt x="41" y="3"/>
                  </a:cubicBezTo>
                  <a:cubicBezTo>
                    <a:pt x="34" y="3"/>
                    <a:pt x="27" y="2"/>
                    <a:pt x="20" y="0"/>
                  </a:cubicBezTo>
                  <a:cubicBezTo>
                    <a:pt x="0" y="35"/>
                    <a:pt x="0" y="35"/>
                    <a:pt x="0" y="35"/>
                  </a:cubicBezTo>
                  <a:cubicBezTo>
                    <a:pt x="13" y="40"/>
                    <a:pt x="27" y="43"/>
                    <a:pt x="41" y="43"/>
                  </a:cubicBezTo>
                  <a:cubicBezTo>
                    <a:pt x="460" y="43"/>
                    <a:pt x="460" y="43"/>
                    <a:pt x="460" y="43"/>
                  </a:cubicBezTo>
                  <a:cubicBezTo>
                    <a:pt x="475" y="43"/>
                    <a:pt x="489" y="40"/>
                    <a:pt x="502" y="35"/>
                  </a:cubicBezTo>
                  <a:cubicBezTo>
                    <a:pt x="481" y="0"/>
                    <a:pt x="481" y="0"/>
                    <a:pt x="481" y="0"/>
                  </a:cubicBezTo>
                  <a:cubicBezTo>
                    <a:pt x="474" y="2"/>
                    <a:pt x="467" y="3"/>
                    <a:pt x="460" y="3"/>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9">
              <a:extLst>
                <a:ext uri="{FF2B5EF4-FFF2-40B4-BE49-F238E27FC236}">
                  <a16:creationId xmlns:a16="http://schemas.microsoft.com/office/drawing/2014/main" id="{9EF4A4DB-188F-ED76-7777-CFCC2637F1C9}"/>
                </a:ext>
              </a:extLst>
            </p:cNvPr>
            <p:cNvSpPr/>
            <p:nvPr/>
          </p:nvSpPr>
          <p:spPr bwMode="auto">
            <a:xfrm>
              <a:off x="3597908" y="2295701"/>
              <a:ext cx="777724" cy="1249913"/>
            </a:xfrm>
            <a:custGeom>
              <a:gdLst>
                <a:gd name="T0" fmla="*/ 13 w 271"/>
                <a:gd name="T1" fmla="*/ 52 h 435"/>
                <a:gd name="T2" fmla="*/ 222 w 271"/>
                <a:gd name="T3" fmla="*/ 415 h 435"/>
                <a:gd name="T4" fmla="*/ 230 w 271"/>
                <a:gd name="T5" fmla="*/ 435 h 435"/>
                <a:gd name="T6" fmla="*/ 271 w 271"/>
                <a:gd name="T7" fmla="*/ 435 h 435"/>
                <a:gd name="T8" fmla="*/ 257 w 271"/>
                <a:gd name="T9" fmla="*/ 395 h 435"/>
                <a:gd name="T10" fmla="*/ 47 w 271"/>
                <a:gd name="T11" fmla="*/ 32 h 435"/>
                <a:gd name="T12" fmla="*/ 20 w 271"/>
                <a:gd name="T13" fmla="*/ 0 h 435"/>
                <a:gd name="T14" fmla="*/ 0 w 271"/>
                <a:gd name="T15" fmla="*/ 36 h 435"/>
                <a:gd name="T16" fmla="*/ 13 w 271"/>
                <a:gd name="T17" fmla="*/ 52 h 4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1" h="435">
                  <a:moveTo>
                    <a:pt x="13" y="52"/>
                  </a:moveTo>
                  <a:cubicBezTo>
                    <a:pt x="222" y="415"/>
                    <a:pt x="222" y="415"/>
                    <a:pt x="222" y="415"/>
                  </a:cubicBezTo>
                  <a:cubicBezTo>
                    <a:pt x="226" y="421"/>
                    <a:pt x="228" y="428"/>
                    <a:pt x="230" y="435"/>
                  </a:cubicBezTo>
                  <a:cubicBezTo>
                    <a:pt x="271" y="435"/>
                    <a:pt x="271" y="435"/>
                    <a:pt x="271" y="435"/>
                  </a:cubicBezTo>
                  <a:cubicBezTo>
                    <a:pt x="269" y="421"/>
                    <a:pt x="264" y="407"/>
                    <a:pt x="257" y="395"/>
                  </a:cubicBezTo>
                  <a:cubicBezTo>
                    <a:pt x="47" y="32"/>
                    <a:pt x="47" y="32"/>
                    <a:pt x="47" y="32"/>
                  </a:cubicBezTo>
                  <a:cubicBezTo>
                    <a:pt x="40" y="20"/>
                    <a:pt x="31" y="9"/>
                    <a:pt x="20" y="0"/>
                  </a:cubicBezTo>
                  <a:cubicBezTo>
                    <a:pt x="0" y="36"/>
                    <a:pt x="0" y="36"/>
                    <a:pt x="0" y="36"/>
                  </a:cubicBezTo>
                  <a:cubicBezTo>
                    <a:pt x="5" y="40"/>
                    <a:pt x="9" y="46"/>
                    <a:pt x="13" y="52"/>
                  </a:cubicBezTo>
                  <a:close/>
                </a:path>
              </a:pathLst>
            </a:custGeom>
            <a:solidFill>
              <a:srgbClr val="0162A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1">
            <a:extLst>
              <a:ext uri="{FF2B5EF4-FFF2-40B4-BE49-F238E27FC236}">
                <a16:creationId xmlns:a16="http://schemas.microsoft.com/office/drawing/2014/main" id="{88E4A184-329E-72A4-3399-2940BA90BB3F}"/>
              </a:ext>
            </a:extLst>
          </p:cNvPr>
          <p:cNvGrpSpPr/>
          <p:nvPr/>
        </p:nvGrpSpPr>
        <p:grpSpPr>
          <a:xfrm>
            <a:off x="3582432" y="2344657"/>
            <a:ext cx="8609568" cy="2169841"/>
            <a:chOff x="3582432" y="2306149"/>
            <a:chExt cx="8609568" cy="2169841"/>
          </a:xfrm>
        </p:grpSpPr>
        <p:sp>
          <p:nvSpPr>
            <p:cNvPr id="53" name="矩形 52">
              <a:extLst>
                <a:ext uri="{FF2B5EF4-FFF2-40B4-BE49-F238E27FC236}">
                  <a16:creationId xmlns:a16="http://schemas.microsoft.com/office/drawing/2014/main" id="{C04A2229-B855-2953-00C0-8C40E3412A51}"/>
                </a:ext>
              </a:extLst>
            </p:cNvPr>
            <p:cNvSpPr/>
            <p:nvPr/>
          </p:nvSpPr>
          <p:spPr>
            <a:xfrm>
              <a:off x="7613374" y="2306149"/>
              <a:ext cx="4578626" cy="2169841"/>
            </a:xfrm>
            <a:prstGeom prst="rect">
              <a:avLst/>
            </a:prstGeom>
            <a:solidFill>
              <a:srgbClr val="D828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6" name="Freeform 23">
              <a:extLst>
                <a:ext uri="{FF2B5EF4-FFF2-40B4-BE49-F238E27FC236}">
                  <a16:creationId xmlns:a16="http://schemas.microsoft.com/office/drawing/2014/main" id="{CAC43D72-892F-9ED6-B98D-0947692BDE9B}"/>
                </a:ext>
              </a:extLst>
            </p:cNvPr>
            <p:cNvSpPr/>
            <p:nvPr/>
          </p:nvSpPr>
          <p:spPr bwMode="auto">
            <a:xfrm>
              <a:off x="3582432" y="2306149"/>
              <a:ext cx="4343915" cy="2169841"/>
            </a:xfrm>
            <a:custGeom>
              <a:gdLst>
                <a:gd name="T0" fmla="*/ 1296 w 1296"/>
                <a:gd name="T1" fmla="*/ 0 h 646"/>
                <a:gd name="T2" fmla="*/ 0 w 1296"/>
                <a:gd name="T3" fmla="*/ 0 h 646"/>
                <a:gd name="T4" fmla="*/ 154 w 1296"/>
                <a:gd name="T5" fmla="*/ 266 h 646"/>
                <a:gd name="T6" fmla="*/ 154 w 1296"/>
                <a:gd name="T7" fmla="*/ 379 h 646"/>
                <a:gd name="T8" fmla="*/ 0 w 1296"/>
                <a:gd name="T9" fmla="*/ 646 h 646"/>
                <a:gd name="T10" fmla="*/ 1296 w 1296"/>
                <a:gd name="T11" fmla="*/ 646 h 646"/>
                <a:gd name="T12" fmla="*/ 1296 w 1296"/>
                <a:gd name="T13" fmla="*/ 0 h 646"/>
              </a:gdLst>
              <a:cxnLst>
                <a:cxn ang="0">
                  <a:pos x="T0" y="T1"/>
                </a:cxn>
                <a:cxn ang="0">
                  <a:pos x="T2" y="T3"/>
                </a:cxn>
                <a:cxn ang="0">
                  <a:pos x="T4" y="T5"/>
                </a:cxn>
                <a:cxn ang="0">
                  <a:pos x="T6" y="T7"/>
                </a:cxn>
                <a:cxn ang="0">
                  <a:pos x="T8" y="T9"/>
                </a:cxn>
                <a:cxn ang="0">
                  <a:pos x="T10" y="T11"/>
                </a:cxn>
                <a:cxn ang="0">
                  <a:pos x="T12" y="T13"/>
                </a:cxn>
              </a:cxnLst>
              <a:rect l="0" t="0" r="r" b="b"/>
              <a:pathLst>
                <a:path w="1296" h="646">
                  <a:moveTo>
                    <a:pt x="1296" y="0"/>
                  </a:moveTo>
                  <a:cubicBezTo>
                    <a:pt x="0" y="0"/>
                    <a:pt x="0" y="0"/>
                    <a:pt x="0" y="0"/>
                  </a:cubicBezTo>
                  <a:cubicBezTo>
                    <a:pt x="154" y="266"/>
                    <a:pt x="154" y="266"/>
                    <a:pt x="154" y="266"/>
                  </a:cubicBezTo>
                  <a:cubicBezTo>
                    <a:pt x="174" y="301"/>
                    <a:pt x="174" y="344"/>
                    <a:pt x="154" y="379"/>
                  </a:cubicBezTo>
                  <a:cubicBezTo>
                    <a:pt x="0" y="646"/>
                    <a:pt x="0" y="646"/>
                    <a:pt x="0" y="646"/>
                  </a:cubicBezTo>
                  <a:cubicBezTo>
                    <a:pt x="1296" y="646"/>
                    <a:pt x="1296" y="646"/>
                    <a:pt x="1296" y="646"/>
                  </a:cubicBezTo>
                  <a:lnTo>
                    <a:pt x="1296" y="0"/>
                  </a:lnTo>
                  <a:close/>
                </a:path>
              </a:pathLst>
            </a:custGeom>
            <a:solidFill>
              <a:srgbClr val="D8282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52" name="图片 51">
            <a:extLst>
              <a:ext uri="{FF2B5EF4-FFF2-40B4-BE49-F238E27FC236}">
                <a16:creationId xmlns:a16="http://schemas.microsoft.com/office/drawing/2014/main" id="{11A432D4-672E-6035-D459-621BC6E8F668}"/>
              </a:ext>
            </a:extLst>
          </p:cNvPr>
          <p:cNvPicPr>
            <a:picLocks noChangeAspect="1"/>
          </p:cNvPicPr>
          <p:nvPr/>
        </p:nvPicPr>
        <p:blipFill>
          <a:blip r:embed="rId3"/>
          <a:stretch>
            <a:fillRect/>
          </a:stretch>
        </p:blipFill>
        <p:spPr>
          <a:xfrm>
            <a:off x="-6626" y="2382587"/>
            <a:ext cx="1688400" cy="2170800"/>
          </a:xfrm>
          <a:prstGeom prst="rect">
            <a:avLst/>
          </a:prstGeom>
        </p:spPr>
      </p:pic>
      <p:sp>
        <p:nvSpPr>
          <p:cNvPr id="27" name="文本框 26"/>
          <p:cNvSpPr txBox="1"/>
          <p:nvPr/>
        </p:nvSpPr>
        <p:spPr>
          <a:xfrm>
            <a:off x="5516374" y="2967335"/>
            <a:ext cx="4741684" cy="923330"/>
          </a:xfrm>
          <a:prstGeom prst="rect">
            <a:avLst/>
          </a:prstGeom>
          <a:noFill/>
        </p:spPr>
        <p:txBody>
          <a:bodyPr wrap="non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b="1">
                <a:solidFill>
                  <a:schemeClr val="bg1"/>
                </a:solidFill>
                <a:latin typeface="思源黑体 CN Regular" panose="020b0500000000000000" pitchFamily="34" charset="-122"/>
                <a:ea typeface="思源黑体 CN Regular" panose="020b0500000000000000" pitchFamily="34" charset="-122"/>
              </a:rPr>
              <a:t>摄影构图知识</a:t>
            </a:r>
          </a:p>
        </p:txBody>
      </p:sp>
      <p:pic>
        <p:nvPicPr>
          <p:cNvPr id="61" name="图片 60">
            <a:extLst>
              <a:ext uri="{FF2B5EF4-FFF2-40B4-BE49-F238E27FC236}">
                <a16:creationId xmlns:a16="http://schemas.microsoft.com/office/drawing/2014/main" id="{76589B41-9985-A223-DF55-FBF29E164E94}"/>
              </a:ext>
            </a:extLst>
          </p:cNvPr>
          <p:cNvPicPr>
            <a:picLocks noChangeAspect="1"/>
          </p:cNvPicPr>
          <p:nvPr/>
        </p:nvPicPr>
        <p:blipFill>
          <a:blip r:embed="rId4"/>
          <a:srcRect l="20209" t="11718" r="20950" b="38203"/>
          <a:stretch>
            <a:fillRect/>
          </a:stretch>
        </p:blipFill>
        <p:spPr>
          <a:xfrm>
            <a:off x="1837827" y="2946613"/>
            <a:ext cx="1560443" cy="964774"/>
          </a:xfrm>
          <a:prstGeom prst="rect">
            <a:avLst/>
          </a:prstGeom>
        </p:spPr>
      </p:pic>
    </p:spTree>
    <p:extLst>
      <p:ext uri="{BB962C8B-B14F-4D97-AF65-F5344CB8AC3E}">
        <p14:creationId xmlns:p14="http://schemas.microsoft.com/office/powerpoint/2010/main" val="49543803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构图是造型艺术中的一个术语，它指的是在绘画时根据题材和主题思想的要求，把要展现的形象合理地组合起来，形成一个协调的、完整的画面。</a:t>
            </a:r>
          </a:p>
          <a:p>
            <a:pPr indent="-342900">
              <a:lnSpc>
                <a:spcPct val="150000"/>
              </a:lnSpc>
              <a:buFont typeface="Wingdings" panose="05000000000000000000" pitchFamily="2" charset="2"/>
              <a:buChar char="l"/>
            </a:pPr>
            <a:r>
              <a:rPr lang="zh-CN" altLang="en-US" sz="2400">
                <a:latin typeface="+mj-ea"/>
                <a:ea typeface="+mj-ea"/>
              </a:rPr>
              <a:t>为了表现作品的主题思想和美感效果，艺术家会在一定的空间内安排和处理人、物的关系和位置，将个别或局部的形象组合成艺术的整体。在中国传统绘画中，这被称为“章法”或“布局”。</a:t>
            </a:r>
          </a:p>
          <a:p>
            <a:pPr indent="-342900">
              <a:lnSpc>
                <a:spcPct val="150000"/>
              </a:lnSpc>
              <a:buFont typeface="Wingdings" panose="05000000000000000000" pitchFamily="2" charset="2"/>
              <a:buChar char="l"/>
            </a:pPr>
            <a:r>
              <a:rPr lang="zh-CN" altLang="en-US" sz="2400">
                <a:latin typeface="+mj-ea"/>
                <a:ea typeface="+mj-ea"/>
              </a:rPr>
              <a:t>在摄影中，根据拍摄题材和主题思想的要求，人们会把眼前现有的景物进行合理的规划、组织和排列，并利用相机的成像技术特点进行渲染，使之形成一个协调、完整，且具有一定艺术形式的画面。我们称之为构图。</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a:t>
            </a:r>
            <a:r>
              <a:rPr lang="zh-CN" altLang="en-US" b="0">
                <a:latin typeface="思源黑体 CN Medium" panose="020b0600000000000000" pitchFamily="34" charset="-122"/>
                <a:ea typeface="思源黑体 CN Medium" panose="020b0600000000000000" pitchFamily="34" charset="-122"/>
              </a:rPr>
              <a:t>、构图的定义</a:t>
            </a:r>
          </a:p>
        </p:txBody>
      </p:sp>
    </p:spTree>
    <p:extLst>
      <p:ext uri="{BB962C8B-B14F-4D97-AF65-F5344CB8AC3E}">
        <p14:creationId xmlns:p14="http://schemas.microsoft.com/office/powerpoint/2010/main" val="3026177779"/>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103523"/>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研究构图的目的是研究在平面上如何处理三维空间</a:t>
            </a:r>
            <a:r>
              <a:rPr lang="en-US" altLang="zh-CN" sz="2400">
                <a:latin typeface="+mj-ea"/>
                <a:ea typeface="+mj-ea"/>
              </a:rPr>
              <a:t>——</a:t>
            </a:r>
            <a:r>
              <a:rPr lang="zh-CN" altLang="en-US" sz="2400">
                <a:latin typeface="+mj-ea"/>
                <a:ea typeface="+mj-ea"/>
              </a:rPr>
              <a:t>高、宽、深之间的关系，以突出主题，增强艺术的感染力。</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构图处理是否得当、是否新颖、是否简洁，对于摄影艺术作品的成败关系很大。</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一幅成功的摄影艺术作品首先是构图的成功。</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成功的构图能使作品内容顺理成章，主次分明，主题突出，赏心悦目。反之就会影响作品的效果，缺乏章法，缺乏层次，整幅作品不知所云。</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a:t>
            </a:r>
            <a:r>
              <a:rPr lang="zh-CN" altLang="en-US" b="0">
                <a:latin typeface="思源黑体 CN Medium" panose="020b0600000000000000" pitchFamily="34" charset="-122"/>
                <a:ea typeface="思源黑体 CN Medium" panose="020b0600000000000000" pitchFamily="34" charset="-122"/>
              </a:rPr>
              <a:t>、构图的意义</a:t>
            </a:r>
          </a:p>
        </p:txBody>
      </p:sp>
    </p:spTree>
    <p:extLst>
      <p:ext uri="{BB962C8B-B14F-4D97-AF65-F5344CB8AC3E}">
        <p14:creationId xmlns:p14="http://schemas.microsoft.com/office/powerpoint/2010/main" val="274865848"/>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在摄影的世界里，构图是决定一张照片成功与否的关键因素。它决定了观众的视线在画面中的走向，决定了主题的表现，以及画面的氛围和情感。摄影构图不仅是一种技巧，更是一种艺术，它让摄影师得以用独特的方式诠释生活的美好，表达内心的情感。</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摄影构图的基本原则主要包括主观性、平衡性、对称性以及均衡性。主观性是指摄影师通过构图来引导观众的视线，表达自己的观点和情感；平衡性则讲究画面的对称，以及元素之间的和谐；对称性则是将画面分割成对称的两部分，给人一种平衡、稳定的感觉；均衡性则是指画面的元素分布要有轻有重，避免画面过于呆板或过于活跃。</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3</a:t>
            </a:r>
            <a:r>
              <a:rPr lang="zh-CN" altLang="en-US" b="0">
                <a:latin typeface="思源黑体 CN Medium" panose="020b0600000000000000" pitchFamily="34" charset="-122"/>
                <a:ea typeface="思源黑体 CN Medium" panose="020b0600000000000000" pitchFamily="34" charset="-122"/>
              </a:rPr>
              <a:t>、构图是摄影成败的第一步</a:t>
            </a:r>
          </a:p>
        </p:txBody>
      </p:sp>
    </p:spTree>
    <p:extLst>
      <p:ext uri="{BB962C8B-B14F-4D97-AF65-F5344CB8AC3E}">
        <p14:creationId xmlns:p14="http://schemas.microsoft.com/office/powerpoint/2010/main" val="1186074991"/>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2995527"/>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摄影构图在视觉传达中起着至关重要的作用。通过合理的构图，摄影师可以将照片的主题和情感准确地传达给观众。同时，构图还可以增强画面的视觉冲击力，提高照片的宣传效果。例如，在拍摄广告时，采用斜线构图可以营造出动感十足的画面，提高产品的吸引力；在拍摄风景时，采用黄金分割构图法可以将画面中的元素和谐地安排在一起，使画面更具美感。</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4</a:t>
            </a:r>
            <a:r>
              <a:rPr lang="zh-CN" altLang="en-US" b="0">
                <a:latin typeface="思源黑体 CN Medium" panose="020b0600000000000000" pitchFamily="34" charset="-122"/>
                <a:ea typeface="思源黑体 CN Medium" panose="020b0600000000000000" pitchFamily="34" charset="-122"/>
              </a:rPr>
              <a:t>、摄影构图在视觉传达中的作用</a:t>
            </a:r>
          </a:p>
        </p:txBody>
      </p:sp>
    </p:spTree>
    <p:extLst>
      <p:ext uri="{BB962C8B-B14F-4D97-AF65-F5344CB8AC3E}">
        <p14:creationId xmlns:p14="http://schemas.microsoft.com/office/powerpoint/2010/main" val="394761140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选择合适的摄影构图对于一张成功的照片至关重要。首先，要考虑照片的审美效果，即画面是否美观，能否吸引观众的眼球。其次，要考虑照片的传达目的，即照片要表达什么主题，传递什么信息。此外，还要考虑照片是否满足实际需求，如用于广告、新闻、旅游等不同领域，需要采用不同的构图方式。</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在实际拍摄过程中，我们要根据主题和需求的不同，灵活运用不同的构图方式。例如，在拍摄人像时，可以采用特写镜头和填充式构图来突出人物的面部表情和姿态；在拍摄建筑时，可以采用斜线构图和对称构图来表现建筑的雄伟和稳重。此外，我们还要注意构图的平衡性和对比性，以避免画面过于单调或突兀。</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5</a:t>
            </a:r>
            <a:r>
              <a:rPr lang="zh-CN" altLang="en-US" b="0">
                <a:latin typeface="思源黑体 CN Medium" panose="020b0600000000000000" pitchFamily="34" charset="-122"/>
                <a:ea typeface="思源黑体 CN Medium" panose="020b0600000000000000" pitchFamily="34" charset="-122"/>
              </a:rPr>
              <a:t>、摄影构图的选择方法</a:t>
            </a:r>
          </a:p>
        </p:txBody>
      </p:sp>
    </p:spTree>
    <p:extLst>
      <p:ext uri="{BB962C8B-B14F-4D97-AF65-F5344CB8AC3E}">
        <p14:creationId xmlns:p14="http://schemas.microsoft.com/office/powerpoint/2010/main" val="2639024720"/>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453808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井字形构图法也被称为网格构图法，是一种将画面分为九个等分的新型构图方法。它将画面分为上、下、左、右四个区域，并在中心区域形成一个“井”字。这种构图方式打破了传统的三分法、黄金分割等构图法则，具有更高的创新性和自由度。</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6</a:t>
            </a:r>
            <a:r>
              <a:rPr lang="zh-CN" altLang="en-US" b="0">
                <a:latin typeface="思源黑体 CN Medium" panose="020b0600000000000000" pitchFamily="34" charset="-122"/>
                <a:ea typeface="思源黑体 CN Medium" panose="020b0600000000000000" pitchFamily="34" charset="-122"/>
              </a:rPr>
              <a:t>、井字形构图法</a:t>
            </a:r>
          </a:p>
        </p:txBody>
      </p:sp>
      <p:pic>
        <p:nvPicPr>
          <p:cNvPr id="1026" name="Picture 2" descr="独木舟, 日落美景, 背光, 船, 黎明, 黄昏, 湖, 海洋, 海, 轮廓, 太阳, 日落, 船舶, 水, 天空, 反射, 航海船只, 风景 - 自然, 宁静, 宁静的场景, 云 - 天空, 自然之美, 交通, 交通方式, 自然, 停泊, 田园, 阳光, 非城市场景, 没有人, 户外, 划艇, 5K">
            <a:extLst>
              <a:ext uri="{FF2B5EF4-FFF2-40B4-BE49-F238E27FC236}">
                <a16:creationId xmlns:a16="http://schemas.microsoft.com/office/drawing/2014/main" id="{79EF71A3-58A6-8E80-F964-7709C7E385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00455" y="1282148"/>
            <a:ext cx="6166638" cy="4113351"/>
          </a:xfrm>
          <a:prstGeom prst="rect">
            <a:avLst/>
          </a:prstGeom>
          <a:noFill/>
          <a:extLst>
            <a:ext uri="{909E8E84-426E-40DD-AFC4-6F175D3DCCD1}">
              <a14:hiddenFill xmlns:a14="http://schemas.microsoft.com/office/drawing/2010/main">
                <a:solidFill>
                  <a:srgbClr val="FFFFFF"/>
                </a:solidFill>
              </a14:hiddenFill>
            </a:ext>
          </a:extLst>
        </p:spPr>
      </p:pic>
      <p:cxnSp>
        <p:nvCxnSpPr>
          <p:cNvPr id="3" name="直接连接符 2">
            <a:extLst>
              <a:ext uri="{FF2B5EF4-FFF2-40B4-BE49-F238E27FC236}">
                <a16:creationId xmlns:a16="http://schemas.microsoft.com/office/drawing/2014/main" id="{7E3C042C-BB6D-617D-B061-C6CD63DC94D4}"/>
              </a:ext>
            </a:extLst>
          </p:cNvPr>
          <p:cNvCxnSpPr/>
          <p:nvPr/>
        </p:nvCxnSpPr>
        <p:spPr>
          <a:xfrm flipH="1">
            <a:off x="7350114" y="1282147"/>
            <a:ext cx="0" cy="411335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A126C9B2-8ACC-6C8A-3B16-9A58428442F5}"/>
              </a:ext>
            </a:extLst>
          </p:cNvPr>
          <p:cNvCxnSpPr/>
          <p:nvPr/>
        </p:nvCxnSpPr>
        <p:spPr>
          <a:xfrm flipH="1">
            <a:off x="9417433" y="1282147"/>
            <a:ext cx="0" cy="4113351"/>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直接连接符 15">
            <a:extLst>
              <a:ext uri="{FF2B5EF4-FFF2-40B4-BE49-F238E27FC236}">
                <a16:creationId xmlns:a16="http://schemas.microsoft.com/office/drawing/2014/main" id="{39F74E44-6C9F-C7D8-06DC-DAF94643CF95}"/>
              </a:ext>
            </a:extLst>
          </p:cNvPr>
          <p:cNvCxnSpPr/>
          <p:nvPr/>
        </p:nvCxnSpPr>
        <p:spPr>
          <a:xfrm flipH="1">
            <a:off x="5300455" y="2614876"/>
            <a:ext cx="6166638"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直接连接符 17">
            <a:extLst>
              <a:ext uri="{FF2B5EF4-FFF2-40B4-BE49-F238E27FC236}">
                <a16:creationId xmlns:a16="http://schemas.microsoft.com/office/drawing/2014/main" id="{C431689D-1C4B-08AB-248A-A4DD74CCA916}"/>
              </a:ext>
            </a:extLst>
          </p:cNvPr>
          <p:cNvCxnSpPr/>
          <p:nvPr/>
        </p:nvCxnSpPr>
        <p:spPr>
          <a:xfrm flipH="1">
            <a:off x="5300455" y="4033459"/>
            <a:ext cx="6166638"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411197"/>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风光摄影：在风光摄影中，井字形构图法可以很好地突出天空、山脉、湖泊等自然元素。通过将天空作为背景，可以有效地将观众的视线引向主体，营造出壮美、大气的视觉效果。</a:t>
            </a:r>
          </a:p>
          <a:p>
            <a:pPr indent="-342900">
              <a:lnSpc>
                <a:spcPct val="150000"/>
              </a:lnSpc>
              <a:buFont typeface="Wingdings" panose="05000000000000000000" pitchFamily="2" charset="2"/>
              <a:buChar char="l"/>
            </a:pPr>
            <a:r>
              <a:rPr lang="zh-CN" altLang="en-US" sz="2400">
                <a:latin typeface="+mj-ea"/>
                <a:ea typeface="+mj-ea"/>
              </a:rPr>
              <a:t>人像摄影：在人像摄影中，井字形构图法可以创造出极具个性和创意的作品。通过将人物置于“井”字的某个位置，可以突显人物的不同部位，展现出独特的形态和表情。</a:t>
            </a:r>
          </a:p>
          <a:p>
            <a:pPr indent="-342900">
              <a:lnSpc>
                <a:spcPct val="150000"/>
              </a:lnSpc>
              <a:buFont typeface="Wingdings" panose="05000000000000000000" pitchFamily="2" charset="2"/>
              <a:buChar char="l"/>
            </a:pPr>
            <a:r>
              <a:rPr lang="zh-CN" altLang="en-US" sz="2400">
                <a:latin typeface="+mj-ea"/>
                <a:ea typeface="+mj-ea"/>
              </a:rPr>
              <a:t>建筑摄影：井字形构图法在建筑摄影中也有着广泛的应用。它可以有效地展现建筑的全貌和细节，同时凸显出建筑的几何美和对称性。</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7</a:t>
            </a:r>
            <a:r>
              <a:rPr lang="zh-CN" altLang="en-US" b="0">
                <a:latin typeface="思源黑体 CN Medium" panose="020b0600000000000000" pitchFamily="34" charset="-122"/>
                <a:ea typeface="思源黑体 CN Medium" panose="020b0600000000000000" pitchFamily="34" charset="-122"/>
              </a:rPr>
              <a:t>、井字形构图法的应用领域</a:t>
            </a:r>
          </a:p>
        </p:txBody>
      </p:sp>
    </p:spTree>
    <p:extLst>
      <p:ext uri="{BB962C8B-B14F-4D97-AF65-F5344CB8AC3E}">
        <p14:creationId xmlns:p14="http://schemas.microsoft.com/office/powerpoint/2010/main" val="3631404434"/>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创新性：井字形构图法打破了传统的构图法则，为摄影师提供了更多的创作空间和可能性，使作品更具创新性和独特性。</a:t>
            </a:r>
          </a:p>
          <a:p>
            <a:pPr indent="-342900">
              <a:lnSpc>
                <a:spcPct val="150000"/>
              </a:lnSpc>
              <a:buFont typeface="Wingdings" panose="05000000000000000000" pitchFamily="2" charset="2"/>
              <a:buChar char="l"/>
            </a:pPr>
            <a:r>
              <a:rPr lang="zh-CN" altLang="en-US" sz="2400">
                <a:latin typeface="+mj-ea"/>
                <a:ea typeface="+mj-ea"/>
              </a:rPr>
              <a:t>对称性：井字形构图法具有很高的对称性，可以使画面更加平衡、稳定，从而创造出更为和谐的视觉效果。</a:t>
            </a:r>
          </a:p>
          <a:p>
            <a:pPr indent="-342900">
              <a:lnSpc>
                <a:spcPct val="150000"/>
              </a:lnSpc>
              <a:buFont typeface="Wingdings" panose="05000000000000000000" pitchFamily="2" charset="2"/>
              <a:buChar char="l"/>
            </a:pPr>
            <a:r>
              <a:rPr lang="zh-CN" altLang="en-US" sz="2400">
                <a:latin typeface="+mj-ea"/>
                <a:ea typeface="+mj-ea"/>
              </a:rPr>
              <a:t>引导视线：井字形构图法可以通过对线条、色彩、明暗等因素的运用，引导观众的视线，使画面更加层次分明，富有深度感。</a:t>
            </a:r>
          </a:p>
          <a:p>
            <a:pPr indent="-342900">
              <a:lnSpc>
                <a:spcPct val="150000"/>
              </a:lnSpc>
              <a:buFont typeface="Wingdings" panose="05000000000000000000" pitchFamily="2" charset="2"/>
              <a:buChar char="l"/>
            </a:pPr>
            <a:r>
              <a:rPr lang="zh-CN" altLang="en-US" sz="2400">
                <a:latin typeface="+mj-ea"/>
                <a:ea typeface="+mj-ea"/>
              </a:rPr>
              <a:t>表现出景深：井字形构图法可以通过对横向和纵向空间的合理运用，表现出更佳的景深效果，使画面更加立体、生动。</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8</a:t>
            </a:r>
            <a:r>
              <a:rPr lang="zh-CN" altLang="en-US" b="0">
                <a:latin typeface="思源黑体 CN Medium" panose="020b0600000000000000" pitchFamily="34" charset="-122"/>
                <a:ea typeface="思源黑体 CN Medium" panose="020b0600000000000000" pitchFamily="34" charset="-122"/>
              </a:rPr>
              <a:t>、井字形构图法的优势</a:t>
            </a:r>
          </a:p>
        </p:txBody>
      </p:sp>
    </p:spTree>
    <p:extLst>
      <p:ext uri="{BB962C8B-B14F-4D97-AF65-F5344CB8AC3E}">
        <p14:creationId xmlns:p14="http://schemas.microsoft.com/office/powerpoint/2010/main" val="1393458750"/>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9</a:t>
            </a:r>
            <a:r>
              <a:rPr lang="zh-CN" altLang="en-US" b="0">
                <a:latin typeface="思源黑体 CN Medium" panose="020b0600000000000000" pitchFamily="34" charset="-122"/>
                <a:ea typeface="思源黑体 CN Medium" panose="020b0600000000000000" pitchFamily="34" charset="-122"/>
              </a:rPr>
              <a:t>、井字形构图的照片实例</a:t>
            </a:r>
          </a:p>
        </p:txBody>
      </p:sp>
      <p:grpSp>
        <p:nvGrpSpPr>
          <p:cNvPr id="2" name="组合 1">
            <a:extLst>
              <a:ext uri="{FF2B5EF4-FFF2-40B4-BE49-F238E27FC236}">
                <a16:creationId xmlns:a16="http://schemas.microsoft.com/office/drawing/2014/main" id="{51BEA33C-4A43-2AAB-1058-F96FCA2DBA72}"/>
              </a:ext>
            </a:extLst>
          </p:cNvPr>
          <p:cNvGrpSpPr/>
          <p:nvPr/>
        </p:nvGrpSpPr>
        <p:grpSpPr>
          <a:xfrm>
            <a:off x="672980" y="1139687"/>
            <a:ext cx="10846041" cy="5181600"/>
            <a:chOff x="1030979" y="1139687"/>
            <a:chExt cx="10846041" cy="5181600"/>
          </a:xfrm>
        </p:grpSpPr>
        <p:pic>
          <p:nvPicPr>
            <p:cNvPr id="2050" name="Picture 2" descr="照片, 日落美景, 秋季, 背光, 海滩, 树枝, 亮, 黑暗, 黎明, 景深, 戏剧性, 黄昏, 晚间, 地平线, 风景, 光, 自然, 户外, 名胜, 轮廓, 天空, 太阳, 日落, 旅行, 树, 天气, 自然之美, 风景 - 自然, 橙色, 宁静, 宁静的场景, 植物, 没有人, 田园, 水, 阳光, 前景聚焦, 生长, 云 - 天空, 水面上的地平线, 茎, 浪漫的天空, 4K, 免版税, CC0, 公共领域">
              <a:extLst>
                <a:ext uri="{FF2B5EF4-FFF2-40B4-BE49-F238E27FC236}">
                  <a16:creationId xmlns:a16="http://schemas.microsoft.com/office/drawing/2014/main" id="{F9F9FB76-8FBE-F422-0B39-64F3406D32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30979" y="1139687"/>
              <a:ext cx="3352178" cy="2512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2" name="Picture 4" descr="红色, 白色, 条纹, 热, 气球, 灰色, 人的, 手山, 幻想, 风景, 童话, 构成, 浪漫, 神秘, 自然, 浮动, 田园, 森林, 大气层, 美丽, 心情, 光, 照片蒙太奇, 大气的, 手, 岩石, 山, 峡谷, 植被, 童话故事, 魔法, 神秘主义, 飞, 梦想, 飞行, 灯光, 华丽, 奇妙, 外表, 令人惊叹的美景, 值得一看, 全景, 威风, 独特, 远景, 晴朗, 树, 植物, 多雾路段, 交通, 旅游目的地, 旅行, 热气球, 飞行器, 历史, 土地, 风景 - 自然, 宁静, 自然之美, 环境, 半空, 白天, 户外, 4K, 免版税, CC0, 公共领域">
              <a:extLst>
                <a:ext uri="{FF2B5EF4-FFF2-40B4-BE49-F238E27FC236}">
                  <a16:creationId xmlns:a16="http://schemas.microsoft.com/office/drawing/2014/main" id="{A0044243-82DE-36DB-E13A-906B61285C3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36606" y="1954696"/>
              <a:ext cx="7140414" cy="35813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54" name="Picture 6" descr="交叉, 海滩, 日落, 拧, 自然, 砂, 风景, 乡村, 遗迹, 名胜, 木原木, 旧, 日落美景, 晚间, 天空, 土地, 宁静, 前景聚焦, 阳光, 水, 没有人, 自然之美, 海, 宁静的场景, 风景 - 自然, 木质材料, 特写, 太阳, 户外, 宗教, 5K, 免版税, CC0, 公共领域">
              <a:extLst>
                <a:ext uri="{FF2B5EF4-FFF2-40B4-BE49-F238E27FC236}">
                  <a16:creationId xmlns:a16="http://schemas.microsoft.com/office/drawing/2014/main" id="{0DF33FF9-D246-6465-3091-70FE7C7208E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30979" y="4078798"/>
              <a:ext cx="3363734" cy="22424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2106637417"/>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中心对称构图法是一种广泛应用于摄影领域的构图技巧，它具有鲜明、对称的特点，让画面产生一种平衡、稳定的效果。</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中心对称构图法是一种将拍摄对象置于画面中心线两侧的构图方法。</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这种构图技巧通过将画面分为左右两部分，使画面具有强烈的对称性，给观众带来一种稳定、平衡的视觉感受。</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中心对称构图法是一种经典的摄影构图技巧，它具有平衡、稳定的特点，能够突出拍摄对象的对称美并引导观众的视线。在使用这种构图方法时，需要将拍摄对象置于画面的中心线两侧，并注意画面的对称性和意境的营造。通过熟练掌握中心对称构图法，我们可以创作出更多富有艺术性的摄影作品。</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10</a:t>
            </a:r>
            <a:r>
              <a:rPr lang="zh-CN" altLang="en-US" b="0">
                <a:latin typeface="思源黑体 CN Medium" panose="020b0600000000000000" pitchFamily="34" charset="-122"/>
                <a:ea typeface="思源黑体 CN Medium" panose="020b0600000000000000" pitchFamily="34" charset="-122"/>
              </a:rPr>
              <a:t>、中心对称构图法</a:t>
            </a:r>
          </a:p>
        </p:txBody>
      </p:sp>
    </p:spTree>
    <p:extLst>
      <p:ext uri="{BB962C8B-B14F-4D97-AF65-F5344CB8AC3E}">
        <p14:creationId xmlns:p14="http://schemas.microsoft.com/office/powerpoint/2010/main" val="2887392715"/>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稳定性：中心对称构图法将拍摄对象置于画面的中心线两侧，使画面上下对称，从而营造出一种平衡、稳定的效果。这种构图方法在拍摄建筑、自然风光等题材时尤为出色，能够展现出这些景物的稳定性和对称美。</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、对称美：中心对称构图法可以突出拍摄对象的对称性，使画面更加美观。例如，在拍摄两座山峰、一对人物等题材时，运用这种构图方法可以使画面更加和谐、美观。</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、引导视线：中心对称构图法可以通过将拍摄对象置于画面中心来引导观众的视线，使观众的注意力集中在画面中心。这种构图方法在拍摄人像、动物等题材时可以突出主体的特点，增强画面的表现力。</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11</a:t>
            </a:r>
            <a:r>
              <a:rPr lang="zh-CN" altLang="en-US" b="0">
                <a:latin typeface="思源黑体 CN Medium" panose="020b0600000000000000" pitchFamily="34" charset="-122"/>
                <a:ea typeface="思源黑体 CN Medium" panose="020b0600000000000000" pitchFamily="34" charset="-122"/>
              </a:rPr>
              <a:t>、中心对称构图法的优点</a:t>
            </a:r>
          </a:p>
        </p:txBody>
      </p:sp>
    </p:spTree>
    <p:extLst>
      <p:ext uri="{BB962C8B-B14F-4D97-AF65-F5344CB8AC3E}">
        <p14:creationId xmlns:p14="http://schemas.microsoft.com/office/powerpoint/2010/main" val="425836221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、将拍摄对象置于画面中心：在使用中心对称构图法时，需要将拍摄对象置于画面的中心线两侧，以保证画面的对称性和稳定性。同时，要注意将拍摄对象与背景进行分离，以突出拍摄对象的特点。</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利用对称性进行构图：在拍摄时，需要注意画面的对称性，通过寻找拍摄对象的对称性来进行构图。例如，在拍摄建筑时可以从正面拍摄以展现建筑的对称美；在拍摄人像时可以运用镜像对称来创造出独特的视觉效果。</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创造意境：中心对称构图法在拍摄意境浓厚的作品时同样具有很强的表现力。通过将拍摄对象与背景融为一体，可以创造出一种和谐、静谧的氛围。例如，在拍摄湖面倒影时可以运用中心对称构图法来创造出一种梦幻般的意境。</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12</a:t>
            </a:r>
            <a:r>
              <a:rPr lang="zh-CN" altLang="en-US" b="0">
                <a:latin typeface="思源黑体 CN Medium" panose="020b0600000000000000" pitchFamily="34" charset="-122"/>
                <a:ea typeface="思源黑体 CN Medium" panose="020b0600000000000000" pitchFamily="34" charset="-122"/>
              </a:rPr>
              <a:t>、如何运用中心对称构图法</a:t>
            </a:r>
          </a:p>
        </p:txBody>
      </p:sp>
    </p:spTree>
    <p:extLst>
      <p:ext uri="{BB962C8B-B14F-4D97-AF65-F5344CB8AC3E}">
        <p14:creationId xmlns:p14="http://schemas.microsoft.com/office/powerpoint/2010/main" val="164186411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13</a:t>
            </a:r>
            <a:r>
              <a:rPr lang="zh-CN" altLang="en-US" b="0">
                <a:latin typeface="思源黑体 CN Medium" panose="020b0600000000000000" pitchFamily="34" charset="-122"/>
                <a:ea typeface="思源黑体 CN Medium" panose="020b0600000000000000" pitchFamily="34" charset="-122"/>
              </a:rPr>
              <a:t>、中心对称构图法的照片实例</a:t>
            </a:r>
          </a:p>
        </p:txBody>
      </p:sp>
      <p:grpSp>
        <p:nvGrpSpPr>
          <p:cNvPr id="3" name="组合 2">
            <a:extLst>
              <a:ext uri="{FF2B5EF4-FFF2-40B4-BE49-F238E27FC236}">
                <a16:creationId xmlns:a16="http://schemas.microsoft.com/office/drawing/2014/main" id="{9C96A78B-4704-4806-C448-F0A133EAD89E}"/>
              </a:ext>
            </a:extLst>
          </p:cNvPr>
          <p:cNvGrpSpPr/>
          <p:nvPr/>
        </p:nvGrpSpPr>
        <p:grpSpPr>
          <a:xfrm>
            <a:off x="1720410" y="1020745"/>
            <a:ext cx="8742936" cy="2878937"/>
            <a:chOff x="1075121" y="1111263"/>
            <a:chExt cx="8742936" cy="2878937"/>
          </a:xfrm>
        </p:grpSpPr>
        <p:pic>
          <p:nvPicPr>
            <p:cNvPr id="3074" name="Picture 2" descr="棕色, 木, 陷害, 窗玻璃, 公寓, 建筑, 后院, 阳台, 殖民地的房子, 现代的, 门, 空, 家庭, 地板, 家具, 硬木地板, 室内, 内, 鼓舞人心, 室内设计, 山, 博物馆, 自然观, 美景, 老房子, 镜框, 房间, 树木, 壁, 视窗, 木材细节, 木门, 木窗, 码, 建筑结构, 没有人, 窗口, 白天, 打开, 植物, 建造, 树, 玻璃 - 材料, 入口, 自然, 屋, 拱, 透明, 阳光, 5K, 免版税, CC0, 公共领域">
              <a:extLst>
                <a:ext uri="{FF2B5EF4-FFF2-40B4-BE49-F238E27FC236}">
                  <a16:creationId xmlns:a16="http://schemas.microsoft.com/office/drawing/2014/main" id="{B3862860-D1E4-96C2-7218-C27C7DD390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75121" y="1117249"/>
              <a:ext cx="4318405" cy="28729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6" name="Picture 4" descr="黑色, 桌面背景, 屋, 着陆阶段, 晚, 浮桥, 斯堪的纳维亚, 海, 天空, 明星, 对称, 自然, 坝, 水, 建筑, 建筑结构, 建筑外观, 没有人, 星空, 发光的, 码头, 风景 - 自然, 云 - 天空, 建造, 湖, 复制空间, 自然之美, 宁静, 天文学, 4K, 免版税, CC0, 公共领域">
              <a:extLst>
                <a:ext uri="{FF2B5EF4-FFF2-40B4-BE49-F238E27FC236}">
                  <a16:creationId xmlns:a16="http://schemas.microsoft.com/office/drawing/2014/main" id="{282C435F-605D-9764-6271-5FD70E4B7B8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99652" y="1111263"/>
              <a:ext cx="4318405" cy="287893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grpSp>
        <p:nvGrpSpPr>
          <p:cNvPr id="4" name="组合 3">
            <a:extLst>
              <a:ext uri="{FF2B5EF4-FFF2-40B4-BE49-F238E27FC236}">
                <a16:creationId xmlns:a16="http://schemas.microsoft.com/office/drawing/2014/main" id="{3B149514-AF67-6250-374A-4FE39B9037BF}"/>
              </a:ext>
            </a:extLst>
          </p:cNvPr>
          <p:cNvGrpSpPr/>
          <p:nvPr/>
        </p:nvGrpSpPr>
        <p:grpSpPr>
          <a:xfrm>
            <a:off x="530934" y="4069545"/>
            <a:ext cx="11130132" cy="2586358"/>
            <a:chOff x="836581" y="4069545"/>
            <a:chExt cx="11130132" cy="2586358"/>
          </a:xfrm>
        </p:grpSpPr>
        <p:pic>
          <p:nvPicPr>
            <p:cNvPr id="3078" name="Picture 6" descr="北京, 天坛, 楼梯, 寺庙, 历史, 亚洲, 中国, 旧, 旅行, 对称, 透视, 建筑, 建筑结构, 天空, 建筑外观, 云 - 天空, 栏杆, 建造, 台阶和楼梯, 方向, 前进的路, 自然, 没有人, 宗教, 信仰, 旅游目的地, 低角度视图, 城市, 礼拜的场所, 白天, 户外, 摩天大楼, 5K, 免版税, CC0, 公共领域">
              <a:extLst>
                <a:ext uri="{FF2B5EF4-FFF2-40B4-BE49-F238E27FC236}">
                  <a16:creationId xmlns:a16="http://schemas.microsoft.com/office/drawing/2014/main" id="{EE06560E-F764-C95B-B959-4B65DF29386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87177" y="4069545"/>
              <a:ext cx="3879536" cy="25863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0" name="Picture 8" descr="棕色, 长凳, 金色, 小时, 木, 户外, 多雾路段, 有雾, 树木, 日落, 天空, 自然, 没有人, 宁静, 黎明, 风景, 对称, 自然之美, 树, 座位, 冬季, 木质材料, 冷的温度, 空, 宁静的场景, 缺席, 公园的长椅上, 风景 - 自然, 植物, 2K, 免版税, CC0, 公共领域">
              <a:extLst>
                <a:ext uri="{FF2B5EF4-FFF2-40B4-BE49-F238E27FC236}">
                  <a16:creationId xmlns:a16="http://schemas.microsoft.com/office/drawing/2014/main" id="{FBA9CAA2-D81C-2572-6E27-3BB34C28147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814822" y="4078473"/>
              <a:ext cx="3165406" cy="25774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2" name="Picture 10" descr="建筑, 建造, 结构体, 编制, 公寓, 视窗, 绿色, 对称, 建筑结构, 三角形, 建筑外观, 形状, 几何形状, 没有人, 白天, 屋顶, 窗口, 图案, 屋, 墙体建筑, 设计, 低角度视图, 住宅小区, 自然, 天空, 绿松石色, 4K, 免版税, CC0, 公共领域">
              <a:extLst>
                <a:ext uri="{FF2B5EF4-FFF2-40B4-BE49-F238E27FC236}">
                  <a16:creationId xmlns:a16="http://schemas.microsoft.com/office/drawing/2014/main" id="{FE392D88-09D8-8576-C402-CBBAA12CC63B}"/>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36581" y="4075042"/>
              <a:ext cx="3871292" cy="25808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32221917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765516"/>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摄影构图的一种形式是正交十字形构图。这种构图形式是画面上的景物或影调、颜色变化呈正交十字形出现。正交十字形构图可以有效地利用画面空间，容纳较多的陪体和背景，使视线向十字交叉部位集中。这种构图形式多用以拍摄有规律的运动体和稳定的排列着的物体等。建议在拍摄时避免将过多的元素安排在画面的正中央，以免让画面显得过于拥挤。可以利用陪体和背景来衬托主体，让整个画面更加生动、自然。</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十字形构图法是指将画面分为四个部分，呈现出一个“十”字形。其基本原理是利用视觉规律，将主体置于画面中心附近，以获得最佳的视觉效果。这种构图法通常适用于拍摄风景、人像、建筑等题材，可以帮助摄影师更好地表现主题，营造出独特的氛围。</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14</a:t>
            </a:r>
            <a:r>
              <a:rPr lang="zh-CN" altLang="en-US" b="0">
                <a:latin typeface="思源黑体 CN Medium" panose="020b0600000000000000" pitchFamily="34" charset="-122"/>
                <a:ea typeface="思源黑体 CN Medium" panose="020b0600000000000000" pitchFamily="34" charset="-122"/>
              </a:rPr>
              <a:t>、十字型构图法</a:t>
            </a:r>
          </a:p>
        </p:txBody>
      </p:sp>
    </p:spTree>
    <p:extLst>
      <p:ext uri="{BB962C8B-B14F-4D97-AF65-F5344CB8AC3E}">
        <p14:creationId xmlns:p14="http://schemas.microsoft.com/office/powerpoint/2010/main" val="276345537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15</a:t>
            </a:r>
            <a:r>
              <a:rPr lang="zh-CN" altLang="en-US" b="0">
                <a:latin typeface="思源黑体 CN Medium" panose="020b0600000000000000" pitchFamily="34" charset="-122"/>
                <a:ea typeface="思源黑体 CN Medium" panose="020b0600000000000000" pitchFamily="34" charset="-122"/>
              </a:rPr>
              <a:t>、十字型构图法的照片实例</a:t>
            </a:r>
          </a:p>
        </p:txBody>
      </p:sp>
      <p:grpSp>
        <p:nvGrpSpPr>
          <p:cNvPr id="2" name="组合 1">
            <a:extLst>
              <a:ext uri="{FF2B5EF4-FFF2-40B4-BE49-F238E27FC236}">
                <a16:creationId xmlns:a16="http://schemas.microsoft.com/office/drawing/2014/main" id="{2D50E491-F82B-DBEE-3F79-FE5CBFD6EA76}"/>
              </a:ext>
            </a:extLst>
          </p:cNvPr>
          <p:cNvGrpSpPr/>
          <p:nvPr/>
        </p:nvGrpSpPr>
        <p:grpSpPr>
          <a:xfrm>
            <a:off x="2014331" y="941917"/>
            <a:ext cx="8163338" cy="5606228"/>
            <a:chOff x="848139" y="1119251"/>
            <a:chExt cx="8163338" cy="5606228"/>
          </a:xfrm>
        </p:grpSpPr>
        <p:pic>
          <p:nvPicPr>
            <p:cNvPr id="19458" name="Picture 2" descr="芝加哥建筑, 建筑业务, 建造, 房屋, 建筑, 建筑结构, 建筑外观, 摩天大楼, 办公楼外观, 城市, 高 高的, 天空, 现代, 低角度视图, 塔, 办公室, 直接在下面, 自然, 没有人, 反射, 风景, 云 - 天空, 住宅小区, 户外, 金融区, 合金, 4K, 免版税, CC0, 公共领域">
              <a:extLst>
                <a:ext uri="{FF2B5EF4-FFF2-40B4-BE49-F238E27FC236}">
                  <a16:creationId xmlns:a16="http://schemas.microsoft.com/office/drawing/2014/main" id="{09670ACD-3890-18EE-6415-0545685393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8139" y="1239079"/>
              <a:ext cx="3604591" cy="24030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9460" name="Picture 4" descr="鸟, 眼睛视图, 汽车, 路口, 十字路口, 鸟瞰图, 路, 街道, 交通, 车辆, 交通方式, 建筑外观, 飞机, 旅行, 没有人, 城市, 建筑结构, 高角度视图, 建筑, 飞行器, 窗口, 公共交通, 陆地车辆, 白天, 户外, 旅游目的地, 机场跑道, 飞机场, 市容, 4K, 免版税, CC0, 公共领域">
              <a:extLst>
                <a:ext uri="{FF2B5EF4-FFF2-40B4-BE49-F238E27FC236}">
                  <a16:creationId xmlns:a16="http://schemas.microsoft.com/office/drawing/2014/main" id="{35FF9915-09B0-9949-15CE-9E547C6DF01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496792" y="3806687"/>
              <a:ext cx="5199098" cy="29187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9462" name="Picture 6" descr="丘陵, 十字路口, 自然, 立陶宛, 草, 绿色, 植物, 风景, 环境, 风景 - 自然, 非城市场景, 自然之美, 建筑, 蹊, 天空, 土地, 山丘, 宁静, 白天, 宁静的场景, 旅游目的地, 户外, 没有人, 5K, 免版税, CC0, 公共领域">
              <a:extLst>
                <a:ext uri="{FF2B5EF4-FFF2-40B4-BE49-F238E27FC236}">
                  <a16:creationId xmlns:a16="http://schemas.microsoft.com/office/drawing/2014/main" id="{480E9ECF-EBE7-E04D-C81B-460BDE18001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27143" y="1119251"/>
              <a:ext cx="3784334" cy="25228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711289819"/>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103523"/>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当我们谈论构图法时，不得不提椭圆形构图法。它是一种极具创意和视觉冲击力的构图技巧，能够让你的设计从众多作品中脱颖而出。</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椭圆形构图法是一种以椭圆形为基本形状的构图方法。在设计中，椭圆形具有完美、和谐、平衡的视觉效果，而椭圆形构图法则是一种将画面布局成一个或多个椭圆形的构图技巧。</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通过巧妙地运用椭圆形构图法，可以使画面更加生动、有趣，同时突显主题，增强视觉冲击力。</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16</a:t>
            </a:r>
            <a:r>
              <a:rPr lang="zh-CN" altLang="en-US" b="0">
                <a:latin typeface="思源黑体 CN Medium" panose="020b0600000000000000" pitchFamily="34" charset="-122"/>
                <a:ea typeface="思源黑体 CN Medium" panose="020b0600000000000000" pitchFamily="34" charset="-122"/>
              </a:rPr>
              <a:t>、椭圆形构图法</a:t>
            </a:r>
          </a:p>
        </p:txBody>
      </p:sp>
    </p:spTree>
    <p:extLst>
      <p:ext uri="{BB962C8B-B14F-4D97-AF65-F5344CB8AC3E}">
        <p14:creationId xmlns:p14="http://schemas.microsoft.com/office/powerpoint/2010/main" val="1801328827"/>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3549525"/>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、打破常规：椭圆形构图法不同于常见的中心对称构图法，它追求的是一种不规则、动态的视觉效果，更能吸引观众的注意力。</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、富有创意：椭圆形构图法能够产生极具创意性的画面效果，为设计师提供更多的想象空间。</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、平衡和谐：椭圆形构图法注重画面的平衡与和谐，可以使主题与背景相互映衬，突显主体的同时，呈现出一种完美的视觉效果。</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17</a:t>
            </a:r>
            <a:r>
              <a:rPr lang="zh-CN" altLang="en-US" b="0">
                <a:latin typeface="思源黑体 CN Medium" panose="020b0600000000000000" pitchFamily="34" charset="-122"/>
                <a:ea typeface="思源黑体 CN Medium" panose="020b0600000000000000" pitchFamily="34" charset="-122"/>
              </a:rPr>
              <a:t>、椭圆形构图法的优点</a:t>
            </a:r>
          </a:p>
        </p:txBody>
      </p:sp>
    </p:spTree>
    <p:extLst>
      <p:ext uri="{BB962C8B-B14F-4D97-AF65-F5344CB8AC3E}">
        <p14:creationId xmlns:p14="http://schemas.microsoft.com/office/powerpoint/2010/main" val="1167824519"/>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103523"/>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、平面设计：在海报、广告、杂志等平面设计中，椭圆形构图法能够很好地突出主题，增强视觉效果。</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、摄影：在摄影中，椭圆形构图法可以用来表现人与物的关系、强化主题等。比如，将人物作为主体，呈现在一个椭圆形的构图中，能够更好地展现人物的情感和状态。</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、艺术创作：在绘画、雕塑等艺术创作中，椭圆形构图法能够创造出一种独特的视觉效果，为作品增添更多的艺术价值。</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18</a:t>
            </a:r>
            <a:r>
              <a:rPr lang="zh-CN" altLang="en-US" b="0">
                <a:latin typeface="思源黑体 CN Medium" panose="020b0600000000000000" pitchFamily="34" charset="-122"/>
                <a:ea typeface="思源黑体 CN Medium" panose="020b0600000000000000" pitchFamily="34" charset="-122"/>
              </a:rPr>
              <a:t>、椭圆形构图法的应用场景</a:t>
            </a:r>
          </a:p>
        </p:txBody>
      </p:sp>
    </p:spTree>
    <p:extLst>
      <p:ext uri="{BB962C8B-B14F-4D97-AF65-F5344CB8AC3E}">
        <p14:creationId xmlns:p14="http://schemas.microsoft.com/office/powerpoint/2010/main" val="322871351"/>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19</a:t>
            </a:r>
            <a:r>
              <a:rPr lang="zh-CN" altLang="en-US" b="0">
                <a:latin typeface="思源黑体 CN Medium" panose="020b0600000000000000" pitchFamily="34" charset="-122"/>
                <a:ea typeface="思源黑体 CN Medium" panose="020b0600000000000000" pitchFamily="34" charset="-122"/>
              </a:rPr>
              <a:t>、椭圆形构图法的照片实例</a:t>
            </a:r>
          </a:p>
        </p:txBody>
      </p:sp>
      <p:grpSp>
        <p:nvGrpSpPr>
          <p:cNvPr id="2" name="组合 1">
            <a:extLst>
              <a:ext uri="{FF2B5EF4-FFF2-40B4-BE49-F238E27FC236}">
                <a16:creationId xmlns:a16="http://schemas.microsoft.com/office/drawing/2014/main" id="{FB184889-A799-12C5-8B51-7076A7592A0A}"/>
              </a:ext>
            </a:extLst>
          </p:cNvPr>
          <p:cNvGrpSpPr/>
          <p:nvPr/>
        </p:nvGrpSpPr>
        <p:grpSpPr>
          <a:xfrm>
            <a:off x="603238" y="957724"/>
            <a:ext cx="10985525" cy="5590421"/>
            <a:chOff x="749151" y="957724"/>
            <a:chExt cx="10985525" cy="5590421"/>
          </a:xfrm>
        </p:grpSpPr>
        <p:pic>
          <p:nvPicPr>
            <p:cNvPr id="4098" name="Picture 2" descr="无叶的树木, 公园, 建筑, 艺术, 风景, 椭圆, 名胜, 形状, 树木, 树, 圆圈, 几何形状, 光秃秃的树, 植物, 天空, 没有人, 自然, 建筑结构, 白天, 户外, 反射, 窗口, 建筑外观, 玻璃 - 材料, 树枝, 透明, 设计, 4K, 免版税, CC0, 公共领域">
              <a:extLst>
                <a:ext uri="{FF2B5EF4-FFF2-40B4-BE49-F238E27FC236}">
                  <a16:creationId xmlns:a16="http://schemas.microsoft.com/office/drawing/2014/main" id="{CEB5A110-6B28-D854-A5F1-C15E3C9226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9151" y="1905000"/>
              <a:ext cx="30480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00" name="Picture 4" descr="照片, 棕色, 结构体, 建筑设计, 建筑, 建造, 商业, 城市, 现代的, 乌云, 区, 玻璃制品, 玻璃窗, 光, 低角度拍摄, 博物馆, 办事处, 户外, 椭圆, 透视, 天空, 摩天大楼, 空间, 高, 塔, 旅行, 城市的, 建筑结构, 低角度视图, 建筑外观, 窗口, 没有人, 直接在下面, 自然, 住宅小区, 云 - 天空, 白天, 几何形状, 玻璃 - 材料, 办公楼外观, 反射, 现代, 公寓, 天花板, 2K, 免版税, CC0, 公共领域">
              <a:extLst>
                <a:ext uri="{FF2B5EF4-FFF2-40B4-BE49-F238E27FC236}">
                  <a16:creationId xmlns:a16="http://schemas.microsoft.com/office/drawing/2014/main" id="{EE31BF3B-A84F-55ED-9CB8-B18B27C525F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88904" y="3500145"/>
              <a:ext cx="45720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02" name="Picture 6" descr="椭圆形楼梯, 椭圆, 建筑和城市景观, 楼梯, 自动楼梯, 现代, 脚步, 交通, 室内, 金属, 没有人, 建筑, 台阶和楼梯, 建筑结构, 低角度视图, 栏杆, 建筑外观, 建造, 白天, 户外, 玻璃 - 材料, 图案, 反射, 4K, 免版税, CC0, 公共领域">
              <a:extLst>
                <a:ext uri="{FF2B5EF4-FFF2-40B4-BE49-F238E27FC236}">
                  <a16:creationId xmlns:a16="http://schemas.microsoft.com/office/drawing/2014/main" id="{D6787C9B-3BFA-CE2F-5F63-A8848ED488B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348602" y="2507975"/>
              <a:ext cx="2386074" cy="35847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04" name="Picture 8" descr="灰色, 拱桥, 绿色, 树木, 男女同校, 桥, 风景, 反射, 水, 桥 - 人造结构, 拱, 树, 连接, 宁静, 植物, 建筑, 河, 自然, 没有人, 建筑结构, 风景 - 自然, 宁静的场景, 户外, 流动, 4K, 免版税, CC0, 公共领域">
              <a:extLst>
                <a:ext uri="{FF2B5EF4-FFF2-40B4-BE49-F238E27FC236}">
                  <a16:creationId xmlns:a16="http://schemas.microsoft.com/office/drawing/2014/main" id="{133C6CB6-AE98-D94D-8357-485B7397420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498877" y="957724"/>
              <a:ext cx="3645123" cy="24300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256286603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对角线构图是指将主体元素或线条以对角线的方式安排在画面中，以产生特定的视觉效果。在摄影和艺术领域，这种构图方法被广泛运用，因为它具有许多独特的优点。</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对角线构图作为一种常见的构图方法，具有独特的优点和魅力。它能够增强视觉冲击力，突出主体元素，并具有广泛的应用场景。随着摄影和艺术技术的不断发展，相信对角线构图将会在未来的创作中发挥更加出色的表现。无论是摄影师、艺术家还是观众，都应该关注和学习这种构图方法，以带来更加独特和精彩的视觉体验。</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20</a:t>
            </a:r>
            <a:r>
              <a:rPr lang="zh-CN" altLang="en-US" b="0">
                <a:latin typeface="思源黑体 CN Medium" panose="020b0600000000000000" pitchFamily="34" charset="-122"/>
                <a:ea typeface="思源黑体 CN Medium" panose="020b0600000000000000" pitchFamily="34" charset="-122"/>
              </a:rPr>
              <a:t>、对角线构图法</a:t>
            </a:r>
          </a:p>
        </p:txBody>
      </p:sp>
    </p:spTree>
    <p:extLst>
      <p:ext uri="{BB962C8B-B14F-4D97-AF65-F5344CB8AC3E}">
        <p14:creationId xmlns:p14="http://schemas.microsoft.com/office/powerpoint/2010/main" val="146852168"/>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765516"/>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、有助于增强视觉冲击力。它将画面从传统的中心对称框架中解放出来，引导观众的视线沿着对角线移动，从而带来全新的视觉体验。同时，这种构图方法还可以使画面更加动感和富有张力，使主体更加突出。</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具有很好的可定制性。它可以根据不同的场景和需求进行调整。例如，在拍摄人像时，可以通过调整人物的姿态和位置，使对角线构图更加自然和谐。此外，对角线构图还可以通过与其他构图技巧结合，如对比、重复、渐变等，创造出更加丰富多样的视觉效果。</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具有广泛的应用场景。它不仅适用于拍摄风光、人像、动物等自然题材，还可以应用于广告、杂志、展览等商业领域。例如，在广告中，对角线构图可以通过引导观众的视线，突出产品或品牌的特点，从而提高宣传效果。</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21</a:t>
            </a:r>
            <a:r>
              <a:rPr lang="zh-CN" altLang="en-US" b="0">
                <a:latin typeface="思源黑体 CN Medium" panose="020b0600000000000000" pitchFamily="34" charset="-122"/>
                <a:ea typeface="思源黑体 CN Medium" panose="020b0600000000000000" pitchFamily="34" charset="-122"/>
              </a:rPr>
              <a:t>、对角线构图法的优点</a:t>
            </a:r>
          </a:p>
        </p:txBody>
      </p:sp>
    </p:spTree>
    <p:extLst>
      <p:ext uri="{BB962C8B-B14F-4D97-AF65-F5344CB8AC3E}">
        <p14:creationId xmlns:p14="http://schemas.microsoft.com/office/powerpoint/2010/main" val="2183011106"/>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22</a:t>
            </a:r>
            <a:r>
              <a:rPr lang="zh-CN" altLang="en-US" b="0">
                <a:latin typeface="思源黑体 CN Medium" panose="020b0600000000000000" pitchFamily="34" charset="-122"/>
                <a:ea typeface="思源黑体 CN Medium" panose="020b0600000000000000" pitchFamily="34" charset="-122"/>
              </a:rPr>
              <a:t>、对角线构图法的照片实例</a:t>
            </a:r>
          </a:p>
        </p:txBody>
      </p:sp>
      <p:grpSp>
        <p:nvGrpSpPr>
          <p:cNvPr id="3" name="组合 2">
            <a:extLst>
              <a:ext uri="{FF2B5EF4-FFF2-40B4-BE49-F238E27FC236}">
                <a16:creationId xmlns:a16="http://schemas.microsoft.com/office/drawing/2014/main" id="{0D7D48D5-41D5-9127-415F-7192BF58838C}"/>
              </a:ext>
            </a:extLst>
          </p:cNvPr>
          <p:cNvGrpSpPr/>
          <p:nvPr/>
        </p:nvGrpSpPr>
        <p:grpSpPr>
          <a:xfrm>
            <a:off x="987493" y="1018674"/>
            <a:ext cx="10217013" cy="5529471"/>
            <a:chOff x="947945" y="1129746"/>
            <a:chExt cx="10217013" cy="5529471"/>
          </a:xfrm>
        </p:grpSpPr>
        <p:pic>
          <p:nvPicPr>
            <p:cNvPr id="5122" name="Picture 2" descr="花, 对角线, 粉, 植物, 宏观, 绿色, 粉色, 开花植物, 自然之美, 新鲜, 特写, 漏洞, 脆弱, 生长, 花瓣, 花序, 自然, 花头, 没有人, 选择性聚焦, 树叶, 植物部分, 前景聚焦, 户外, 春天, 紫色, 园艺, 5K, 免版税, CC0, 公共领域">
              <a:extLst>
                <a:ext uri="{FF2B5EF4-FFF2-40B4-BE49-F238E27FC236}">
                  <a16:creationId xmlns:a16="http://schemas.microsoft.com/office/drawing/2014/main" id="{AC35DC98-8911-B59A-0E25-3E2B802169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60705" y="3856381"/>
              <a:ext cx="4204253" cy="28028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4" name="Picture 4" descr="沙丘, 砂, 沙漠, 风景, 自然, 干燥, 非洲, 热, 旅行, 纳米比亚, 无声, 沙漠景观, 特写, 棕色, 背景图片, 沙粒, 对角线, 土地, 没有人, 宁静, 图案, 风景 - 自然, 环境, 全画幅, 背景, 阳光, 纺织品, 日落, 橙色, 户外, 气候, 宁静的场景, 干旱的气候, 5K, 免版税, CC0, 公共领域">
              <a:extLst>
                <a:ext uri="{FF2B5EF4-FFF2-40B4-BE49-F238E27FC236}">
                  <a16:creationId xmlns:a16="http://schemas.microsoft.com/office/drawing/2014/main" id="{42DD4A5B-D3AD-2928-0EC0-04FEB4213E6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30249" y="1129746"/>
              <a:ext cx="3822838" cy="25485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6" name="Picture 6" descr="低, 角度摄影, 群, 鸟类, HIMMEL, 晚间, 对角线, 图案, 飞行, 天空, 野生动物, 大群动物, 脊椎动物, 鸟, 动物, 一群动物, 低角度视图, 动物主题, 一群鸟, 没有人, 自然, 晴朗的天空, 白天, 蓝色, 运动, 半空, 展开翅膀, 4K, 免版税, CC0, 公共领域">
              <a:extLst>
                <a:ext uri="{FF2B5EF4-FFF2-40B4-BE49-F238E27FC236}">
                  <a16:creationId xmlns:a16="http://schemas.microsoft.com/office/drawing/2014/main" id="{F6DDC51F-8D86-2E17-0DBF-C5FCDF3C7F7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489751" y="3856382"/>
              <a:ext cx="4204253" cy="28028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8" name="Picture 8" descr="冬季, 雪, 树枝, 云杉, 太阳, 自然, 针, 美丽, 对角线, 金色的光芒, 植物, 树, 前景聚焦, 白天, 没有人, 生长, 特写, 选择性聚焦, 户外, 阳光, 低角度视图, 土地, 尖锐, 金属, 树干, 边界, 自然之美, 4K, 免版税, CC0, 公共领域">
              <a:extLst>
                <a:ext uri="{FF2B5EF4-FFF2-40B4-BE49-F238E27FC236}">
                  <a16:creationId xmlns:a16="http://schemas.microsoft.com/office/drawing/2014/main" id="{3CEEB4B0-1856-1697-2A18-757FE2D4769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47945" y="1129746"/>
              <a:ext cx="3822838" cy="25379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2706309988"/>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2995527"/>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垂直构图法是一种将视觉元素沿垂直方向排列的技巧。在摄影中，这种构图方法能够有效地将画面内容进行分割，形成清晰的层次感和秩序感。</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垂直构图法在摄影中具有广泛的应用价值。</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通过合理地运用垂直构图法，我们可以有效地突出主题、引导视觉流以及创造视觉层次感，以满足人们对于美好视觉体验的追求。</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23</a:t>
            </a:r>
            <a:r>
              <a:rPr lang="zh-CN" altLang="en-US" b="0">
                <a:latin typeface="思源黑体 CN Medium" panose="020b0600000000000000" pitchFamily="34" charset="-122"/>
                <a:ea typeface="思源黑体 CN Medium" panose="020b0600000000000000" pitchFamily="34" charset="-122"/>
              </a:rPr>
              <a:t>、垂直构图法</a:t>
            </a:r>
          </a:p>
        </p:txBody>
      </p:sp>
    </p:spTree>
    <p:extLst>
      <p:ext uri="{BB962C8B-B14F-4D97-AF65-F5344CB8AC3E}">
        <p14:creationId xmlns:p14="http://schemas.microsoft.com/office/powerpoint/2010/main" val="349879813"/>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24</a:t>
            </a:r>
            <a:r>
              <a:rPr lang="zh-CN" altLang="en-US" b="0">
                <a:latin typeface="思源黑体 CN Medium" panose="020b0600000000000000" pitchFamily="34" charset="-122"/>
                <a:ea typeface="思源黑体 CN Medium" panose="020b0600000000000000" pitchFamily="34" charset="-122"/>
              </a:rPr>
              <a:t>、垂直构图法的照片实例</a:t>
            </a:r>
          </a:p>
        </p:txBody>
      </p:sp>
      <p:grpSp>
        <p:nvGrpSpPr>
          <p:cNvPr id="2" name="组合 1">
            <a:extLst>
              <a:ext uri="{FF2B5EF4-FFF2-40B4-BE49-F238E27FC236}">
                <a16:creationId xmlns:a16="http://schemas.microsoft.com/office/drawing/2014/main" id="{9CB75FAC-B199-1711-831A-7DE3E4480C0D}"/>
              </a:ext>
            </a:extLst>
          </p:cNvPr>
          <p:cNvGrpSpPr/>
          <p:nvPr/>
        </p:nvGrpSpPr>
        <p:grpSpPr>
          <a:xfrm>
            <a:off x="879598" y="929187"/>
            <a:ext cx="10432804" cy="5756535"/>
            <a:chOff x="1159536" y="929187"/>
            <a:chExt cx="10432804" cy="5756535"/>
          </a:xfrm>
        </p:grpSpPr>
        <p:pic>
          <p:nvPicPr>
            <p:cNvPr id="28674" name="Picture 2" descr="多层建筑玻璃露台, 公寓, 建筑, 市容, 云, 详情, 客房, 天空, 天际线, 摩天大楼, 空间, 阳光, 日落, 高, 建造, 城市, 边缘, 玻璃, 高楼, 住房, multistorey, 户外, 通道, 住宅, 住宅楼, 屋顶, 阳台, 垂直, 窗口, 建筑结构, 云 - 天空, 建筑外观, 低角度视图, 高 高的, 没有人, 办公楼外观, 自然, 现代, 办公室, 白天, 塔, 2K, 免版税, CC0, 公共领域">
              <a:extLst>
                <a:ext uri="{FF2B5EF4-FFF2-40B4-BE49-F238E27FC236}">
                  <a16:creationId xmlns:a16="http://schemas.microsoft.com/office/drawing/2014/main" id="{865E9A8C-4CC6-A847-A5A3-F0C72C2C89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4358" y="929187"/>
              <a:ext cx="3271964" cy="229109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8676" name="Picture 4" descr="抽象, 悬挂, 木艺术, 自然, 光, 艺术, 天花板, 切, 装饰, 线, 树, 木, 背景, 竹, 捆绑, 棕色, 概念, 手艺, 创作的, 设计, 干燥, 挂, 有机, 图案, 简单, 棒, 质地, 纹理, 垂直, 木质材料, 没有人, 白天, 前景聚焦, 建筑结构, 全画幅, 低角度视图, 特写, 风铃, 建筑, 户外, 阳光, 照明设备, 选择性聚焦, 墙体建筑, 竹子 - 植物, 2K, 免版税, CC0, 公共领域">
              <a:extLst>
                <a:ext uri="{FF2B5EF4-FFF2-40B4-BE49-F238E27FC236}">
                  <a16:creationId xmlns:a16="http://schemas.microsoft.com/office/drawing/2014/main" id="{84A2FAFD-7C38-9C43-9973-39B9709D123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20340" y="3328282"/>
              <a:ext cx="45720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8678" name="Picture 6" descr="白色, 黑色, 摩天, 轮, 白天, 摩天轮, 高, 低角度拍摄, 金属, 平面, 钢, 技术, 垂直, 没有人, 自然, 天空, 户外, 交通, 交通方式, 建筑, 建筑结构, 数, 高 高的, 白色背景, 复制空间, 测量仪器, 图案, 低角度视图, 田园, 方向, 塔, 全球通讯, 5K, 免版税, CC0, 公共领域">
              <a:extLst>
                <a:ext uri="{FF2B5EF4-FFF2-40B4-BE49-F238E27FC236}">
                  <a16:creationId xmlns:a16="http://schemas.microsoft.com/office/drawing/2014/main" id="{B75EF22D-2004-F476-A663-8166207F19F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136913" y="3637722"/>
              <a:ext cx="4572000" cy="304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8680" name="Picture 8" descr="三, 黑色, 钢, 产业, chiminea, 建筑, 化学, 烟囱, 施工, 间断, 厂, 重, 工业厂房, 工业, 铁, 机械, 制造业, 金属, 户外, 管, 管道, 植物, 污染, 功率, 不锈钢, 最高, 技术, 工具, 垂直, 没有人, 低角度视图, 晴朗的天空, 自然, 天空, 并排, 白天, 复制空间, 阳光, 高 高的, 建筑外观, 烟 - 物理结构, 剪下, 发光, 建筑结构, 5K, 免版税, CC0, 公共领域">
              <a:extLst>
                <a:ext uri="{FF2B5EF4-FFF2-40B4-BE49-F238E27FC236}">
                  <a16:creationId xmlns:a16="http://schemas.microsoft.com/office/drawing/2014/main" id="{1A878FA6-ACE4-96FE-A7B7-A3DB2B63C35E}"/>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159536" y="1137910"/>
              <a:ext cx="3601307" cy="22910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553847883"/>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A</a:t>
            </a:r>
            <a:r>
              <a:rPr lang="zh-CN" altLang="en-US" sz="2400">
                <a:latin typeface="+mj-ea"/>
                <a:ea typeface="+mj-ea"/>
              </a:rPr>
              <a:t>型摄影构图法是一种以线性构图和三角形构图为基础的混合构图方法。它强调在画面中构建清晰的线性关系，并通过三角形构图来引导观众的视觉焦点。</a:t>
            </a:r>
            <a:r>
              <a:rPr lang="en-US" altLang="zh-CN" sz="2400">
                <a:latin typeface="+mj-ea"/>
                <a:ea typeface="+mj-ea"/>
              </a:rPr>
              <a:t>A</a:t>
            </a:r>
            <a:r>
              <a:rPr lang="zh-CN" altLang="en-US" sz="2400">
                <a:latin typeface="+mj-ea"/>
                <a:ea typeface="+mj-ea"/>
              </a:rPr>
              <a:t>型摄影构图法的特点在于它既具有稳定性，又不失活泼性，能给观众留下深刻的印象。</a:t>
            </a:r>
            <a:endParaRPr lang="en-US" altLang="zh-CN" sz="2400">
              <a:latin typeface="+mj-ea"/>
              <a:ea typeface="+mj-ea"/>
            </a:endParaRPr>
          </a:p>
          <a:p>
            <a:pPr indent="-342900">
              <a:lnSpc>
                <a:spcPct val="150000"/>
              </a:lnSpc>
              <a:buFont typeface="Wingdings" panose="05000000000000000000" pitchFamily="2" charset="2"/>
              <a:buChar char="l"/>
            </a:pPr>
            <a:r>
              <a:rPr lang="en-US" altLang="zh-CN" sz="2400">
                <a:latin typeface="+mj-ea"/>
                <a:ea typeface="+mj-ea"/>
              </a:rPr>
              <a:t>A</a:t>
            </a:r>
            <a:r>
              <a:rPr lang="zh-CN" altLang="en-US" sz="2400">
                <a:latin typeface="+mj-ea"/>
                <a:ea typeface="+mj-ea"/>
              </a:rPr>
              <a:t>型摄影构图法是一种具有明确性、生动性和和谐性的构图方法。通过构建清晰的线性关系和三角形构图，可以有效突出主题元素，增强画面的深度和立体感。在实际拍摄中，摄影爱好者可以根据不同的场景和主题灵活运用</a:t>
            </a:r>
            <a:r>
              <a:rPr lang="en-US" altLang="zh-CN" sz="2400">
                <a:latin typeface="+mj-ea"/>
                <a:ea typeface="+mj-ea"/>
              </a:rPr>
              <a:t>A</a:t>
            </a:r>
            <a:r>
              <a:rPr lang="zh-CN" altLang="en-US" sz="2400">
                <a:latin typeface="+mj-ea"/>
                <a:ea typeface="+mj-ea"/>
              </a:rPr>
              <a:t>型摄影构图法，为照片注入新的生命力。</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25</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A</a:t>
            </a:r>
            <a:r>
              <a:rPr lang="zh-CN" altLang="en-US" b="0">
                <a:latin typeface="思源黑体 CN Medium" panose="020b0600000000000000" pitchFamily="34" charset="-122"/>
                <a:ea typeface="思源黑体 CN Medium" panose="020b0600000000000000" pitchFamily="34" charset="-122"/>
              </a:rPr>
              <a:t>型构图法</a:t>
            </a:r>
          </a:p>
        </p:txBody>
      </p:sp>
    </p:spTree>
    <p:extLst>
      <p:ext uri="{BB962C8B-B14F-4D97-AF65-F5344CB8AC3E}">
        <p14:creationId xmlns:p14="http://schemas.microsoft.com/office/powerpoint/2010/main" val="2852900561"/>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765516"/>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zh-CN" altLang="en-US" sz="2400">
                <a:latin typeface="+mj-ea"/>
                <a:ea typeface="+mj-ea"/>
              </a:rPr>
              <a:t>构建线性关系</a:t>
            </a:r>
          </a:p>
          <a:p>
            <a:pPr indent="-342900">
              <a:lnSpc>
                <a:spcPct val="150000"/>
              </a:lnSpc>
              <a:buFont typeface="Wingdings" panose="05000000000000000000" pitchFamily="2" charset="2"/>
              <a:buChar char="l"/>
            </a:pPr>
            <a:r>
              <a:rPr lang="zh-CN" altLang="en-US" sz="2400">
                <a:latin typeface="+mj-ea"/>
                <a:ea typeface="+mj-ea"/>
              </a:rPr>
              <a:t>在</a:t>
            </a:r>
            <a:r>
              <a:rPr lang="en-US" altLang="zh-CN" sz="2400">
                <a:latin typeface="+mj-ea"/>
                <a:ea typeface="+mj-ea"/>
              </a:rPr>
              <a:t>A</a:t>
            </a:r>
            <a:r>
              <a:rPr lang="zh-CN" altLang="en-US" sz="2400">
                <a:latin typeface="+mj-ea"/>
                <a:ea typeface="+mj-ea"/>
              </a:rPr>
              <a:t>型摄影构图法中，线性构图是关键。通过在画面中创建清晰可见的线条，如对角线、水平线、垂直线等，来引导观众的视线，营造出独特的视觉效果。</a:t>
            </a:r>
            <a:endParaRPr lang="en-US" altLang="zh-CN" sz="2400">
              <a:latin typeface="+mj-ea"/>
              <a:ea typeface="+mj-ea"/>
            </a:endParaRPr>
          </a:p>
          <a:p>
            <a:pPr indent="-342900">
              <a:lnSpc>
                <a:spcPct val="150000"/>
              </a:lnSpc>
              <a:buFont typeface="Wingdings" panose="05000000000000000000" pitchFamily="2" charset="2"/>
              <a:buChar char="l"/>
            </a:pPr>
            <a:r>
              <a:rPr lang="zh-CN" altLang="en-US" sz="2400">
                <a:latin typeface="+mj-ea"/>
                <a:ea typeface="+mj-ea"/>
              </a:rPr>
              <a:t>创造三角形构图</a:t>
            </a:r>
          </a:p>
          <a:p>
            <a:pPr indent="-342900">
              <a:lnSpc>
                <a:spcPct val="150000"/>
              </a:lnSpc>
              <a:buFont typeface="Wingdings" panose="05000000000000000000" pitchFamily="2" charset="2"/>
              <a:buChar char="l"/>
            </a:pPr>
            <a:r>
              <a:rPr lang="zh-CN" altLang="en-US" sz="2400">
                <a:latin typeface="+mj-ea"/>
                <a:ea typeface="+mj-ea"/>
              </a:rPr>
              <a:t>三角形构图是</a:t>
            </a:r>
            <a:r>
              <a:rPr lang="en-US" altLang="zh-CN" sz="2400">
                <a:latin typeface="+mj-ea"/>
                <a:ea typeface="+mj-ea"/>
              </a:rPr>
              <a:t>A</a:t>
            </a:r>
            <a:r>
              <a:rPr lang="zh-CN" altLang="en-US" sz="2400">
                <a:latin typeface="+mj-ea"/>
                <a:ea typeface="+mj-ea"/>
              </a:rPr>
              <a:t>型摄影构图法的另一个重要元素。在一个稳定的三角形构图中，主题元素可以位于三角形的顶端，也可以在底部的两个顶点。这种构图方法能有效引导观众的视线，同时为画面增加稳定性。深度和空间感的营造</a:t>
            </a:r>
          </a:p>
          <a:p>
            <a:pPr indent="-342900">
              <a:lnSpc>
                <a:spcPct val="150000"/>
              </a:lnSpc>
              <a:buFont typeface="Wingdings" panose="05000000000000000000" pitchFamily="2" charset="2"/>
              <a:buChar char="l"/>
            </a:pPr>
            <a:r>
              <a:rPr lang="en-US" altLang="zh-CN" sz="2400">
                <a:latin typeface="+mj-ea"/>
                <a:ea typeface="+mj-ea"/>
              </a:rPr>
              <a:t>A</a:t>
            </a:r>
            <a:r>
              <a:rPr lang="zh-CN" altLang="en-US" sz="2400">
                <a:latin typeface="+mj-ea"/>
                <a:ea typeface="+mj-ea"/>
              </a:rPr>
              <a:t>型摄影构图法还注重营造画面的深度和空间感。通过运用透视和影调对比等手法，可以让画面更加立体，呈现出更强的三维效果。例如，在拍摄建筑时，可以利用透视效果来表现建筑物的立体感。</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26</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A</a:t>
            </a:r>
            <a:r>
              <a:rPr lang="zh-CN" altLang="en-US" b="0">
                <a:latin typeface="思源黑体 CN Medium" panose="020b0600000000000000" pitchFamily="34" charset="-122"/>
                <a:ea typeface="思源黑体 CN Medium" panose="020b0600000000000000" pitchFamily="34" charset="-122"/>
              </a:rPr>
              <a:t>型摄影构图法的实践方法</a:t>
            </a:r>
          </a:p>
        </p:txBody>
      </p:sp>
    </p:spTree>
    <p:extLst>
      <p:ext uri="{BB962C8B-B14F-4D97-AF65-F5344CB8AC3E}">
        <p14:creationId xmlns:p14="http://schemas.microsoft.com/office/powerpoint/2010/main" val="1060927204"/>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211519"/>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A</a:t>
            </a:r>
            <a:r>
              <a:rPr lang="zh-CN" altLang="en-US" sz="2400">
                <a:latin typeface="+mj-ea"/>
                <a:ea typeface="+mj-ea"/>
              </a:rPr>
              <a:t>型摄影构图法具有明确性、生动性和和谐性三大优势。首先，明确的线性关系和三角形构图能迅速引导观众的视线，突出主题元素。其次，这种构图方法能增强画面的动感和深度，使画面更具活力。最后，通过和谐的颜色和影调搭配，</a:t>
            </a:r>
            <a:r>
              <a:rPr lang="en-US" altLang="zh-CN" sz="2400">
                <a:latin typeface="+mj-ea"/>
                <a:ea typeface="+mj-ea"/>
              </a:rPr>
              <a:t>A</a:t>
            </a:r>
            <a:r>
              <a:rPr lang="zh-CN" altLang="en-US" sz="2400">
                <a:latin typeface="+mj-ea"/>
                <a:ea typeface="+mj-ea"/>
              </a:rPr>
              <a:t>型摄影构图法能呈现出和谐的视觉效果。</a:t>
            </a:r>
            <a:endParaRPr lang="en-US" altLang="zh-CN" sz="2400">
              <a:latin typeface="+mj-ea"/>
              <a:ea typeface="+mj-ea"/>
            </a:endParaRPr>
          </a:p>
          <a:p>
            <a:pPr indent="-342900">
              <a:lnSpc>
                <a:spcPct val="150000"/>
              </a:lnSpc>
              <a:buFont typeface="Wingdings" panose="05000000000000000000" pitchFamily="2" charset="2"/>
              <a:buChar char="l"/>
            </a:pPr>
            <a:r>
              <a:rPr lang="en-US" altLang="zh-CN" sz="2400">
                <a:latin typeface="+mj-ea"/>
                <a:ea typeface="+mj-ea"/>
              </a:rPr>
              <a:t>A</a:t>
            </a:r>
            <a:r>
              <a:rPr lang="zh-CN" altLang="en-US" sz="2400">
                <a:latin typeface="+mj-ea"/>
                <a:ea typeface="+mj-ea"/>
              </a:rPr>
              <a:t>型摄影构图法适用于多种场景，包括风景、人像、建筑和静物等。在风景摄影中，可以运用线性构图和三角形构图来组织天空、山脉和云彩等元素。在人像摄影中，可以利用</a:t>
            </a:r>
            <a:r>
              <a:rPr lang="en-US" altLang="zh-CN" sz="2400">
                <a:latin typeface="+mj-ea"/>
                <a:ea typeface="+mj-ea"/>
              </a:rPr>
              <a:t>A</a:t>
            </a:r>
            <a:r>
              <a:rPr lang="zh-CN" altLang="en-US" sz="2400">
                <a:latin typeface="+mj-ea"/>
                <a:ea typeface="+mj-ea"/>
              </a:rPr>
              <a:t>型构图法来突出人物的形态和气质。在建筑摄影中，可以利用透视效果来表现建筑物的立体感和空间感。在静物摄影中，可以运用清晰的线性关系和三角形构图来突出主题物品的形态和质感。</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27</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A</a:t>
            </a:r>
            <a:r>
              <a:rPr lang="zh-CN" altLang="en-US" b="0">
                <a:latin typeface="思源黑体 CN Medium" panose="020b0600000000000000" pitchFamily="34" charset="-122"/>
                <a:ea typeface="思源黑体 CN Medium" panose="020b0600000000000000" pitchFamily="34" charset="-122"/>
              </a:rPr>
              <a:t>型摄影构图法的优势和应用场景</a:t>
            </a:r>
          </a:p>
        </p:txBody>
      </p:sp>
    </p:spTree>
    <p:extLst>
      <p:ext uri="{BB962C8B-B14F-4D97-AF65-F5344CB8AC3E}">
        <p14:creationId xmlns:p14="http://schemas.microsoft.com/office/powerpoint/2010/main" val="4047862167"/>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28</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A</a:t>
            </a:r>
            <a:r>
              <a:rPr lang="zh-CN" altLang="en-US" b="0">
                <a:latin typeface="思源黑体 CN Medium" panose="020b0600000000000000" pitchFamily="34" charset="-122"/>
                <a:ea typeface="思源黑体 CN Medium" panose="020b0600000000000000" pitchFamily="34" charset="-122"/>
              </a:rPr>
              <a:t>型构图法的照片实例</a:t>
            </a:r>
          </a:p>
        </p:txBody>
      </p:sp>
      <p:grpSp>
        <p:nvGrpSpPr>
          <p:cNvPr id="2" name="组合 1">
            <a:extLst>
              <a:ext uri="{FF2B5EF4-FFF2-40B4-BE49-F238E27FC236}">
                <a16:creationId xmlns:a16="http://schemas.microsoft.com/office/drawing/2014/main" id="{510DE664-5FD7-7955-558A-D36BC3141FEB}"/>
              </a:ext>
            </a:extLst>
          </p:cNvPr>
          <p:cNvGrpSpPr/>
          <p:nvPr/>
        </p:nvGrpSpPr>
        <p:grpSpPr>
          <a:xfrm>
            <a:off x="799711" y="1707322"/>
            <a:ext cx="10592577" cy="3443357"/>
            <a:chOff x="857301" y="1696278"/>
            <a:chExt cx="10592577" cy="3443357"/>
          </a:xfrm>
        </p:grpSpPr>
        <p:pic>
          <p:nvPicPr>
            <p:cNvPr id="27652" name="Picture 4" descr="埃菲尔铁塔, 巴黎, 法国, 旅行, 塔, 建筑, 旅游, 地标, 城市, 著名, 历史性, 建筑结构, 旅游目的地, 天空, 云 - 天空, 历史, 过去, 高 高的, 自然, 建筑外观, 金属, 没有人, 纪念馆, 日落, 户外, 市容, 摩天大楼, 尖塔, 4K, 免版税, CC0, 公共领域">
              <a:extLst>
                <a:ext uri="{FF2B5EF4-FFF2-40B4-BE49-F238E27FC236}">
                  <a16:creationId xmlns:a16="http://schemas.microsoft.com/office/drawing/2014/main" id="{7A0A4F2B-D10F-AAB0-C39A-D9D4BBF805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7301" y="1696278"/>
              <a:ext cx="5165035" cy="34433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654" name="Picture 6" descr="装饰艺术细节, 金色, 门桥, 桥。, 湾, 桥, 加州, 加洲的金门大桥, 金门大桥, 旧金山, 旧金山湾, 跨度, 支持, 艺术装饰, 城市, 基础设施, 地标, 大规模的, 金工, 铆钉, 钢, 旅行, 美国, 假期, 低角度视图, 建筑, 建筑结构, 建筑外观, 天空, 没有人, 建造, 白天, 自然, 旅游目的地, 晴朗的天空, 历史, 过去, 红色, 旅游, 户外, 拱, 2K, 免版税, CC0, 公共领域">
              <a:extLst>
                <a:ext uri="{FF2B5EF4-FFF2-40B4-BE49-F238E27FC236}">
                  <a16:creationId xmlns:a16="http://schemas.microsoft.com/office/drawing/2014/main" id="{EFCC205F-7EE0-E9B5-2B55-763073F9714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84844" y="1696278"/>
              <a:ext cx="5165034" cy="34433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spTree>
    <p:extLst>
      <p:ext uri="{BB962C8B-B14F-4D97-AF65-F5344CB8AC3E}">
        <p14:creationId xmlns:p14="http://schemas.microsoft.com/office/powerpoint/2010/main" val="3721125761"/>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S</a:t>
            </a:r>
            <a:r>
              <a:rPr lang="zh-CN" altLang="en-US" sz="2400">
                <a:latin typeface="+mj-ea"/>
                <a:ea typeface="+mj-ea"/>
              </a:rPr>
              <a:t>型构图是指物体以“</a:t>
            </a:r>
            <a:r>
              <a:rPr lang="en-US" altLang="zh-CN" sz="2400">
                <a:latin typeface="+mj-ea"/>
                <a:ea typeface="+mj-ea"/>
              </a:rPr>
              <a:t>S”</a:t>
            </a:r>
            <a:r>
              <a:rPr lang="zh-CN" altLang="en-US" sz="2400">
                <a:latin typeface="+mj-ea"/>
                <a:ea typeface="+mj-ea"/>
              </a:rPr>
              <a:t>的形状从前景向中景和后景延伸，画面构成纵深方向的空间关系，一般以河流、道路、铁轨等物体为常见。这种构图特点是画面比较生动，富有空间感。</a:t>
            </a:r>
          </a:p>
          <a:p>
            <a:pPr indent="-342900">
              <a:lnSpc>
                <a:spcPct val="150000"/>
              </a:lnSpc>
              <a:buFont typeface="Wingdings" panose="05000000000000000000" pitchFamily="2" charset="2"/>
              <a:buChar char="l"/>
            </a:pPr>
            <a:r>
              <a:rPr lang="en-US" altLang="zh-CN" sz="2400">
                <a:latin typeface="+mj-ea"/>
                <a:ea typeface="+mj-ea"/>
              </a:rPr>
              <a:t>S</a:t>
            </a:r>
            <a:r>
              <a:rPr lang="zh-CN" altLang="en-US" sz="2400">
                <a:latin typeface="+mj-ea"/>
                <a:ea typeface="+mj-ea"/>
              </a:rPr>
              <a:t>型构图能够引导观者的视线，将画面分为前景、中景和后景三个层次，通过纵深方向的空间关系表现出物体的立体感和深度感。</a:t>
            </a:r>
            <a:endParaRPr lang="en-US" altLang="zh-CN" sz="2400">
              <a:latin typeface="+mj-ea"/>
              <a:ea typeface="+mj-ea"/>
            </a:endParaRPr>
          </a:p>
          <a:p>
            <a:pPr indent="-342900">
              <a:lnSpc>
                <a:spcPct val="150000"/>
              </a:lnSpc>
              <a:buFont typeface="Wingdings" panose="05000000000000000000" pitchFamily="2" charset="2"/>
              <a:buChar char="l"/>
            </a:pPr>
            <a:r>
              <a:rPr lang="en-US" altLang="zh-CN" sz="2400">
                <a:latin typeface="+mj-ea"/>
                <a:ea typeface="+mj-ea"/>
              </a:rPr>
              <a:t>S</a:t>
            </a:r>
            <a:r>
              <a:rPr lang="zh-CN" altLang="en-US" sz="2400">
                <a:latin typeface="+mj-ea"/>
                <a:ea typeface="+mj-ea"/>
              </a:rPr>
              <a:t>型摄影构图法是一种特别有效的技巧，能够为你的照片带来动态美感和生命力。这种构图法以曲线形状为主，呈现出</a:t>
            </a:r>
            <a:r>
              <a:rPr lang="en-US" altLang="zh-CN" sz="2400">
                <a:latin typeface="+mj-ea"/>
                <a:ea typeface="+mj-ea"/>
              </a:rPr>
              <a:t>S</a:t>
            </a:r>
            <a:r>
              <a:rPr lang="zh-CN" altLang="en-US" sz="2400">
                <a:latin typeface="+mj-ea"/>
                <a:ea typeface="+mj-ea"/>
              </a:rPr>
              <a:t>形状的视觉效果。它常常通过曲线或线条来体现，使画面更具吸引力和艺术感。</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29</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S</a:t>
            </a:r>
            <a:r>
              <a:rPr lang="zh-CN" altLang="en-US" b="0">
                <a:latin typeface="思源黑体 CN Medium" panose="020b0600000000000000" pitchFamily="34" charset="-122"/>
                <a:ea typeface="思源黑体 CN Medium" panose="020b0600000000000000" pitchFamily="34" charset="-122"/>
              </a:rPr>
              <a:t>型构图法</a:t>
            </a:r>
          </a:p>
        </p:txBody>
      </p:sp>
    </p:spTree>
    <p:extLst>
      <p:ext uri="{BB962C8B-B14F-4D97-AF65-F5344CB8AC3E}">
        <p14:creationId xmlns:p14="http://schemas.microsoft.com/office/powerpoint/2010/main" val="3708963590"/>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4657521"/>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、自然景观：在拍摄自然景观时，</a:t>
            </a:r>
            <a:r>
              <a:rPr lang="en-US" altLang="zh-CN" sz="2400">
                <a:latin typeface="+mj-ea"/>
                <a:ea typeface="+mj-ea"/>
              </a:rPr>
              <a:t>S</a:t>
            </a:r>
            <a:r>
              <a:rPr lang="zh-CN" altLang="en-US" sz="2400">
                <a:latin typeface="+mj-ea"/>
                <a:ea typeface="+mj-ea"/>
              </a:rPr>
              <a:t>型构图法可以突出自然地形的优美曲线，如山脉、河流等。通过将线条和形状以</a:t>
            </a:r>
            <a:r>
              <a:rPr lang="en-US" altLang="zh-CN" sz="2400">
                <a:latin typeface="+mj-ea"/>
                <a:ea typeface="+mj-ea"/>
              </a:rPr>
              <a:t>S</a:t>
            </a:r>
            <a:r>
              <a:rPr lang="zh-CN" altLang="en-US" sz="2400">
                <a:latin typeface="+mj-ea"/>
                <a:ea typeface="+mj-ea"/>
              </a:rPr>
              <a:t>型进行布局，可以增加画面的流动性和深度，使观众感受到大自然的壮丽与广阔。</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、人物摄影：在人物摄影中，</a:t>
            </a:r>
            <a:r>
              <a:rPr lang="en-US" altLang="zh-CN" sz="2400">
                <a:latin typeface="+mj-ea"/>
                <a:ea typeface="+mj-ea"/>
              </a:rPr>
              <a:t>S</a:t>
            </a:r>
            <a:r>
              <a:rPr lang="zh-CN" altLang="en-US" sz="2400">
                <a:latin typeface="+mj-ea"/>
                <a:ea typeface="+mj-ea"/>
              </a:rPr>
              <a:t>型构图法也能发挥出极大的作用。例如，通过让人物在画面中呈现出</a:t>
            </a:r>
            <a:r>
              <a:rPr lang="en-US" altLang="zh-CN" sz="2400">
                <a:latin typeface="+mj-ea"/>
                <a:ea typeface="+mj-ea"/>
              </a:rPr>
              <a:t>S</a:t>
            </a:r>
            <a:r>
              <a:rPr lang="zh-CN" altLang="en-US" sz="2400">
                <a:latin typeface="+mj-ea"/>
                <a:ea typeface="+mj-ea"/>
              </a:rPr>
              <a:t>型的姿势或曲线，可以强调人体的优美线条和轮廓。同时，也能让观众更加关注人物的表情和情感状态。</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、建筑摄影：在拍摄建筑时，可以利用</a:t>
            </a:r>
            <a:r>
              <a:rPr lang="en-US" altLang="zh-CN" sz="2400">
                <a:latin typeface="+mj-ea"/>
                <a:ea typeface="+mj-ea"/>
              </a:rPr>
              <a:t>S</a:t>
            </a:r>
            <a:r>
              <a:rPr lang="zh-CN" altLang="en-US" sz="2400">
                <a:latin typeface="+mj-ea"/>
                <a:ea typeface="+mj-ea"/>
              </a:rPr>
              <a:t>型构图法来展示建筑的优雅和独特性。例如，通过从斜侧面拍摄建筑，以展现其优美的曲线和立体的效果。</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30</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S</a:t>
            </a:r>
            <a:r>
              <a:rPr lang="zh-CN" altLang="en-US" b="0">
                <a:latin typeface="思源黑体 CN Medium" panose="020b0600000000000000" pitchFamily="34" charset="-122"/>
                <a:ea typeface="思源黑体 CN Medium" panose="020b0600000000000000" pitchFamily="34" charset="-122"/>
              </a:rPr>
              <a:t>型摄影构图法的应用</a:t>
            </a:r>
          </a:p>
        </p:txBody>
      </p:sp>
    </p:spTree>
    <p:extLst>
      <p:ext uri="{BB962C8B-B14F-4D97-AF65-F5344CB8AC3E}">
        <p14:creationId xmlns:p14="http://schemas.microsoft.com/office/powerpoint/2010/main" val="3320718467"/>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文本框 14">
            <a:extLst>
              <a:ext uri="{FF2B5EF4-FFF2-40B4-BE49-F238E27FC236}">
                <a16:creationId xmlns:a16="http://schemas.microsoft.com/office/drawing/2014/main" id="{903CCBD6-468D-CBCF-7A11-BFB27634AA90}"/>
              </a:ext>
            </a:extLst>
          </p:cNvPr>
          <p:cNvSpPr txBox="1"/>
          <p:nvPr/>
        </p:nvSpPr>
        <p:spPr>
          <a:xfrm>
            <a:off x="640202" y="1093828"/>
            <a:ext cx="10716355" cy="5765516"/>
          </a:xfrm>
          <a:prstGeom prst="rect">
            <a:avLst/>
          </a:prstGeom>
          <a:noFill/>
          <a:ln>
            <a:noFill/>
          </a:ln>
        </p:spPr>
        <p:txBody>
          <a:bodyPr wrap="square" tIns="0" bIns="28800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ct val="150000"/>
              </a:lnSpc>
              <a:buFont typeface="Wingdings" panose="05000000000000000000" pitchFamily="2" charset="2"/>
              <a:buChar char="l"/>
            </a:pPr>
            <a:r>
              <a:rPr lang="en-US" altLang="zh-CN" sz="2400">
                <a:latin typeface="+mj-ea"/>
                <a:ea typeface="+mj-ea"/>
              </a:rPr>
              <a:t>1</a:t>
            </a:r>
            <a:r>
              <a:rPr lang="zh-CN" altLang="en-US" sz="2400">
                <a:latin typeface="+mj-ea"/>
                <a:ea typeface="+mj-ea"/>
              </a:rPr>
              <a:t>、寻找</a:t>
            </a:r>
            <a:r>
              <a:rPr lang="en-US" altLang="zh-CN" sz="2400">
                <a:latin typeface="+mj-ea"/>
                <a:ea typeface="+mj-ea"/>
              </a:rPr>
              <a:t>S</a:t>
            </a:r>
            <a:r>
              <a:rPr lang="zh-CN" altLang="en-US" sz="2400">
                <a:latin typeface="+mj-ea"/>
                <a:ea typeface="+mj-ea"/>
              </a:rPr>
              <a:t>形状：在实际拍摄中，要学会寻找并发现具有</a:t>
            </a:r>
            <a:r>
              <a:rPr lang="en-US" altLang="zh-CN" sz="2400">
                <a:latin typeface="+mj-ea"/>
                <a:ea typeface="+mj-ea"/>
              </a:rPr>
              <a:t>S</a:t>
            </a:r>
            <a:r>
              <a:rPr lang="zh-CN" altLang="en-US" sz="2400">
                <a:latin typeface="+mj-ea"/>
                <a:ea typeface="+mj-ea"/>
              </a:rPr>
              <a:t>形状的元素。这些元素可能包括山脉、河流、道路、建筑等。通过观察并选择合适的场景和角度，你可以更好地运用</a:t>
            </a:r>
            <a:r>
              <a:rPr lang="en-US" altLang="zh-CN" sz="2400">
                <a:latin typeface="+mj-ea"/>
                <a:ea typeface="+mj-ea"/>
              </a:rPr>
              <a:t>S</a:t>
            </a:r>
            <a:r>
              <a:rPr lang="zh-CN" altLang="en-US" sz="2400">
                <a:latin typeface="+mj-ea"/>
                <a:ea typeface="+mj-ea"/>
              </a:rPr>
              <a:t>型构图法。</a:t>
            </a:r>
          </a:p>
          <a:p>
            <a:pPr indent="-342900">
              <a:lnSpc>
                <a:spcPct val="150000"/>
              </a:lnSpc>
              <a:buFont typeface="Wingdings" panose="05000000000000000000" pitchFamily="2" charset="2"/>
              <a:buChar char="l"/>
            </a:pPr>
            <a:r>
              <a:rPr lang="en-US" altLang="zh-CN" sz="2400">
                <a:latin typeface="+mj-ea"/>
                <a:ea typeface="+mj-ea"/>
              </a:rPr>
              <a:t>2</a:t>
            </a:r>
            <a:r>
              <a:rPr lang="zh-CN" altLang="en-US" sz="2400">
                <a:latin typeface="+mj-ea"/>
                <a:ea typeface="+mj-ea"/>
              </a:rPr>
              <a:t>、调整角度和位置：为了获得最佳的</a:t>
            </a:r>
            <a:r>
              <a:rPr lang="en-US" altLang="zh-CN" sz="2400">
                <a:latin typeface="+mj-ea"/>
                <a:ea typeface="+mj-ea"/>
              </a:rPr>
              <a:t>S</a:t>
            </a:r>
            <a:r>
              <a:rPr lang="zh-CN" altLang="en-US" sz="2400">
                <a:latin typeface="+mj-ea"/>
                <a:ea typeface="+mj-ea"/>
              </a:rPr>
              <a:t>型效果，你可能需要调整自己的拍摄角度和位置。尝试从不同角度拍摄同一物体，例如，你可以尝试从低角度或高角度拍摄，以获得不同的视觉效果。同时，你也可以试着移动自己的位置，以获得更佳的构图。</a:t>
            </a:r>
          </a:p>
          <a:p>
            <a:pPr indent="-342900">
              <a:lnSpc>
                <a:spcPct val="150000"/>
              </a:lnSpc>
              <a:buFont typeface="Wingdings" panose="05000000000000000000" pitchFamily="2" charset="2"/>
              <a:buChar char="l"/>
            </a:pPr>
            <a:r>
              <a:rPr lang="en-US" altLang="zh-CN" sz="2400">
                <a:latin typeface="+mj-ea"/>
                <a:ea typeface="+mj-ea"/>
              </a:rPr>
              <a:t>3</a:t>
            </a:r>
            <a:r>
              <a:rPr lang="zh-CN" altLang="en-US" sz="2400">
                <a:latin typeface="+mj-ea"/>
                <a:ea typeface="+mj-ea"/>
              </a:rPr>
              <a:t>、利用器材辅助：使用一些摄影器材可以帮助你更好地运用</a:t>
            </a:r>
            <a:r>
              <a:rPr lang="en-US" altLang="zh-CN" sz="2400">
                <a:latin typeface="+mj-ea"/>
                <a:ea typeface="+mj-ea"/>
              </a:rPr>
              <a:t>S</a:t>
            </a:r>
            <a:r>
              <a:rPr lang="zh-CN" altLang="en-US" sz="2400">
                <a:latin typeface="+mj-ea"/>
                <a:ea typeface="+mj-ea"/>
              </a:rPr>
              <a:t>型构图法。例如，使用三脚架可以稳定相机，让你有更多的时间去调整角度和构图。此外，使用宽角镜头也可以帮助你捕捉到更广阔的画面。</a:t>
            </a:r>
          </a:p>
        </p:txBody>
      </p:sp>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31</a:t>
            </a:r>
            <a:r>
              <a:rPr lang="zh-CN" altLang="en-US" b="0">
                <a:latin typeface="思源黑体 CN Medium" panose="020b0600000000000000" pitchFamily="34" charset="-122"/>
                <a:ea typeface="思源黑体 CN Medium" panose="020b0600000000000000" pitchFamily="34" charset="-122"/>
              </a:rPr>
              <a:t>、如何运用</a:t>
            </a:r>
            <a:r>
              <a:rPr lang="en-US" altLang="zh-CN" b="0">
                <a:latin typeface="思源黑体 CN Medium" panose="020b0600000000000000" pitchFamily="34" charset="-122"/>
                <a:ea typeface="思源黑体 CN Medium" panose="020b0600000000000000" pitchFamily="34" charset="-122"/>
              </a:rPr>
              <a:t>S</a:t>
            </a:r>
            <a:r>
              <a:rPr lang="zh-CN" altLang="en-US" b="0">
                <a:latin typeface="思源黑体 CN Medium" panose="020b0600000000000000" pitchFamily="34" charset="-122"/>
                <a:ea typeface="思源黑体 CN Medium" panose="020b0600000000000000" pitchFamily="34" charset="-122"/>
              </a:rPr>
              <a:t>型摄影构图法</a:t>
            </a:r>
          </a:p>
        </p:txBody>
      </p:sp>
    </p:spTree>
    <p:extLst>
      <p:ext uri="{BB962C8B-B14F-4D97-AF65-F5344CB8AC3E}">
        <p14:creationId xmlns:p14="http://schemas.microsoft.com/office/powerpoint/2010/main" val="2259843489"/>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标题 12">
            <a:extLst>
              <a:ext uri="{FF2B5EF4-FFF2-40B4-BE49-F238E27FC236}">
                <a16:creationId xmlns:a16="http://schemas.microsoft.com/office/drawing/2014/main" id="{0772EF43-52DC-7A8A-FD7E-66A49BD33411}"/>
              </a:ext>
            </a:extLst>
          </p:cNvPr>
          <p:cNvSpPr>
            <a:spLocks noGrp="1"/>
          </p:cNvSpPr>
          <p:nvPr>
            <p:ph type="title"/>
          </p:nvPr>
        </p:nvSpPr>
        <p:spPr/>
        <p:txBody>
          <a:bodyPr/>
          <a:lstStyle/>
          <a:p>
            <a:r>
              <a:rPr lang="en-US" altLang="zh-CN" b="0">
                <a:latin typeface="思源黑体 CN Medium" panose="020b0600000000000000" pitchFamily="34" charset="-122"/>
                <a:ea typeface="思源黑体 CN Medium" panose="020b0600000000000000" pitchFamily="34" charset="-122"/>
              </a:rPr>
              <a:t>32</a:t>
            </a:r>
            <a:r>
              <a:rPr lang="zh-CN" altLang="en-US" b="0">
                <a:latin typeface="思源黑体 CN Medium" panose="020b0600000000000000" pitchFamily="34" charset="-122"/>
                <a:ea typeface="思源黑体 CN Medium" panose="020b0600000000000000" pitchFamily="34" charset="-122"/>
              </a:rPr>
              <a:t>、</a:t>
            </a:r>
            <a:r>
              <a:rPr lang="en-US" altLang="zh-CN" b="0">
                <a:latin typeface="思源黑体 CN Medium" panose="020b0600000000000000" pitchFamily="34" charset="-122"/>
                <a:ea typeface="思源黑体 CN Medium" panose="020b0600000000000000" pitchFamily="34" charset="-122"/>
              </a:rPr>
              <a:t>S</a:t>
            </a:r>
            <a:r>
              <a:rPr lang="zh-CN" altLang="en-US" b="0">
                <a:latin typeface="思源黑体 CN Medium" panose="020b0600000000000000" pitchFamily="34" charset="-122"/>
                <a:ea typeface="思源黑体 CN Medium" panose="020b0600000000000000" pitchFamily="34" charset="-122"/>
              </a:rPr>
              <a:t>型构图法的照片实例</a:t>
            </a:r>
          </a:p>
        </p:txBody>
      </p:sp>
      <p:grpSp>
        <p:nvGrpSpPr>
          <p:cNvPr id="2" name="组合 1">
            <a:extLst>
              <a:ext uri="{FF2B5EF4-FFF2-40B4-BE49-F238E27FC236}">
                <a16:creationId xmlns:a16="http://schemas.microsoft.com/office/drawing/2014/main" id="{988E72B3-540B-3A02-6573-DDCFA368E6A7}"/>
              </a:ext>
            </a:extLst>
          </p:cNvPr>
          <p:cNvGrpSpPr/>
          <p:nvPr/>
        </p:nvGrpSpPr>
        <p:grpSpPr>
          <a:xfrm>
            <a:off x="986404" y="732261"/>
            <a:ext cx="10219193" cy="5713134"/>
            <a:chOff x="689113" y="732261"/>
            <a:chExt cx="10219193" cy="5713134"/>
          </a:xfrm>
        </p:grpSpPr>
        <p:pic>
          <p:nvPicPr>
            <p:cNvPr id="1026" name="Picture 2" descr="弯曲, 路, 白雪覆盖, 山丘, 山, 高地, 云, 天空, 雪, 冬季, 风景, 自然, 户外, 冷的温度, 自然之美, 宁静, 宁静的场景, 环境, 风景 - 自然, 没有人, 交通, 白天, 晴朗的天空, 非城市场景, 白雪皑皑的山, 5K, 免版税, CC0, 公共领域">
              <a:extLst>
                <a:ext uri="{FF2B5EF4-FFF2-40B4-BE49-F238E27FC236}">
                  <a16:creationId xmlns:a16="http://schemas.microsoft.com/office/drawing/2014/main" id="{4CE97066-F488-E7BC-A7E7-DAA0072E5E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45297" y="732261"/>
              <a:ext cx="3863009" cy="2575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028" name="Picture 4" descr="天线, 照片, 弯曲, 路, 树木, 鸟瞰图, 颜色, 农村, 弯曲的道路, 阳光, 环境, 农田, 领域, 森林, 绿色, 生长, 风景, 自然, 乡村, 名胜, 泥, 夏季, 植物, 树, 自然之美, 高角度视图, 风景 - 自然, 白天, 交通, 没有人, 宁静的场景, 宁静, 土地, 山, 弯曲的路, 户外, 2K, 免版税, CC0, 公共领域">
              <a:extLst>
                <a:ext uri="{FF2B5EF4-FFF2-40B4-BE49-F238E27FC236}">
                  <a16:creationId xmlns:a16="http://schemas.microsoft.com/office/drawing/2014/main" id="{E7781FD3-4D38-85E1-DC66-D3694D2649F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045297" y="3550400"/>
              <a:ext cx="3863009" cy="28949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1030" name="Picture 6" descr="绿色, 山, 流动, 河, 天线, 云, 黎明, 远足, 山丘, 风景, 雄伟, 山顶, 岩石, 名胜, 宁静, 水, 山脉, 风景 - 自然, 自然之美, 云 - 天空, 非城市场景, 宁静的场景, 天空, 环境, 自然, 山路, 白天, 弯曲的路, 田园, 没有人, 高角度视图, 路, 自然地理学, 户外, 编队, 山峰, 1080P, 免版税, CC0, 公共领域">
              <a:extLst>
                <a:ext uri="{FF2B5EF4-FFF2-40B4-BE49-F238E27FC236}">
                  <a16:creationId xmlns:a16="http://schemas.microsoft.com/office/drawing/2014/main" id="{56DD2FE0-7980-CDF4-5328-88F93111049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89113" y="1789043"/>
              <a:ext cx="6008204" cy="40054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77274203"/>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https://d.book118.com/376221225132010055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44546A"/>
      </a:dk2>
      <a:lt2>
        <a:srgbClr val="F8F7F6"/>
      </a:lt2>
      <a:accent1>
        <a:srgbClr val="D90944"/>
      </a:accent1>
      <a:accent2>
        <a:srgbClr val="2D4997"/>
      </a:accent2>
      <a:accent3>
        <a:srgbClr val="5188E1"/>
      </a:accent3>
      <a:accent4>
        <a:srgbClr val="F65083"/>
      </a:accent4>
      <a:accent5>
        <a:srgbClr val="FFFFFF"/>
      </a:accent5>
      <a:accent6>
        <a:srgbClr val="FFFFFF"/>
      </a:accent6>
      <a:hlink>
        <a:srgbClr val="FFFFFF"/>
      </a:hlink>
      <a:folHlink>
        <a:srgbClr val="FFFFFF"/>
      </a:folHlink>
    </a:clrScheme>
    <a:fontScheme name="自定义 7">
      <a:majorFont>
        <a:latin typeface="Segoe UI"/>
        <a:ea typeface="微软雅黑"/>
        <a:cs typeface="Arial"/>
      </a:majorFont>
      <a:minorFont>
        <a:latin typeface="Calibri"/>
        <a:ea typeface="微软雅黑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34</Slides>
  <Notes>33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34</vt:i4>
      </vt:variant>
    </vt:vector>
  </HeadingPairs>
  <TitlesOfParts>
    <vt:vector baseType="lpstr" size="44">
      <vt:lpstr>Arial</vt:lpstr>
      <vt:lpstr>Calibri</vt:lpstr>
      <vt:lpstr>Segoe UI</vt:lpstr>
      <vt:lpstr>微软雅黑</vt:lpstr>
      <vt:lpstr>微软雅黑 Light</vt:lpstr>
      <vt:lpstr>思源黑体 CN Regular</vt:lpstr>
      <vt:lpstr>Calibri Light</vt:lpstr>
      <vt:lpstr>Wingdings</vt:lpstr>
      <vt:lpstr>思源黑体 CN Medium</vt:lpstr>
      <vt:lpstr>Office Theme</vt:lpstr>
      <vt:lpstr>PowerPoint Presentation</vt:lpstr>
      <vt:lpstr>1、构图的定义</vt:lpstr>
      <vt:lpstr>2、构图的意义</vt:lpstr>
      <vt:lpstr>3、构图是摄影成败的第一步</vt:lpstr>
      <vt:lpstr>4、摄影构图在视觉传达中的作用</vt:lpstr>
      <vt:lpstr>5、摄影构图的选择方法</vt:lpstr>
      <vt:lpstr>6、井字形构图法</vt:lpstr>
      <vt:lpstr>7、井字形构图法的应用领域</vt:lpstr>
      <vt:lpstr>8、井字形构图法的优势</vt:lpstr>
      <vt:lpstr>9、井字形构图的照片实例</vt:lpstr>
      <vt:lpstr>10、中心对称构图法</vt:lpstr>
      <vt:lpstr>11、中心对称构图法的优点</vt:lpstr>
      <vt:lpstr>12、如何运用中心对称构图法</vt:lpstr>
      <vt:lpstr>13、中心对称构图法的照片实例</vt:lpstr>
      <vt:lpstr>14、十字型构图法</vt:lpstr>
      <vt:lpstr>15、十字型构图法的照片实例</vt:lpstr>
      <vt:lpstr>16、椭圆形构图法</vt:lpstr>
      <vt:lpstr>17、椭圆形构图法的优点</vt:lpstr>
      <vt:lpstr>18、椭圆形构图法的应用场景</vt:lpstr>
      <vt:lpstr>19、椭圆形构图法的照片实例</vt:lpstr>
      <vt:lpstr>20、对角线构图法</vt:lpstr>
      <vt:lpstr>21、对角线构图法的优点</vt:lpstr>
      <vt:lpstr>22、对角线构图法的照片实例</vt:lpstr>
      <vt:lpstr>23、垂直构图法</vt:lpstr>
      <vt:lpstr>24、垂直构图法的照片实例</vt:lpstr>
      <vt:lpstr>25、A型构图法</vt:lpstr>
      <vt:lpstr>26、A型摄影构图法的实践方法</vt:lpstr>
      <vt:lpstr>27、A型摄影构图法的优势和应用场景</vt:lpstr>
      <vt:lpstr>28、A型构图法的照片实例</vt:lpstr>
      <vt:lpstr>29、S型构图法</vt:lpstr>
      <vt:lpstr>30、S型摄影构图法的应用</vt:lpstr>
      <vt:lpstr>31、如何运用S型摄影构图法</vt:lpstr>
      <vt:lpstr>32、S型构图法的照片实例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2024-09-23T02:45:23.658</cp:lastPrinted>
  <dcterms:created xsi:type="dcterms:W3CDTF">2024-09-22T18:45:23Z</dcterms:created>
  <dcterms:modified xsi:type="dcterms:W3CDTF">2024-09-22T18:45:25Z</dcterms:modified>
</cp:coreProperties>
</file>