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B1614-6192-4559-8DD2-9918DF79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92307-1469-4CEB-AD14-23A1904D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08B9B-7A2A-4E51-9446-7A99D5B44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E4945-882D-47AC-AAF9-4953D7093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6B3ECF-8AF6-4300-A09F-C0EE511C0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6952D-ADCD-4A2C-8F40-CA4BA0646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0FF0F-FEB3-46F6-A2A4-EABEB30E2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B1E7F-AE8A-4363-8E1F-3FDC51BDE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26024-243F-4474-AE82-40D9E4B8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B698E-AC50-4409-80DF-03BF87691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BFD13-CF71-47C0-8BE4-27C7BD21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322211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课件详解\n## 1.民法概述及其重要性\n### 1.1民法的定义与调整对象\n### 1.2民法的基本原则与精神\n### 1.3民法在市场经济中的地位与作用\n## 2.民事主体制度\n### 2.1民事主体的概念与分类\n### 2.2自然人的民事权利能力与行为能力\n### 2.3法人的设立、变更与终止\n## 3.民事客体与标的\n### 3.1民事客体的概念与分类\n### 3.2物权的概念与类型\n### 3.3债权的产生与履行\n## 4.民事法律行为与代理\n### 4.1民事法律行为的概念与要件\n### 4.2民事法律行为的效力与瑕疵\n### 4.3代理的概念、类型与效力\n## 5.诉讼时效与期间\n### 5.1诉讼时效的概念与意义\n### 5.2诉讼时效的种类与期间\n### 5.3诉讼时效的中止、中断与延长\n## 6.民事责任与担保\n### 6.1民事责任的概念与类型\n### 6.2违约责任与侵权责任\n### 6.3担保的概念、类型与效力\n## 7.婚姻与家庭法律制度\n### 7.1婚姻法律制度的基本原则与内容\n### 7.2家庭法律制度的基本原则与内容\n### 7.3离婚与财产分割的法律规定\n## 8.继承法律制度\n### 8.1继承法律制度的基本原则与内容\n### 8.2法定继承与遗嘱继承的规定\n### 8.3遗产的分割与处理\n## 9.知识产权法律制度\n### 9.1知识产权的概念与类型\n### 9.2著作权法律制度\n### 9.3专利权与商标权法律制度\n## 10.商事法律制度\n### 10.1商事法律制度的基本原则与内容\n### 10.2公司法律制度\n### 10.3其他商事法律制度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民法课件详解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民法是调整民事关系的法律</a:t>
                </a:r>
                <a:endParaRPr/>
              </a:p>
            </p:txBody>
          </p:sp>
          <p:sp>
            <p:nvSpPr>
              <p:cNvPr id="2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民事关系是平等主体之间的权利义务关系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主要包括财产关系和人身关系</a:t>
                </a:r>
                <a:endParaRPr/>
              </a:p>
            </p:txBody>
          </p:sp>
        </p:grpSp>
        <p:grpSp>
          <p:nvGrpSpPr>
            <p:cNvPr id="2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民法是私法的重要组成部分</a:t>
                </a:r>
                <a:endParaRPr/>
              </a:p>
            </p:txBody>
          </p:sp>
          <p:sp>
            <p:nvSpPr>
              <p:cNvPr id="2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私法是调整私人权益关系的法律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与公法（调整国家与公民关系的法律）相对应</a:t>
                </a:r>
                <a:endParaRPr/>
              </a:p>
            </p:txBody>
          </p:sp>
        </p:grpSp>
        <p:grpSp>
          <p:nvGrpSpPr>
            <p:cNvPr id="2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民法的基本原则和精神贯穿于整个民法典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民法的基本原则包括自愿、公平、诚实信用等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民法的精神强调保护民事主体的合法权益</a:t>
                </a:r>
                <a:endParaRPr/>
              </a:p>
            </p:txBody>
          </p:sp>
        </p:grpSp>
      </p:grpSp>
      <p:pic>
        <p:nvPicPr>
          <p:cNvPr id="2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民法的定义与调整对象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民法的基本原则与精神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5" name="组合 3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86" name="组合 385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8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自愿原则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民事主体有权根据自己的意愿选择权利义务关系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尊重当事人的意思自治，禁止强迫、欺诈和胁迫</a:t>
                </a:r>
                <a:endParaRPr/>
              </a:p>
            </p:txBody>
          </p:sp>
          <p:pic>
            <p:nvPicPr>
              <p:cNvPr id="3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91" name="组合 390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9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民事主体在权利义务关系中享有平等地位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在处理民事纠纷时，应公正对待各方当事人</a:t>
                </a:r>
                <a:endParaRPr/>
              </a:p>
            </p:txBody>
          </p:sp>
          <p:pic>
            <p:nvPicPr>
              <p:cNvPr id="3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96" name="组合 395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9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诚实信用原则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民事主体在民事活动中应诚实守信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遵守社会公德，维护社会公共利益</a:t>
                </a:r>
                <a:endParaRPr/>
              </a:p>
            </p:txBody>
          </p:sp>
          <p:pic>
            <p:nvPicPr>
              <p:cNvPr id="4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01" name="组合 400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40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保护合法权益原则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民法旨在保护民事主体的合法权益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对违法行为进行制裁，维护社会秩序</a:t>
                </a:r>
                <a:endParaRPr/>
              </a:p>
            </p:txBody>
          </p:sp>
          <p:pic>
            <p:nvPicPr>
              <p:cNvPr id="4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民法是市场经济的基本法律</a:t>
                </a:r>
                <a:endParaRPr/>
              </a:p>
            </p:txBody>
          </p:sp>
          <p:sp>
            <p:nvSpPr>
              <p:cNvPr id="4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规定市场主体的地位、权利和义务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调整市场经济活动中的各种关系</a:t>
                </a:r>
                <a:endParaRPr/>
              </a:p>
            </p:txBody>
          </p:sp>
        </p:grpSp>
        <p:grpSp>
          <p:nvGrpSpPr>
            <p:cNvPr id="4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民法保障市场经济秩序</a:t>
                </a:r>
                <a:endParaRPr/>
              </a:p>
            </p:txBody>
          </p:sp>
          <p:sp>
            <p:nvSpPr>
              <p:cNvPr id="4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通过规定合同、侵权、担保等制度，维护市场经济秩序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保护市场主体的合法权益，防止不正当竞争和垄断</a:t>
                </a:r>
                <a:endParaRPr/>
              </a:p>
            </p:txBody>
          </p:sp>
        </p:grpSp>
        <p:grpSp>
          <p:nvGrpSpPr>
            <p:cNvPr id="4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4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民法促进市场经济的发展</a:t>
                </a:r>
                <a:endParaRPr/>
              </a:p>
            </p:txBody>
          </p:sp>
          <p:sp>
            <p:nvSpPr>
              <p:cNvPr id="4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通过规定知识产权、婚姻家庭等制度，激励创新和投资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为市场经济提供良好的法治环境，促进经济繁荣</a:t>
                </a:r>
                <a:endParaRPr/>
              </a:p>
            </p:txBody>
          </p:sp>
        </p:grpSp>
      </p:grpSp>
      <p:sp>
        <p:nvSpPr>
          <p:cNvPr id="4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民法在市场经济中的地位与作用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民事主体制度</a:t>
            </a:r>
            <a:endParaRPr/>
          </a:p>
        </p:txBody>
      </p:sp>
      <p:sp>
        <p:nvSpPr>
          <p:cNvPr id="4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民事主体的概念与分类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1" name="组合 46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2" name="组合 46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民事主体是民事法律关系的参与者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具有民事权利能力和民事行为能力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能够独立承担民事责任</a:t>
                </a:r>
                <a:endParaRPr/>
              </a:p>
            </p:txBody>
          </p:sp>
          <p:pic>
            <p:nvPicPr>
              <p:cNvPr id="4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67" name="组合 46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民事主体的分类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自然人：具有自然生命体的个人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法人：依法设立并具有独立法人资格的组织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其他组织：非法人组织，如合伙企业、个人独资企业等</a:t>
                </a:r>
                <a:endParaRPr/>
              </a:p>
            </p:txBody>
          </p:sp>
          <p:pic>
            <p:nvPicPr>
              <p:cNvPr id="4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自然人的民事权利能力</a:t>
                </a:r>
                <a:endParaRPr/>
              </a:p>
            </p:txBody>
          </p:sp>
          <p:sp>
            <p:nvSpPr>
              <p:cNvPr id="4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享有民事权利和承担民事义务的能力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自出生时开始，至死亡时终止</a:t>
                </a:r>
                <a:endParaRPr/>
              </a:p>
            </p:txBody>
          </p:sp>
          <p:sp>
            <p:nvSpPr>
              <p:cNvPr id="4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自然人的民事行为能力</a:t>
                </a:r>
                <a:endParaRPr/>
              </a:p>
            </p:txBody>
          </p:sp>
          <p:sp>
            <p:nvSpPr>
              <p:cNvPr id="4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民事主体独立进行民事活动的能力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包括完全民事行为能力、限制民事行为能力和无民事行为能力</a:t>
                </a:r>
                <a:endParaRPr/>
              </a:p>
            </p:txBody>
          </p:sp>
          <p:sp>
            <p:nvSpPr>
              <p:cNvPr id="4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自然人的民事权利能力与行为能力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9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9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9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法人的设立</a:t>
                </a:r>
                <a:endParaRPr/>
              </a:p>
            </p:txBody>
          </p:sp>
          <p:sp>
            <p:nvSpPr>
              <p:cNvPr id="4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法人应当依法设立，具备法人资格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设立法人应当依法办理登记手续</a:t>
                </a:r>
                <a:endParaRPr/>
              </a:p>
            </p:txBody>
          </p:sp>
        </p:grpSp>
        <p:grpSp>
          <p:nvGrpSpPr>
            <p:cNvPr id="49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49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法人的变更</a:t>
                </a:r>
                <a:endParaRPr/>
              </a:p>
            </p:txBody>
          </p:sp>
          <p:sp>
            <p:nvSpPr>
              <p:cNvPr id="5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法人的变更包括名称、住所、法定代表人等方面的变更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变更应当依法办理登记手续</a:t>
                </a:r>
                <a:endParaRPr/>
              </a:p>
            </p:txBody>
          </p:sp>
        </p:grpSp>
        <p:grpSp>
          <p:nvGrpSpPr>
            <p:cNvPr id="50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0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法人的终止</a:t>
                </a:r>
                <a:endParaRPr/>
              </a:p>
            </p:txBody>
          </p:sp>
          <p:sp>
            <p:nvSpPr>
              <p:cNvPr id="5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法人的终止包括解散、破产、撤销等原因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法人终止应当依法办理注销登记手续</a:t>
                </a:r>
                <a:endParaRPr/>
              </a:p>
            </p:txBody>
          </p:sp>
        </p:grpSp>
      </p:grpSp>
      <p:sp>
        <p:nvSpPr>
          <p:cNvPr id="5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法人的设立、变更与终止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民事客体与标的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民事客体的概念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民事主体权利义务所指向的对象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包括财产和人身利益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民事客体的分类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财产：包括有形财产和无形财产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人身利益：包括人格权和身份权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民事客体的概念与分类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物权的概念与类型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权利人直接支配特定物并享有排他效力的权利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包括所有权、用益物权和担保物权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所有权：对物的全面支配权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用益物权：对他人所有物在一定期限内使用和收益的权利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担保物权：为债务提供担保而设定的物权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债权的产生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债权是民事主体之间因合同、侵权等原因产生的权利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债权产生后，债务人有履行义务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债权的履行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债务人应当按照约定履行债务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履行包括履行给付、提供劳务、不作为等方式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债权的产生与履行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民事法律行为与代理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民事法律行为的概念与要件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组合 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组合 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民事法律行为的概念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民事主体通过意思表示设立、变更、终止民事权利义务的行为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具有法律约束力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组合 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民事法律行为的要件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意思表示：民事主体的真实意愿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目的合法：民事法律行为的目的应符合法律规定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符合形式要求：民事法律行为应符合法定形式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民事法律行为的效力与瑕疵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7" name="组合 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8" name="组合 7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民事法律行为的效力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民事法律行为成立后，产生法律效力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民事主体应按照约定履行义务，享有权利</a:t>
                </a:r>
                <a:endParaRPr/>
              </a:p>
            </p:txBody>
          </p:sp>
          <p:pic>
            <p:nvPicPr>
              <p:cNvPr id="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3" name="组合 8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民事法律行为的瑕疵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民事法律行为可能因意思表示不真实、违法等原因而无效或被撤销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无效的民事法律行为自始无效，被撤销的民事法律行为自撤销之日起无效</a:t>
                </a:r>
                <a:endParaRPr/>
              </a:p>
            </p:txBody>
          </p:sp>
          <p:pic>
            <p:nvPicPr>
              <p:cNvPr id="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9" name="组合 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90" name="组合 8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代理的概念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代他人为民事法律行为的行为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代理人在代理权限内进行代理行为，法律后果由被代理人承担</a:t>
                </a:r>
                <a:endParaRPr/>
              </a:p>
            </p:txBody>
          </p:sp>
          <p:pic>
            <p:nvPicPr>
              <p:cNvPr id="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95" name="组合 9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代理的类型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法定代理：法律规定的代理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指定代理：人民法院或者指定单位指定的代理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自愿代理：民事主体自愿委托的代理</a:t>
                </a:r>
                <a:endParaRPr/>
              </a:p>
            </p:txBody>
          </p:sp>
          <p:pic>
            <p:nvPicPr>
              <p:cNvPr id="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00" name="组合 9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代理的效力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代理行为产生的法律后果由被代理人承担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代理人在代理权限内进行代理行为，被代理人承担民事责任</a:t>
                </a:r>
                <a:endParaRPr/>
              </a:p>
            </p:txBody>
          </p:sp>
          <p:pic>
            <p:nvPicPr>
              <p:cNvPr id="1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代理的概念、类型与效力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诉讼时效与期间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05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诉讼时效的概念</a:t>
                </a:r>
                <a:endParaRPr/>
              </a:p>
            </p:txBody>
          </p:sp>
          <p:sp>
            <p:nvSpPr>
              <p:cNvPr id="1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民事主体向人民法院请求保护民事权利的法定期限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超过诉讼时效期限的，人民法院不予保护</a:t>
                </a:r>
                <a:endParaRPr/>
              </a:p>
            </p:txBody>
          </p:sp>
          <p:sp>
            <p:nvSpPr>
              <p:cNvPr id="1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诉讼时效的意义</a:t>
                </a:r>
                <a:endParaRPr/>
              </a:p>
            </p:txBody>
          </p:sp>
          <p:sp>
            <p:nvSpPr>
              <p:cNvPr id="1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保护当事人的合法权益，维护社会秩序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促进民事纠纷的及时解决，提高司法效率</a:t>
                </a:r>
                <a:endParaRPr/>
              </a:p>
            </p:txBody>
          </p:sp>
          <p:sp>
            <p:nvSpPr>
              <p:cNvPr id="1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诉讼时效的概念与意义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诉讼时效的种类</a:t>
                </a:r>
                <a:endParaRPr/>
              </a:p>
            </p:txBody>
          </p:sp>
          <p:sp>
            <p:nvSpPr>
              <p:cNvPr id="1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短期诉讼时效：适用于身体伤害、租金、寄存财物等债权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一般诉讼时效：适用于其他债权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长期诉讼时效：适用于继承权、相邻权等</a:t>
                </a:r>
                <a:endParaRPr/>
              </a:p>
            </p:txBody>
          </p:sp>
          <p:sp>
            <p:nvSpPr>
              <p:cNvPr id="1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诉讼时效的期间</a:t>
                </a:r>
                <a:endParaRPr/>
              </a:p>
            </p:txBody>
          </p:sp>
          <p:sp>
            <p:nvSpPr>
              <p:cNvPr id="1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短期诉讼时效期间为一年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一般诉讼时效期间为二年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长期诉讼时效期间为二十年</a:t>
                </a:r>
                <a:endParaRPr/>
              </a:p>
            </p:txBody>
          </p:sp>
          <p:sp>
            <p:nvSpPr>
              <p:cNvPr id="1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诉讼时效的种类与期间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50" name="组合 14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5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诉讼时效的中止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在诉讼时效期间发生不可抗力或者其他障碍，使诉讼时效中止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中止时效的原因消除后，诉讼时效继续计算</a:t>
                </a:r>
                <a:endParaRPr/>
              </a:p>
            </p:txBody>
          </p:sp>
          <p:sp>
            <p:nvSpPr>
              <p:cNvPr id="15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诉讼时效的中断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在诉讼时效期间，当事人提起诉讼、权利人向义务人提出请求等行为，使诉讼时效中断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中断后，诉讼时效重新计算</a:t>
                </a:r>
                <a:endParaRPr/>
              </a:p>
            </p:txBody>
          </p:sp>
          <p:sp>
            <p:nvSpPr>
              <p:cNvPr id="15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诉讼时效的延长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在特殊情况下，人民法院可以延长诉讼时效期间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延长诉讼时效期间的决定，由人民法院依法作出</a:t>
                </a:r>
                <a:endParaRPr/>
              </a:p>
            </p:txBody>
          </p:sp>
          <p:sp>
            <p:nvSpPr>
              <p:cNvPr id="16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诉讼时效的中止、中断与延长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https://d.book118.com/376232221132010052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民法课件详解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2024-09-19T00:15:46.147</cp:lastPrinted>
  <dcterms:created xsi:type="dcterms:W3CDTF">2024-09-18T16:15:46Z</dcterms:created>
  <dcterms:modified xsi:type="dcterms:W3CDTF">2024-09-18T16:15:48Z</dcterms:modified>
</cp:coreProperties>
</file>