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xls" ContentType="application/vnd.ms-excel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C:\Users\Administrator\Desktop\&#19994;&#21153;&#32479;&#35745;2020.xlsx" TargetMode="External" /><Relationship Id="rId2" Type="http://schemas.openxmlformats.org/officeDocument/2006/relationships/themeOverride" Target="../theme/themeOverride1.xm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C:\Users\Administrator\Documents\WeChat%20Files\wxid_g6m5m0psqd0622\FileStorage\File\2021-05\&#19994;&#21153;&#32479;&#35745;2020(1).xlsx" TargetMode="External" /><Relationship Id="rId2" Type="http://schemas.openxmlformats.org/officeDocument/2006/relationships/themeOverride" Target="../theme/themeOverride2.xm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C:\Users\Administrator\Documents\WeChat%20Files\wxid_g6m5m0psqd0622\FileStorage\File\2021-05\&#19994;&#21153;&#32479;&#35745;2020(1).xlsx" TargetMode="External" /><Relationship Id="rId2" Type="http://schemas.openxmlformats.org/officeDocument/2006/relationships/themeOverride" Target="../theme/themeOverride3.xml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C:\&#20010;&#20154;&#36164;&#26009;\&#21556;&#29734;&#25253;&#21578;\&#19994;&#21153;&#32479;&#35745;2020.xlsx" TargetMode="External" /><Relationship Id="rId2" Type="http://schemas.openxmlformats.org/officeDocument/2006/relationships/themeOverride" Target="../theme/themeOverride4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28"/>
    </mc:Choice>
    <mc:Fallback>
      <c:style val="2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800" b="1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zh-CN" altLang="en-US"/>
              <a:t>远程心电图</a:t>
            </a:r>
            <a:endParaRPr lang="zh-CN" altLang="en-US"/>
          </a:p>
        </c:rich>
      </c:tx>
      <c:overlay val="0"/>
      <c:txPr>
        <a:bodyPr/>
        <a:p>
          <a:pPr>
            <a:defRPr/>
          </a:p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'[业务统计2020.xlsx]2021年2月数据'!$K$1</c:f>
              <c:strCache>
                <c:ptCount val="1"/>
                <c:pt idx="0">
                  <c:v>远程心电图</c:v>
                </c:pt>
              </c:strCache>
            </c:strRef>
          </c:tx>
          <c:invertIfNegative val="0"/>
          <c:dPt>
            <c:idx val="0"/>
            <c:invertIfNegative val="0"/>
            <c:spPr>
              <a:solidFill>
                <a:srgbClr val="00B050"/>
              </a:solidFill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0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'[业务统计2020.xlsx]2021年2月数据'!$A$2:$A$3</c:f>
              <c:strCache>
                <c:ptCount val="2"/>
                <c:pt idx="0">
                  <c:v>2019年</c:v>
                </c:pt>
                <c:pt idx="1">
                  <c:v>2020年</c:v>
                </c:pt>
              </c:strCache>
            </c:strRef>
          </c:cat>
          <c:val>
            <c:numRef>
              <c:f>'[业务统计2020.xlsx]2021年2月数据'!$K$2:$K$3</c:f>
              <c:numCache>
                <c:formatCode>General</c:formatCode>
                <c:ptCount val="2"/>
                <c:pt idx="0">
                  <c:v>7255</c:v>
                </c:pt>
                <c:pt idx="1">
                  <c:v>9432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/>
        <c:axId val="215658496"/>
        <c:axId val="215660032"/>
      </c:barChart>
      <c:catAx>
        <c:axId val="215658496"/>
        <c:scaling>
          <c:orientation/>
        </c:scaling>
        <c:delete val="0"/>
        <c:axPos val="b"/>
        <c:numFmt formatCode="General" sourceLinked="0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215660032"/>
        <c:crosses val="autoZero"/>
        <c:auto val="0"/>
        <c:lblAlgn val="ctr"/>
        <c:lblOffset/>
        <c:noMultiLvlLbl val="0"/>
      </c:catAx>
      <c:valAx>
        <c:axId val="215660032"/>
        <c:scaling>
          <c:orientation/>
          <c:min val="0"/>
        </c:scaling>
        <c:delete val="0"/>
        <c:axPos val="l"/>
        <c:majorGridlines/>
        <c:numFmt formatCode="General" sourceLinked="1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215658496"/>
        <c:crosses val="autoZero"/>
        <c:crossBetween val="between"/>
      </c:valAx>
    </c:plotArea>
    <c:legend>
      <c:legendPos/>
      <c:overlay val="0"/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28"/>
    </mc:Choice>
    <mc:Fallback>
      <c:style val="2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overlay val="0"/>
      <c:txPr>
        <a:bodyPr rot="0" spcFirstLastPara="0" vertOverflow="ellipsis" vert="horz" wrap="square" anchor="ctr" anchorCtr="1"/>
        <a:p>
          <a:pPr>
            <a:defRPr lang="zh-CN" sz="1800" b="1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zh-CN" sz="1800" b="1" i="0" u="none" strike="noStrike" kern="1200" baseline="0" smtId="4294967295">
            <a:solidFill>
              <a:schemeClr val="tx1"/>
            </a:solidFill>
            <a:latin typeface="+mn-lt"/>
            <a:ea typeface="+mn-ea"/>
            <a:cs typeface="+mn-cs"/>
          </a:endParaR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'[业务统计2020(1).xlsx]2021年2月数据'!$K$1</c:f>
              <c:strCache>
                <c:ptCount val="1"/>
                <c:pt idx="0">
                  <c:v>弹性B超</c:v>
                </c:pt>
              </c:strCache>
            </c:strRef>
          </c:tx>
          <c:invertIfNegative val="0"/>
          <c:dPt>
            <c:idx val="0"/>
            <c:invertIfNegative val="0"/>
            <c:spPr>
              <a:solidFill>
                <a:srgbClr val="00B050"/>
              </a:solidFill>
            </c:spPr>
          </c:dPt>
          <c:dLbls>
            <c:dLbl>
              <c:idx val="0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'[业务统计2020(1).xlsx]2021年2月数据'!$A$2:$A$3</c:f>
              <c:strCache>
                <c:ptCount val="2"/>
                <c:pt idx="0">
                  <c:v>2019年(7-12月)</c:v>
                </c:pt>
                <c:pt idx="1">
                  <c:v>2020年</c:v>
                </c:pt>
              </c:strCache>
            </c:strRef>
          </c:cat>
          <c:val>
            <c:numRef>
              <c:f>'[业务统计2020(1).xlsx]2021年2月数据'!$K$2:$K$3</c:f>
              <c:numCache>
                <c:formatCode>General</c:formatCode>
                <c:ptCount val="2"/>
                <c:pt idx="0">
                  <c:v>228</c:v>
                </c:pt>
                <c:pt idx="1">
                  <c:v>494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/>
        <c:axId val="215838720"/>
        <c:axId val="215840256"/>
      </c:barChart>
      <c:catAx>
        <c:axId val="215838720"/>
        <c:scaling>
          <c:orientation/>
        </c:scaling>
        <c:delete val="0"/>
        <c:axPos val="b"/>
        <c:numFmt formatCode="General" sourceLinked="0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215840256"/>
        <c:crosses val="autoZero"/>
        <c:auto val="0"/>
        <c:lblAlgn val="ctr"/>
        <c:lblOffset/>
        <c:noMultiLvlLbl val="0"/>
      </c:catAx>
      <c:valAx>
        <c:axId val="215840256"/>
        <c:scaling>
          <c:orientation/>
          <c:min val="0"/>
        </c:scaling>
        <c:delete val="0"/>
        <c:axPos val="l"/>
        <c:majorGridlines/>
        <c:numFmt formatCode="General" sourceLinked="1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215838720"/>
        <c:crosses val="autoZero"/>
        <c:crossBetween val="between"/>
      </c:valAx>
    </c:plotArea>
    <c:legend>
      <c:legendPos/>
      <c:legendEntry>
        <c:idx val="0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overlay val="0"/>
      <c:txPr>
        <a:bodyPr rot="0" spcFirstLastPara="0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zh-CN" sz="1200" b="0" i="0" u="none" strike="noStrike" kern="1200" baseline="0" smtId="4294967295">
            <a:solidFill>
              <a:schemeClr val="tx1"/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txPr>
    <a:bodyPr/>
    <a:p>
      <a:pPr>
        <a:defRPr lang="zh-CN" sz="1200" smtId="4294967295"/>
      </a:pPr>
      <a:endParaRPr lang="zh-CN" sz="1200" smtId="4294967295"/>
    </a:p>
  </c:txPr>
  <c:externalData r:id="rId1">
    <c:autoUpdate val="0"/>
  </c:externalData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28"/>
    </mc:Choice>
    <mc:Fallback>
      <c:style val="28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layout>
        <c:manualLayout>
          <c:xMode val="edge"/>
          <c:yMode val="edge"/>
          <c:x val="0.27890610694885254"/>
          <c:y val="0.0347222238779068"/>
        </c:manualLayout>
      </c:layout>
      <c:overlay val="0"/>
      <c:txPr>
        <a:bodyPr rot="0" spcFirstLastPara="0" vertOverflow="ellipsis" vert="horz" wrap="square" anchor="ctr" anchorCtr="1"/>
        <a:p>
          <a:pPr>
            <a:defRPr lang="zh-CN" sz="1800" b="1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zh-CN" sz="1800" b="1" i="0" u="none" strike="noStrike" kern="1200" baseline="0" smtId="4294967295">
            <a:solidFill>
              <a:schemeClr val="tx1"/>
            </a:solidFill>
            <a:latin typeface="+mn-lt"/>
            <a:ea typeface="+mn-ea"/>
            <a:cs typeface="+mn-cs"/>
          </a:endParaR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'[业务统计2020(1).xlsx]2021年2月数据'!$L$1</c:f>
              <c:strCache>
                <c:ptCount val="1"/>
                <c:pt idx="0">
                  <c:v>双能X线骨密度</c:v>
                </c:pt>
              </c:strCache>
            </c:strRef>
          </c:tx>
          <c:invertIfNegative val="0"/>
          <c:dPt>
            <c:idx val="0"/>
            <c:invertIfNegative val="0"/>
            <c:spPr>
              <a:solidFill>
                <a:srgbClr val="00B050"/>
              </a:solidFill>
            </c:spPr>
          </c:dPt>
          <c:dLbls>
            <c:dLbl>
              <c:idx val="0"/>
              <c:layout>
                <c:manualLayout>
                  <c:x val="0"/>
                  <c:y val="-0.037037037312984467"/>
                </c:manualLayout>
              </c:layout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layout>
                <c:manualLayout>
                  <c:x val="-0.0027777778450399637"/>
                  <c:y val="-0.013888888992369175"/>
                </c:manualLayout>
              </c:layout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0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'[业务统计2020(1).xlsx]2021年2月数据'!$A$2:$A$3</c:f>
              <c:strCache>
                <c:ptCount val="2"/>
                <c:pt idx="0">
                  <c:v>2019年(10-12月)</c:v>
                </c:pt>
                <c:pt idx="1">
                  <c:v>2020年</c:v>
                </c:pt>
              </c:strCache>
            </c:strRef>
          </c:cat>
          <c:val>
            <c:numRef>
              <c:f>'[业务统计2020(1).xlsx]2021年2月数据'!$L$2:$L$3</c:f>
              <c:numCache>
                <c:formatCode>General</c:formatCode>
                <c:ptCount val="2"/>
                <c:pt idx="0">
                  <c:v>112</c:v>
                </c:pt>
                <c:pt idx="1">
                  <c:v>470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/>
        <c:axId val="215919616"/>
        <c:axId val="215925504"/>
      </c:barChart>
      <c:catAx>
        <c:axId val="215919616"/>
        <c:scaling>
          <c:orientation/>
        </c:scaling>
        <c:delete val="0"/>
        <c:axPos val="b"/>
        <c:numFmt formatCode="General" sourceLinked="0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215925504"/>
        <c:crosses val="autoZero"/>
        <c:auto val="0"/>
        <c:lblAlgn val="ctr"/>
        <c:lblOffset/>
        <c:noMultiLvlLbl val="0"/>
      </c:catAx>
      <c:valAx>
        <c:axId val="215925504"/>
        <c:scaling>
          <c:orientation/>
          <c:min val="0"/>
        </c:scaling>
        <c:delete val="0"/>
        <c:axPos val="l"/>
        <c:majorGridlines/>
        <c:numFmt formatCode="General" sourceLinked="1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215919616"/>
        <c:crosses val="autoZero"/>
        <c:crossBetween val="between"/>
      </c:valAx>
    </c:plotArea>
    <c:legend>
      <c:legendPos/>
      <c:legendEntry>
        <c:idx val="0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legendEntry>
        <c:idx val="1"/>
        <c:txPr>
          <a:bodyPr rot="0" spcFirstLastPara="0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</c:legendEntry>
      <c:overlay val="0"/>
      <c:txPr>
        <a:bodyPr rot="0" spcFirstLastPara="0" vertOverflow="ellipsis" vert="horz" wrap="square" anchor="ctr" anchorCtr="1"/>
        <a:p>
          <a:pPr>
            <a:defRPr lang="zh-CN" sz="12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zh-CN" sz="1200" b="0" i="0" u="none" strike="noStrike" kern="1200" baseline="0" smtId="4294967295">
            <a:solidFill>
              <a:schemeClr val="tx1"/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 defTabSz="914400">
              <a:defRPr lang="zh-CN" sz="20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zh-CN" altLang="en-US" sz="2000" b="1"/>
              <a:t>增长率</a:t>
            </a:r>
            <a:r>
              <a:rPr lang="en-US" altLang="zh-CN" sz="2000" b="1"/>
              <a:t>(</a:t>
            </a:r>
            <a:r>
              <a:rPr lang="zh-CN" altLang="en-US" sz="2000" b="1"/>
              <a:t>对比</a:t>
            </a:r>
            <a:r>
              <a:rPr lang="en-US" altLang="zh-CN" sz="2000" b="1"/>
              <a:t>2019</a:t>
            </a:r>
            <a:r>
              <a:rPr lang="zh-CN" altLang="en-US" sz="2000" b="1"/>
              <a:t>年</a:t>
            </a:r>
            <a:r>
              <a:rPr lang="en-US" altLang="zh-CN" sz="2000" b="1"/>
              <a:t>)</a:t>
            </a:r>
            <a:endParaRPr lang="en-US" altLang="zh-CN" sz="2000" b="1"/>
          </a:p>
        </c:rich>
      </c:tx>
      <c:overlay val="0"/>
      <c:spPr>
        <a:noFill/>
        <a:ln>
          <a:noFill/>
        </a:ln>
        <a:effectLst/>
      </c:spPr>
      <c:txPr>
        <a:bodyPr/>
        <a:p>
          <a:pPr>
            <a:defRPr/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90428844094276428"/>
          <c:y val="0.10175600647926331"/>
          <c:w val="0.893403947353363"/>
          <c:h val="0.8828860521316528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'2021年2月数据'!$A$4</c:f>
              <c:strCache>
                <c:ptCount val="1"/>
                <c:pt idx="0">
                  <c:v>增长率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2"/>
            <c:invertIfNegative val="0"/>
            <c:spPr>
              <a:solidFill>
                <a:srgbClr val="BA5252"/>
              </a:solidFill>
              <a:ln>
                <a:noFill/>
              </a:ln>
              <a:effectLst/>
            </c:spPr>
          </c:dPt>
          <c:dPt>
            <c:idx val="4"/>
            <c:invertIfNegative val="0"/>
            <c:spPr>
              <a:solidFill>
                <a:srgbClr val="BA5252"/>
              </a:solidFill>
              <a:ln>
                <a:noFill/>
              </a:ln>
              <a:effectLst/>
            </c:spPr>
          </c:dPt>
          <c:dPt>
            <c:idx val="5"/>
            <c:invertIfNegative val="0"/>
            <c:spPr>
              <a:solidFill>
                <a:srgbClr val="BA5252"/>
              </a:solidFill>
              <a:ln>
                <a:noFill/>
              </a:ln>
              <a:effectLst/>
            </c:spPr>
          </c:dPt>
          <c:dPt>
            <c:idx val="6"/>
            <c:invertIfNegative val="0"/>
            <c:spPr>
              <a:solidFill>
                <a:srgbClr val="BA5252"/>
              </a:solidFill>
              <a:ln>
                <a:noFill/>
              </a:ln>
              <a:effectLst/>
            </c:spPr>
          </c:dPt>
          <c:dPt>
            <c:idx val="8"/>
            <c:invertIfNegative val="0"/>
            <c:spPr>
              <a:solidFill>
                <a:srgbClr val="BA5252"/>
              </a:solidFill>
              <a:ln>
                <a:noFill/>
              </a:ln>
              <a:effectLst/>
            </c:spPr>
          </c:dPt>
          <c:dLbls>
            <c:dLbl>
              <c:idx val="0"/>
              <c:layout>
                <c:manualLayout>
                  <c:x val="-1.3472498258984913E-17"/>
                  <c:y val="0.052681736648082733"/>
                </c:manualLayout>
              </c:layout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layout>
                <c:manualLayout>
                  <c:x val="-0.002939488273113966"/>
                  <c:y val="0.098491944372653961"/>
                </c:manualLayout>
              </c:layout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6"/>
              <c:layout>
                <c:manualLayout>
                  <c:x val="0.001469744136556983"/>
                  <c:y val="0.1534641832113266"/>
                </c:manualLayout>
              </c:layout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7"/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layout>
                <c:manualLayout>
                  <c:x val="-0.001469744136556983"/>
                  <c:y val="0.061843778938055038"/>
                </c:manualLayout>
              </c:layout>
              <c:numFmt formatCode="" sourceLinked="1"/>
              <c:txPr>
                <a:bodyPr rot="0" spcFirstLastPara="1" vertOverflow="ellipsis" vert="horz" wrap="square" lIns="38100" tIns="19050" rIns="38100" bIns="19050" anchor="ctr" anchorCtr="1"/>
                <a:p>
                  <a:pPr>
                    <a:defRPr lang="zh-CN" sz="1200" b="0" i="0" u="none" strike="noStrike" kern="1200" baseline="0" smtId="4294967295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/>
              <a:p>
                <a:pPr>
                  <a:defRPr lang="zh-CN" sz="1200" b="0" i="0" u="none" strike="noStrike" kern="1200" baseline="0" smtId="4294967295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200" b="0" i="0" u="none" strike="noStrike" kern="1200" baseline="0" smtId="4294967295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'2021年2月数据'!$B$1:$J$1</c:f>
              <c:strCache>
                <c:ptCount val="9"/>
                <c:pt idx="0">
                  <c:v>心电图</c:v>
                </c:pt>
                <c:pt idx="1">
                  <c:v>远程心电图</c:v>
                </c:pt>
                <c:pt idx="2">
                  <c:v>动态心电图</c:v>
                </c:pt>
                <c:pt idx="3">
                  <c:v>动态血压</c:v>
                </c:pt>
                <c:pt idx="4">
                  <c:v>脑电图</c:v>
                </c:pt>
                <c:pt idx="5">
                  <c:v>经颅多普勒</c:v>
                </c:pt>
                <c:pt idx="6">
                  <c:v>肺功能</c:v>
                </c:pt>
                <c:pt idx="7">
                  <c:v>红外线乳透</c:v>
                </c:pt>
                <c:pt idx="8">
                  <c:v>总业务量（万元）</c:v>
                </c:pt>
              </c:strCache>
            </c:strRef>
          </c:cat>
          <c:val>
            <c:numRef>
              <c:f>'2021年2月数据'!$B$4:$J$4</c:f>
              <c:numCache>
                <c:formatCode>0.00%</c:formatCode>
                <c:ptCount val="9"/>
                <c:pt idx="0">
                  <c:v>-0.00188836898395722</c:v>
                </c:pt>
                <c:pt idx="1">
                  <c:v>0.300068917987595</c:v>
                </c:pt>
                <c:pt idx="2">
                  <c:v>-0.563714902807775</c:v>
                </c:pt>
                <c:pt idx="3">
                  <c:v>0.333333333333333</c:v>
                </c:pt>
                <c:pt idx="4">
                  <c:v>-0.223628691983122</c:v>
                </c:pt>
                <c:pt idx="5">
                  <c:v>-0.0571111727197117</c:v>
                </c:pt>
                <c:pt idx="6">
                  <c:v>-0.127638190954774</c:v>
                </c:pt>
                <c:pt idx="7">
                  <c:v>0.0290948275862069</c:v>
                </c:pt>
                <c:pt idx="8">
                  <c:v>-0.0127034564779557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19"/>
        <c:overlap val="-27"/>
        <c:axId val="216304256"/>
        <c:axId val="216306048"/>
      </c:barChart>
      <c:catAx>
        <c:axId val="216304256"/>
        <c:scaling>
          <c:orientation/>
        </c:scaling>
        <c:delete val="0"/>
        <c:axPos val="b"/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216306048"/>
        <c:crosses val="autoZero"/>
        <c:auto val="0"/>
        <c:lblAlgn val="ctr"/>
        <c:lblOffset/>
        <c:noMultiLvlLbl val="0"/>
      </c:catAx>
      <c:valAx>
        <c:axId val="216306048"/>
        <c:scaling>
          <c:orientation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olid"/>
              <a:round/>
            </a:ln>
            <a:effectLst/>
          </c:spPr>
        </c:majorGridlines>
        <c:numFmt formatCode="0.00%" sourceLinked="1"/>
        <c:majorTickMark val="none"/>
        <c:minorTickMark val="none"/>
        <c:spPr>
          <a:noFill/>
          <a:ln w="6350" cap="flat" cmpd="sng" algn="ctr">
            <a:noFill/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lang="zh-CN" sz="1200" b="0" i="0" u="none" strike="noStrike" kern="120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 sz="1200" b="0" i="0" u="none" strike="noStrike" kern="120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c:txPr>
        <c:crossAx val="21630425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p>
      <a:pPr>
        <a:defRPr lang="zh-CN" sz="1200" smtId="4294967295"/>
      </a:pPr>
      <a:endParaRPr lang="zh-CN" sz="1200" smtId="4294967295"/>
    </a:p>
  </c:txPr>
  <c:externalData r:id="rId1">
    <c:autoUpdate val="0"/>
  </c:externalData>
</c:chartSpace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image" Target="../media/image5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image" Target="../media/image7.png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9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buFont typeface="Arial" pitchFamily="34" charset="0"/>
              <a:buNone/>
              <a:defRPr sz="1200" noProof="1"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buFont typeface="Arial" pitchFamily="34" charset="0"/>
              <a:buNone/>
              <a:defRPr sz="1200" noProof="1">
                <a:latin typeface="Arial" pitchFamily="34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6628" name="幻灯片图像占位符 3"/>
          <p:cNvSpPr>
            <a:spLocks noGrp="1" noRot="1" noChangeAspect="1"/>
          </p:cNvSpPr>
          <p:nvPr>
            <p:ph type="sldImg" idx="6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053" name="备注占位符 4"/>
          <p:cNvSpPr>
            <a:spLocks noGrp="1" noChangeArrowheads="1"/>
          </p:cNvSpPr>
          <p:nvPr>
            <p:ph type="body" sz="quarter" idx="4294967295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buFont typeface="Arial" pitchFamily="34" charset="0"/>
              <a:buNone/>
              <a:defRPr sz="1200" noProof="1"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/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幻灯片图像占位符 1"/>
          <p:cNvSpPr>
            <a:spLocks noTextEdit="1"/>
          </p:cNvSpPr>
          <p:nvPr>
            <p:ph type="sldImg"/>
          </p:nvPr>
        </p:nvSpPr>
        <p:spPr>
          <a:ln>
            <a:miter lim="800000"/>
          </a:ln>
        </p:spPr>
      </p:sp>
      <p:sp>
        <p:nvSpPr>
          <p:cNvPr id="27651" name="文本占位符 2"/>
          <p:cNvSpPr/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62206-FBB3-4072-9522-816D3D0EA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CC377-0020-430B-B4B4-F4879B1D1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611AD-1207-4036-91BD-ACB7F5898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B764C-ED11-40FE-987B-E87B31331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71508B-9C3D-458C-B76C-2098A3399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9F8B69-4DA2-4C95-8BF6-270426DAE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9C07A4-04CC-4280-8647-3DF27B0FB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8B1E7-E378-4E78-B3F3-B855250D7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25253-8D56-4236-A69D-C53E2E144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26ABC-A432-4D48-A65A-2C98296D9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AFF98-AA66-440B-ABCB-942F06047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/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 preserve="1">
  <p:cSld name="标题和四项内容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628650" y="1825625"/>
            <a:ext cx="3886200" cy="2098675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29150" y="1825625"/>
            <a:ext cx="3886200" cy="2098675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28650" y="4076700"/>
            <a:ext cx="3886200" cy="2100263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4076700"/>
            <a:ext cx="3886200" cy="2100263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/>
          <a:p>
            <a:pPr algn="r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28600"/>
            <a:ext cx="8229600" cy="5867400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chart" preserve="1">
  <p:cSld name="标题和图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图表占位符 2"/>
          <p:cNvSpPr>
            <a:spLocks noGrp="1"/>
          </p:cNvSpPr>
          <p:nvPr>
            <p:ph type="chart" idx="1"/>
          </p:nvPr>
        </p:nvSpPr>
        <p:spPr/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29150" y="1825625"/>
            <a:ext cx="3886200" cy="2098675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29150" y="4076700"/>
            <a:ext cx="3886200" cy="2100263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Chart" preserve="1">
  <p:cSld name="标题，文本与图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zh-CN" altLang="en-US" noProof="1"/>
          </a:p>
        </p:txBody>
      </p:sp>
      <p:sp>
        <p:nvSpPr>
          <p:cNvPr id="4" name="图表占位符 3"/>
          <p:cNvSpPr>
            <a:spLocks noGrp="1"/>
          </p:cNvSpPr>
          <p:nvPr>
            <p:ph type="chart" sz="half" idx="2"/>
          </p:nvPr>
        </p:nvSpPr>
        <p:spPr>
          <a:xfrm>
            <a:off x="4629150" y="1825625"/>
            <a:ext cx="3886200" cy="4351338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Workbook1.xls" TargetMode="Internal" /><Relationship Id="rId3" Type="http://schemas.openxmlformats.org/officeDocument/2006/relationships/image" Target="../media/image2.png" /><Relationship Id="rId4" Type="http://schemas.openxmlformats.org/officeDocument/2006/relationships/image" Target="../media/image1.jpeg" /><Relationship Id="rId5" Type="http://schemas.openxmlformats.org/officeDocument/2006/relationships/vmlDrawing" Target="../drawings/vmlDrawing1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Workbook2.xls" TargetMode="Internal" /><Relationship Id="rId3" Type="http://schemas.openxmlformats.org/officeDocument/2006/relationships/image" Target="../media/image3.png" /><Relationship Id="rId4" Type="http://schemas.openxmlformats.org/officeDocument/2006/relationships/chart" Target="../charts/chart1.xml" /><Relationship Id="rId5" Type="http://schemas.openxmlformats.org/officeDocument/2006/relationships/image" Target="../media/image1.jpeg" /><Relationship Id="rId6" Type="http://schemas.openxmlformats.org/officeDocument/2006/relationships/vmlDrawing" Target="../drawings/vmlDrawing2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Workbook3.xls" TargetMode="Internal" /><Relationship Id="rId3" Type="http://schemas.openxmlformats.org/officeDocument/2006/relationships/image" Target="../media/image4.png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5.emf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3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oleObject" Target="../embeddings/Workbook4.xls" TargetMode="Internal" /><Relationship Id="rId3" Type="http://schemas.openxmlformats.org/officeDocument/2006/relationships/image" Target="../media/image6.png" /><Relationship Id="rId4" Type="http://schemas.openxmlformats.org/officeDocument/2006/relationships/oleObject" Target="../embeddings/Workbook5.xls" TargetMode="Internal" /><Relationship Id="rId5" Type="http://schemas.openxmlformats.org/officeDocument/2006/relationships/image" Target="../media/image7.png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4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oleObject" Target="../embeddings/Workbook6.xls" TargetMode="Internal" /><Relationship Id="rId3" Type="http://schemas.openxmlformats.org/officeDocument/2006/relationships/image" Target="../media/image8.png" /><Relationship Id="rId4" Type="http://schemas.openxmlformats.org/officeDocument/2006/relationships/oleObject" Target="../embeddings/Workbook7.xls" TargetMode="Internal" /><Relationship Id="rId5" Type="http://schemas.openxmlformats.org/officeDocument/2006/relationships/image" Target="../media/image9.png" /><Relationship Id="rId6" Type="http://schemas.openxmlformats.org/officeDocument/2006/relationships/image" Target="../media/image1.jpeg" /><Relationship Id="rId7" Type="http://schemas.openxmlformats.org/officeDocument/2006/relationships/vmlDrawing" Target="../drawings/vmlDrawing5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chart" Target="../charts/chart4.xml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0110406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060575"/>
            <a:ext cx="9144000" cy="1431925"/>
          </a:xfrm>
          <a:solidFill>
            <a:schemeClr val="accent1">
              <a:lumMod val="75000"/>
            </a:schemeClr>
          </a:solidFill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5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2020</a:t>
            </a: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年功能科年终总结</a:t>
            </a:r>
            <a:endParaRPr kumimoji="0" lang="zh-CN" altLang="en-US" sz="5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2636838"/>
            <a:ext cx="8229600" cy="3489325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en-US" altLang="zh-CN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en-US" altLang="zh-CN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                     </a:t>
            </a:r>
            <a:endParaRPr kumimoji="0" lang="zh-CN" altLang="en-US" sz="40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9" name="内容占位符 2"/>
          <p:cNvSpPr>
            <a:spLocks noGrp="1"/>
          </p:cNvSpPr>
          <p:nvPr>
            <p:ph idx="1"/>
          </p:nvPr>
        </p:nvSpPr>
        <p:spPr>
          <a:xfrm>
            <a:off x="1463675" y="1916113"/>
            <a:ext cx="6230938" cy="3600450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一、年终工作总结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二、目前存在的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困难与发展瓶颈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  <a:sym typeface="+mn-ea"/>
              </a:rPr>
              <a:t>三、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  <a:sym typeface="+mn-ea"/>
              </a:rPr>
              <a:t>2021-2025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  <a:sym typeface="+mn-ea"/>
              </a:rPr>
              <a:t>年科室工作规划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en-US" altLang="zh-CN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文本框 3"/>
          <p:cNvSpPr txBox="1"/>
          <p:nvPr/>
        </p:nvSpPr>
        <p:spPr>
          <a:xfrm>
            <a:off x="555625" y="1125538"/>
            <a:ext cx="2044700" cy="5524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>
                <a:latin typeface="Arial" pitchFamily="34" charset="0"/>
                <a:ea typeface="微软雅黑" panose="020b0503020204020204" pitchFamily="34" charset="-122"/>
              </a:rPr>
              <a:t>CONTENT</a:t>
            </a:r>
            <a:endParaRPr lang="zh-CN" altLang="en-US" sz="3000" b="1">
              <a:latin typeface="Arial" pitchFamily="34" charset="0"/>
              <a:ea typeface="微软雅黑" panose="020b0503020204020204" pitchFamily="34" charset="-122"/>
            </a:endParaRPr>
          </a:p>
        </p:txBody>
      </p:sp>
      <p:cxnSp>
        <p:nvCxnSpPr>
          <p:cNvPr id="6" name="直接连接符 5"/>
          <p:cNvCxnSpPr/>
          <p:nvPr/>
        </p:nvCxnSpPr>
        <p:spPr>
          <a:xfrm>
            <a:off x="674688" y="1703388"/>
            <a:ext cx="7572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内容占位符 2"/>
          <p:cNvSpPr>
            <a:spLocks noGrp="1"/>
          </p:cNvSpPr>
          <p:nvPr>
            <p:ph idx="1"/>
          </p:nvPr>
        </p:nvSpPr>
        <p:spPr>
          <a:xfrm>
            <a:off x="1692275" y="2492375"/>
            <a:ext cx="5543550" cy="1512888"/>
          </a:xfrm>
        </p:spPr>
        <p:txBody>
          <a:bodyPr vert="horz" wrap="square" lIns="91440" tIns="45720" rIns="91440" bIns="45720" anchor="t" anchorCtr="0"/>
          <a:lstStyle/>
          <a:p>
            <a:pPr marL="0" indent="0" algn="ctr">
              <a:buNone/>
            </a:pPr>
            <a:r>
              <a:rPr lang="zh-CN" altLang="en-US" sz="4000" b="1">
                <a:solidFill>
                  <a:srgbClr val="00003A"/>
                </a:solidFill>
                <a:latin typeface="宋体" panose="02010600030101010101" pitchFamily="2" charset="-122"/>
              </a:rPr>
              <a:t>一、年终工作总结</a:t>
            </a:r>
            <a:endParaRPr lang="zh-CN" altLang="en-US" sz="4000" b="1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1"/>
          <p:cNvSpPr>
            <a:spLocks noGrp="1"/>
          </p:cNvSpPr>
          <p:nvPr>
            <p:ph type="title"/>
          </p:nvPr>
        </p:nvSpPr>
        <p:spPr>
          <a:xfrm>
            <a:off x="430213" y="476250"/>
            <a:ext cx="8229600" cy="1143000"/>
          </a:xfrm>
        </p:spPr>
        <p:txBody>
          <a:bodyPr vert="horz" wrap="square" lIns="91440" tIns="45720" rIns="91440" bIns="45720" anchor="ctr" anchorCtr="0"/>
          <a:lstStyle/>
          <a:p>
            <a:r>
              <a:rPr lang="en-US" altLang="zh-CN" sz="3200" b="1">
                <a:solidFill>
                  <a:srgbClr val="00003A"/>
                </a:solidFill>
              </a:rPr>
              <a:t>1</a:t>
            </a:r>
            <a:r>
              <a:rPr lang="zh-CN" altLang="en-US" sz="3200" b="1">
                <a:solidFill>
                  <a:srgbClr val="00003A"/>
                </a:solidFill>
              </a:rPr>
              <a:t>、科室概况 </a:t>
            </a:r>
            <a:endParaRPr lang="zh-CN" altLang="en-US" sz="3200"/>
          </a:p>
        </p:txBody>
      </p:sp>
      <p:sp>
        <p:nvSpPr>
          <p:cNvPr id="6147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513" cy="45259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功能科：是一个综合性辅助检查科室，目前开展包括远程心电网络诊断、动态心电图、动态血压监测、弹性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超、双能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线骨密度、脑电图、经颅多普勒、肺功能检查、红外线乳透等项目。科室人员配备基本齐全，具有较强的专业技术力量。现有医务人员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10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人，其中副主任医师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人，主治医师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人，住院医师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人。全科人员紧密合作，团结进取，不断开展新的诊疗项目，提高医疗服务质量及诊疗技术水平。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1"/>
          <p:cNvSpPr>
            <a:spLocks noGrp="1"/>
          </p:cNvSpPr>
          <p:nvPr>
            <p:ph type="title"/>
          </p:nvPr>
        </p:nvSpPr>
        <p:spPr>
          <a:xfrm>
            <a:off x="430213" y="476250"/>
            <a:ext cx="8229600" cy="1143000"/>
          </a:xfrm>
        </p:spPr>
        <p:txBody>
          <a:bodyPr vert="horz" wrap="square" lIns="91440" tIns="45720" rIns="91440" bIns="45720" anchor="ctr" anchorCtr="0"/>
          <a:lstStyle/>
          <a:p>
            <a:r>
              <a:rPr lang="en-US" altLang="zh-CN" sz="3200" b="1">
                <a:solidFill>
                  <a:srgbClr val="00003A"/>
                </a:solidFill>
              </a:rPr>
              <a:t>2</a:t>
            </a:r>
            <a:r>
              <a:rPr lang="zh-CN" altLang="en-US" sz="3200" b="1">
                <a:solidFill>
                  <a:srgbClr val="00003A"/>
                </a:solidFill>
              </a:rPr>
              <a:t>、科室运营情况 </a:t>
            </a:r>
            <a:endParaRPr lang="zh-CN" altLang="en-US" sz="3200"/>
          </a:p>
        </p:txBody>
      </p:sp>
      <p:graphicFrame>
        <p:nvGraphicFramePr>
          <p:cNvPr id="7171" name="图表 4"/>
          <p:cNvGraphicFramePr>
            <a:graphicFrameLocks noChangeAspect="1"/>
          </p:cNvGraphicFramePr>
          <p:nvPr/>
        </p:nvGraphicFramePr>
        <p:xfrm>
          <a:off x="776288" y="1290638"/>
          <a:ext cx="8023225" cy="46370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8022590" imgH="4632960" progId="Excel.Chart.8">
                  <p:embed/>
                </p:oleObj>
              </mc:Choice>
              <mc:Fallback>
                <p:oleObj r:id="rId2" imgW="8022590" imgH="4632960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76288" y="1290638"/>
                        <a:ext cx="8023225" cy="46370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194" name="图表 5"/>
          <p:cNvGraphicFramePr>
            <a:graphicFrameLocks noChangeAspect="1"/>
          </p:cNvGraphicFramePr>
          <p:nvPr/>
        </p:nvGraphicFramePr>
        <p:xfrm>
          <a:off x="271463" y="1652588"/>
          <a:ext cx="4243387" cy="41481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4206240" imgH="3779520" progId="Excel.Chart.8">
                  <p:embed/>
                </p:oleObj>
              </mc:Choice>
              <mc:Fallback>
                <p:oleObj r:id="rId2" imgW="4206240" imgH="3779520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71463" y="1652588"/>
                        <a:ext cx="4243387" cy="41481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5" name="TextBox 3"/>
          <p:cNvSpPr txBox="1"/>
          <p:nvPr/>
        </p:nvSpPr>
        <p:spPr>
          <a:xfrm>
            <a:off x="271463" y="836613"/>
            <a:ext cx="31210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</a:rPr>
              <a:t>各项目检查人次数</a:t>
            </a:r>
            <a:endParaRPr lang="zh-CN" altLang="en-US" sz="2400" b="1">
              <a:latin typeface="Arial" pitchFamily="34" charset="0"/>
            </a:endParaRPr>
          </a:p>
        </p:txBody>
      </p:sp>
      <p:graphicFrame>
        <p:nvGraphicFramePr>
          <p:cNvPr id="18" name="图表 17"/>
          <p:cNvGraphicFramePr/>
          <p:nvPr/>
        </p:nvGraphicFramePr>
        <p:xfrm>
          <a:off x="4826633" y="1652903"/>
          <a:ext cx="4094482" cy="4044316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218" name="图表 5"/>
          <p:cNvGraphicFramePr>
            <a:graphicFrameLocks noChangeAspect="1"/>
          </p:cNvGraphicFramePr>
          <p:nvPr/>
        </p:nvGraphicFramePr>
        <p:xfrm>
          <a:off x="4803775" y="1373188"/>
          <a:ext cx="3873500" cy="4111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3992880" imgH="4060190" progId="Excel.Chart.8">
                  <p:embed/>
                </p:oleObj>
              </mc:Choice>
              <mc:Fallback>
                <p:oleObj r:id="rId2" imgW="3992880" imgH="4060190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803775" y="1373188"/>
                        <a:ext cx="3873500" cy="41116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19" name="图表 6"/>
          <p:cNvGraphicFramePr>
            <a:graphicFrameLocks noChangeAspect="1"/>
          </p:cNvGraphicFramePr>
          <p:nvPr/>
        </p:nvGraphicFramePr>
        <p:xfrm>
          <a:off x="268288" y="1503363"/>
          <a:ext cx="3879850" cy="39830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4" imgW="5334000" imgH="5041900" progId="Excel.Chart.8">
                  <p:embed/>
                </p:oleObj>
              </mc:Choice>
              <mc:Fallback>
                <p:oleObj r:id="rId4" imgW="5334000" imgH="5041900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68288" y="1503363"/>
                        <a:ext cx="3879850" cy="39830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20" name="TextBox 3"/>
          <p:cNvSpPr txBox="1"/>
          <p:nvPr/>
        </p:nvSpPr>
        <p:spPr>
          <a:xfrm>
            <a:off x="271463" y="836613"/>
            <a:ext cx="31210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</a:rPr>
              <a:t>各项目检查人次数</a:t>
            </a:r>
            <a:endParaRPr lang="zh-CN" altLang="en-US" sz="2400" b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TextBox 3"/>
          <p:cNvSpPr txBox="1"/>
          <p:nvPr/>
        </p:nvSpPr>
        <p:spPr>
          <a:xfrm>
            <a:off x="271463" y="836613"/>
            <a:ext cx="31210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</a:rPr>
              <a:t>各项目检查人次数</a:t>
            </a:r>
            <a:endParaRPr lang="zh-CN" altLang="en-US" sz="2400" b="1">
              <a:latin typeface="Arial" pitchFamily="34" charset="0"/>
            </a:endParaRPr>
          </a:p>
        </p:txBody>
      </p:sp>
      <p:graphicFrame>
        <p:nvGraphicFramePr>
          <p:cNvPr id="18" name="图表 17"/>
          <p:cNvGraphicFramePr/>
          <p:nvPr/>
        </p:nvGraphicFramePr>
        <p:xfrm>
          <a:off x="271780" y="1410335"/>
          <a:ext cx="4259580" cy="4217670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graphicFrame>
        <p:nvGraphicFramePr>
          <p:cNvPr id="2" name="图表 1"/>
          <p:cNvGraphicFramePr/>
          <p:nvPr/>
        </p:nvGraphicFramePr>
        <p:xfrm>
          <a:off x="4699634" y="1409700"/>
          <a:ext cx="4215766" cy="4218941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266" name="图表 5"/>
          <p:cNvGraphicFramePr>
            <a:graphicFrameLocks noChangeAspect="1"/>
          </p:cNvGraphicFramePr>
          <p:nvPr/>
        </p:nvGraphicFramePr>
        <p:xfrm>
          <a:off x="4749800" y="1449388"/>
          <a:ext cx="4205288" cy="4276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" imgW="4206240" imgH="4279265" progId="Excel.Chart.8">
                  <p:embed/>
                </p:oleObj>
              </mc:Choice>
              <mc:Fallback>
                <p:oleObj r:id="rId2" imgW="4206240" imgH="4279265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749800" y="1449388"/>
                        <a:ext cx="4205288" cy="42767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67" name="图表 6"/>
          <p:cNvGraphicFramePr>
            <a:graphicFrameLocks noChangeAspect="1"/>
          </p:cNvGraphicFramePr>
          <p:nvPr/>
        </p:nvGraphicFramePr>
        <p:xfrm>
          <a:off x="279400" y="1449388"/>
          <a:ext cx="4062413" cy="42783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4" imgW="4060190" imgH="4279265" progId="Excel.Chart.8">
                  <p:embed/>
                </p:oleObj>
              </mc:Choice>
              <mc:Fallback>
                <p:oleObj r:id="rId4" imgW="4060190" imgH="4279265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79400" y="1449388"/>
                        <a:ext cx="4062413" cy="42783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68" name="TextBox 3"/>
          <p:cNvSpPr txBox="1"/>
          <p:nvPr/>
        </p:nvSpPr>
        <p:spPr>
          <a:xfrm>
            <a:off x="271463" y="836613"/>
            <a:ext cx="31210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</a:rPr>
              <a:t>各项目检查人次数</a:t>
            </a:r>
            <a:endParaRPr lang="zh-CN" altLang="en-US" sz="2400" b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290" name="图表 5"/>
          <p:cNvGraphicFramePr>
            <a:graphicFrameLocks noChangeAspect="1"/>
          </p:cNvGraphicFramePr>
          <p:nvPr/>
        </p:nvGraphicFramePr>
        <p:xfrm>
          <a:off x="4870450" y="1514475"/>
          <a:ext cx="3990975" cy="42370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2" imgW="4133215" imgH="4639310" progId="Excel.Chart.8">
                  <p:embed/>
                </p:oleObj>
              </mc:Choice>
              <mc:Fallback>
                <p:oleObj r:id="rId2" imgW="4133215" imgH="4639310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870450" y="1514475"/>
                        <a:ext cx="3990975" cy="42370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91" name="图表 6"/>
          <p:cNvGraphicFramePr>
            <a:graphicFrameLocks noChangeAspect="1"/>
          </p:cNvGraphicFramePr>
          <p:nvPr/>
        </p:nvGraphicFramePr>
        <p:xfrm>
          <a:off x="239713" y="1533525"/>
          <a:ext cx="4419600" cy="4206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4" imgW="4419600" imgH="4206240" progId="Excel.Chart.8">
                  <p:embed/>
                </p:oleObj>
              </mc:Choice>
              <mc:Fallback>
                <p:oleObj r:id="rId4" imgW="4419600" imgH="4206240" progId="Excel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9713" y="1533525"/>
                        <a:ext cx="4419600" cy="42068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2" name="TextBox 3"/>
          <p:cNvSpPr txBox="1"/>
          <p:nvPr/>
        </p:nvSpPr>
        <p:spPr>
          <a:xfrm>
            <a:off x="271463" y="836613"/>
            <a:ext cx="31210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</a:rPr>
              <a:t>各项目检查人次数</a:t>
            </a:r>
            <a:endParaRPr lang="zh-CN" altLang="en-US" sz="2400" b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图表 2"/>
          <p:cNvGraphicFramePr/>
          <p:nvPr/>
        </p:nvGraphicFramePr>
        <p:xfrm>
          <a:off x="323528" y="764704"/>
          <a:ext cx="8640959" cy="5544616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https://d.book118.com/377001104060006051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">
    <a:majorFont>
      <a:latin typeface="Arial"/>
      <a:ea typeface="宋体"/>
      <a:cs typeface="Arial"/>
    </a:majorFont>
    <a:minorFont>
      <a:latin typeface="Arial"/>
      <a:ea typeface="宋体"/>
      <a:cs typeface="Arial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">
    <a:majorFont>
      <a:latin typeface="Arial"/>
      <a:ea typeface="宋体"/>
      <a:cs typeface="Arial"/>
    </a:majorFont>
    <a:minorFont>
      <a:latin typeface="Arial"/>
      <a:ea typeface="宋体"/>
      <a:cs typeface="Arial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">
    <a:majorFont>
      <a:latin typeface="Arial"/>
      <a:ea typeface="宋体"/>
      <a:cs typeface="Arial"/>
    </a:majorFont>
    <a:minorFont>
      <a:latin typeface="Arial"/>
      <a:ea typeface="宋体"/>
      <a:cs typeface="Arial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">
    <a:majorFont>
      <a:latin typeface="Arial"/>
      <a:ea typeface="宋体"/>
      <a:cs typeface="Arial"/>
    </a:majorFont>
    <a:minorFont>
      <a:latin typeface="Arial"/>
      <a:ea typeface="宋体"/>
      <a:cs typeface="Arial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宋体</vt:lpstr>
      <vt:lpstr>微软雅黑</vt:lpstr>
      <vt:lpstr>Calibri Light</vt:lpstr>
      <vt:lpstr>Office Theme</vt:lpstr>
      <vt:lpstr>2020年功能科年终总结</vt:lpstr>
      <vt:lpstr>PowerPoint Presentation</vt:lpstr>
      <vt:lpstr>PowerPoint Presentation</vt:lpstr>
      <vt:lpstr>1、科室概况 </vt:lpstr>
      <vt:lpstr>2、科室运营情况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2024-09-24T11:09:52.706</cp:lastPrinted>
  <dcterms:created xsi:type="dcterms:W3CDTF">2024-09-24T03:09:52Z</dcterms:created>
  <dcterms:modified xsi:type="dcterms:W3CDTF">2024-09-24T03:09:54Z</dcterms:modified>
</cp:coreProperties>
</file>