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48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41D02-EC7C-48CD-B98F-F1C7168A2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2B3B9-3EB5-4AA1-868E-288FBB09A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BF475-5738-4AF3-9E85-3C7B3311C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29ACA-EC08-43B5-B297-169C90AF6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36D04D-577F-4D29-815F-82174D532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70AF46-304A-4840-8ED7-8677217FA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7AD196-741F-4604-9328-82962C9FC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24F58-2A5C-4BE2-898B-6CCD698AC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7581B-8264-40B9-B4A6-A23B7E076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F08C8-4E61-4949-AAAC-2E42529CB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16817-9B6C-40CE-99AB-2292ACB2B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71" r:id="rId2"/>
    <p:sldLayoutId id="2147483972" r:id="rId3"/>
    <p:sldLayoutId id="2147483973" r:id="rId4"/>
    <p:sldLayoutId id="2147483974" r:id="rId5"/>
    <p:sldLayoutId id="2147483975" r:id="rId6"/>
    <p:sldLayoutId id="2147483976" r:id="rId7"/>
    <p:sldLayoutId id="2147483977" r:id="rId8"/>
    <p:sldLayoutId id="2147483978" r:id="rId9"/>
    <p:sldLayoutId id="2147483979" r:id="rId10"/>
    <p:sldLayoutId id="214748398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7.xml" /><Relationship Id="rId11" Type="http://schemas.openxmlformats.org/officeDocument/2006/relationships/tags" Target="../tags/tag438.xml" /><Relationship Id="rId12" Type="http://schemas.openxmlformats.org/officeDocument/2006/relationships/tags" Target="../tags/tag439.xml" /><Relationship Id="rId13" Type="http://schemas.openxmlformats.org/officeDocument/2006/relationships/tags" Target="../tags/tag440.xml" /><Relationship Id="rId2" Type="http://schemas.openxmlformats.org/officeDocument/2006/relationships/tags" Target="../tags/tag429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tags" Target="../tags/tag432.xml" /><Relationship Id="rId6" Type="http://schemas.openxmlformats.org/officeDocument/2006/relationships/tags" Target="../tags/tag433.xml" /><Relationship Id="rId7" Type="http://schemas.openxmlformats.org/officeDocument/2006/relationships/tags" Target="../tags/tag434.xml" /><Relationship Id="rId8" Type="http://schemas.openxmlformats.org/officeDocument/2006/relationships/tags" Target="../tags/tag435.xml" /><Relationship Id="rId9" Type="http://schemas.openxmlformats.org/officeDocument/2006/relationships/tags" Target="../tags/tag4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2.xml" /><Relationship Id="rId11" Type="http://schemas.openxmlformats.org/officeDocument/2006/relationships/tags" Target="../tags/tag453.xml" /><Relationship Id="rId12" Type="http://schemas.openxmlformats.org/officeDocument/2006/relationships/tags" Target="../tags/tag454.xml" /><Relationship Id="rId13" Type="http://schemas.openxmlformats.org/officeDocument/2006/relationships/tags" Target="../tags/tag455.xml" /><Relationship Id="rId14" Type="http://schemas.openxmlformats.org/officeDocument/2006/relationships/tags" Target="../tags/tag456.xml" /><Relationship Id="rId15" Type="http://schemas.openxmlformats.org/officeDocument/2006/relationships/tags" Target="../tags/tag457.xml" /><Relationship Id="rId16" Type="http://schemas.openxmlformats.org/officeDocument/2006/relationships/tags" Target="../tags/tag458.xml" /><Relationship Id="rId2" Type="http://schemas.openxmlformats.org/officeDocument/2006/relationships/tags" Target="../tags/tag444.xml" /><Relationship Id="rId3" Type="http://schemas.openxmlformats.org/officeDocument/2006/relationships/tags" Target="../tags/tag445.xml" /><Relationship Id="rId4" Type="http://schemas.openxmlformats.org/officeDocument/2006/relationships/tags" Target="../tags/tag446.xml" /><Relationship Id="rId5" Type="http://schemas.openxmlformats.org/officeDocument/2006/relationships/tags" Target="../tags/tag447.xml" /><Relationship Id="rId6" Type="http://schemas.openxmlformats.org/officeDocument/2006/relationships/tags" Target="../tags/tag448.xml" /><Relationship Id="rId7" Type="http://schemas.openxmlformats.org/officeDocument/2006/relationships/tags" Target="../tags/tag449.xml" /><Relationship Id="rId8" Type="http://schemas.openxmlformats.org/officeDocument/2006/relationships/tags" Target="../tags/tag450.xml" /><Relationship Id="rId9" Type="http://schemas.openxmlformats.org/officeDocument/2006/relationships/tags" Target="../tags/tag4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59.xml" /><Relationship Id="rId4" Type="http://schemas.openxmlformats.org/officeDocument/2006/relationships/tags" Target="../tags/tag460.xml" /><Relationship Id="rId5" Type="http://schemas.openxmlformats.org/officeDocument/2006/relationships/tags" Target="../tags/tag4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0.xml" /><Relationship Id="rId11" Type="http://schemas.openxmlformats.org/officeDocument/2006/relationships/tags" Target="../tags/tag471.xml" /><Relationship Id="rId12" Type="http://schemas.openxmlformats.org/officeDocument/2006/relationships/tags" Target="../tags/tag472.xml" /><Relationship Id="rId13" Type="http://schemas.openxmlformats.org/officeDocument/2006/relationships/tags" Target="../tags/tag473.xml" /><Relationship Id="rId14" Type="http://schemas.openxmlformats.org/officeDocument/2006/relationships/tags" Target="../tags/tag474.xml" /><Relationship Id="rId15" Type="http://schemas.openxmlformats.org/officeDocument/2006/relationships/tags" Target="../tags/tag475.xml" /><Relationship Id="rId16" Type="http://schemas.openxmlformats.org/officeDocument/2006/relationships/tags" Target="../tags/tag476.xml" /><Relationship Id="rId17" Type="http://schemas.openxmlformats.org/officeDocument/2006/relationships/tags" Target="../tags/tag477.xml" /><Relationship Id="rId18" Type="http://schemas.openxmlformats.org/officeDocument/2006/relationships/tags" Target="../tags/tag478.xml" /><Relationship Id="rId19" Type="http://schemas.openxmlformats.org/officeDocument/2006/relationships/tags" Target="../tags/tag479.xml" /><Relationship Id="rId2" Type="http://schemas.openxmlformats.org/officeDocument/2006/relationships/tags" Target="../tags/tag462.xml" /><Relationship Id="rId20" Type="http://schemas.openxmlformats.org/officeDocument/2006/relationships/tags" Target="../tags/tag480.xml" /><Relationship Id="rId21" Type="http://schemas.openxmlformats.org/officeDocument/2006/relationships/tags" Target="../tags/tag481.xml" /><Relationship Id="rId3" Type="http://schemas.openxmlformats.org/officeDocument/2006/relationships/tags" Target="../tags/tag463.xml" /><Relationship Id="rId4" Type="http://schemas.openxmlformats.org/officeDocument/2006/relationships/tags" Target="../tags/tag464.xml" /><Relationship Id="rId5" Type="http://schemas.openxmlformats.org/officeDocument/2006/relationships/tags" Target="../tags/tag465.xml" /><Relationship Id="rId6" Type="http://schemas.openxmlformats.org/officeDocument/2006/relationships/tags" Target="../tags/tag466.xml" /><Relationship Id="rId7" Type="http://schemas.openxmlformats.org/officeDocument/2006/relationships/tags" Target="../tags/tag467.xml" /><Relationship Id="rId8" Type="http://schemas.openxmlformats.org/officeDocument/2006/relationships/tags" Target="../tags/tag468.xml" /><Relationship Id="rId9" Type="http://schemas.openxmlformats.org/officeDocument/2006/relationships/tags" Target="../tags/tag46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1116106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青春期医学规范查体课件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小无名,A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青春期医学规范查体的目的和意义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青春期医学规范查体的内容和方法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青春期医学规范查体的注意事项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青春期医学规范查体的应用和推广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青春期医学规范查体的未来发展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青春期医学规范查体的目的和意义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了解青春期医学规范查体的目的</a:t>
            </a:r>
            <a:endParaRPr lang="zh-CN" altLang="en-US"/>
          </a:p>
        </p:txBody>
      </p:sp>
      <p:sp>
        <p:nvSpPr>
          <p:cNvPr id="1050728" name="矩形 38"/>
          <p:cNvSpPr/>
          <p:nvPr>
            <p:custDataLst>
              <p:tags r:id="rId2"/>
            </p:custDataLst>
          </p:nvPr>
        </p:nvSpPr>
        <p:spPr>
          <a:xfrm rot="204112">
            <a:off x="1224808" y="1099950"/>
            <a:ext cx="4320282" cy="225499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0" name="矩形 39"/>
          <p:cNvSpPr/>
          <p:nvPr>
            <p:custDataLst>
              <p:tags r:id="rId3"/>
            </p:custDataLst>
          </p:nvPr>
        </p:nvSpPr>
        <p:spPr>
          <a:xfrm>
            <a:off x="1229800" y="1100663"/>
            <a:ext cx="4320282" cy="22549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2" name="TextBox 2"/>
          <p:cNvSpPr txBox="1"/>
          <p:nvPr>
            <p:custDataLst>
              <p:tags r:id="rId4"/>
            </p:custDataLst>
          </p:nvPr>
        </p:nvSpPr>
        <p:spPr>
          <a:xfrm>
            <a:off x="1480116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及时发现青春期发育异常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734" name="矩形 100"/>
          <p:cNvSpPr/>
          <p:nvPr>
            <p:custDataLst>
              <p:tags r:id="rId5"/>
            </p:custDataLst>
          </p:nvPr>
        </p:nvSpPr>
        <p:spPr>
          <a:xfrm rot="204112">
            <a:off x="6641206" y="1099950"/>
            <a:ext cx="4320282" cy="225499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6" name="矩形 101"/>
          <p:cNvSpPr/>
          <p:nvPr>
            <p:custDataLst>
              <p:tags r:id="rId6"/>
            </p:custDataLst>
          </p:nvPr>
        </p:nvSpPr>
        <p:spPr>
          <a:xfrm>
            <a:off x="6646911" y="1100663"/>
            <a:ext cx="4320282" cy="225499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8" name="TextBox 2"/>
          <p:cNvSpPr txBox="1"/>
          <p:nvPr>
            <p:custDataLst>
              <p:tags r:id="rId7"/>
            </p:custDataLst>
          </p:nvPr>
        </p:nvSpPr>
        <p:spPr>
          <a:xfrm>
            <a:off x="6897941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评估青春期生长发育状况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740" name="矩形 122"/>
          <p:cNvSpPr/>
          <p:nvPr>
            <p:custDataLst>
              <p:tags r:id="rId8"/>
            </p:custDataLst>
          </p:nvPr>
        </p:nvSpPr>
        <p:spPr>
          <a:xfrm rot="204112">
            <a:off x="1224808" y="3921897"/>
            <a:ext cx="4320282" cy="2254990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2" name="矩形 123"/>
          <p:cNvSpPr/>
          <p:nvPr>
            <p:custDataLst>
              <p:tags r:id="rId9"/>
            </p:custDataLst>
          </p:nvPr>
        </p:nvSpPr>
        <p:spPr>
          <a:xfrm>
            <a:off x="1229800" y="3922610"/>
            <a:ext cx="4320282" cy="225499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4" name="TextBox 2"/>
          <p:cNvSpPr txBox="1"/>
          <p:nvPr>
            <p:custDataLst>
              <p:tags r:id="rId10"/>
            </p:custDataLst>
          </p:nvPr>
        </p:nvSpPr>
        <p:spPr>
          <a:xfrm>
            <a:off x="1479403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指导青春期健康生活方式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746" name="矩形 89"/>
          <p:cNvSpPr/>
          <p:nvPr>
            <p:custDataLst>
              <p:tags r:id="rId11"/>
            </p:custDataLst>
          </p:nvPr>
        </p:nvSpPr>
        <p:spPr>
          <a:xfrm rot="204112">
            <a:off x="6641206" y="3921897"/>
            <a:ext cx="4320282" cy="2254990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8" name="矩形 90"/>
          <p:cNvSpPr/>
          <p:nvPr>
            <p:custDataLst>
              <p:tags r:id="rId12"/>
            </p:custDataLst>
          </p:nvPr>
        </p:nvSpPr>
        <p:spPr>
          <a:xfrm>
            <a:off x="6646911" y="3922610"/>
            <a:ext cx="4320282" cy="22549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50" name="TextBox 2"/>
          <p:cNvSpPr txBox="1"/>
          <p:nvPr>
            <p:custDataLst>
              <p:tags r:id="rId13"/>
            </p:custDataLst>
          </p:nvPr>
        </p:nvSpPr>
        <p:spPr>
          <a:xfrm>
            <a:off x="6896514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预防青春期相关疾病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认识青春期医学规范查体的意义</a:t>
            </a:r>
            <a:endParaRPr lang="zh-CN" altLang="en-US"/>
          </a:p>
        </p:txBody>
      </p:sp>
      <p:sp>
        <p:nvSpPr>
          <p:cNvPr id="10507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798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00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及时发现青春期发育异常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04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06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指导青少年正确对待青春期生理和心理变化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810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预防青春期常见疾病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12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16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18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提高青少年健康意识和自我保健能力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6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青春期医学规范查体的内容和方法</a:t>
            </a:r>
            <a:endParaRPr lang="zh-CN" altLang="en-US"/>
          </a:p>
        </p:txBody>
      </p:sp>
      <p:sp>
        <p:nvSpPr>
          <p:cNvPr id="105086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1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青春期医学规范查体的内容</a:t>
            </a:r>
            <a:endParaRPr lang="zh-CN" altLang="en-US"/>
          </a:p>
        </p:txBody>
      </p:sp>
      <p:sp>
        <p:nvSpPr>
          <p:cNvPr id="1051186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25000"/>
          </a:bodyPr>
          <a:lstStyle/>
          <a:p>
            <a:r>
              <a:rPr lang="zh-CN" altLang="en-US"/>
              <a:t>身高、体重、血压等基本体格检查</a:t>
            </a:r>
            <a:endParaRPr lang="zh-CN" altLang="en-US"/>
          </a:p>
          <a:p>
            <a:r>
              <a:rPr lang="zh-CN" altLang="en-US"/>
              <a:t>心肺功能检查</a:t>
            </a:r>
            <a:endParaRPr lang="zh-CN" altLang="en-US"/>
          </a:p>
          <a:p>
            <a:r>
              <a:rPr lang="zh-CN" altLang="en-US"/>
              <a:t>生殖系统检查</a:t>
            </a:r>
            <a:endParaRPr lang="zh-CN" altLang="en-US"/>
          </a:p>
          <a:p>
            <a:r>
              <a:rPr lang="zh-CN" altLang="en-US"/>
              <a:t>心理评估</a:t>
            </a:r>
            <a:endParaRPr lang="zh-CN" altLang="en-US"/>
          </a:p>
          <a:p>
            <a:r>
              <a:rPr lang="zh-CN" altLang="en-US"/>
              <a:t>营养状况评估</a:t>
            </a:r>
            <a:endParaRPr lang="zh-CN" altLang="en-US"/>
          </a:p>
          <a:p>
            <a:r>
              <a:rPr lang="zh-CN" altLang="en-US"/>
              <a:t>运动能力评估</a:t>
            </a:r>
            <a:endParaRPr lang="zh-CN" altLang="en-US"/>
          </a:p>
          <a:p>
            <a:r>
              <a:rPr lang="zh-CN" altLang="en-US"/>
              <a:t>睡眠质量评估</a:t>
            </a:r>
            <a:endParaRPr lang="zh-CN" altLang="en-US"/>
          </a:p>
          <a:p>
            <a:r>
              <a:rPr lang="zh-CN" altLang="en-US"/>
              <a:t>社会适应能力评估</a:t>
            </a:r>
            <a:endParaRPr lang="zh-CN" altLang="en-US"/>
          </a:p>
          <a:p>
            <a:r>
              <a:rPr lang="zh-CN" altLang="en-US"/>
              <a:t>家庭环境评估</a:t>
            </a:r>
            <a:endParaRPr lang="zh-CN" altLang="en-US"/>
          </a:p>
          <a:p>
            <a:r>
              <a:rPr lang="zh-CN" altLang="en-US"/>
              <a:t>学校环境评估</a:t>
            </a:r>
            <a:endParaRPr lang="zh-CN" altLang="en-US"/>
          </a:p>
          <a:p>
            <a:r>
              <a:rPr lang="zh-CN" altLang="en-US"/>
              <a:t>同伴关系评估</a:t>
            </a:r>
            <a:endParaRPr lang="zh-CN" altLang="en-US"/>
          </a:p>
          <a:p>
            <a:r>
              <a:rPr lang="zh-CN" altLang="en-US"/>
              <a:t>自我认知评估</a:t>
            </a:r>
            <a:endParaRPr lang="zh-CN" altLang="en-US"/>
          </a:p>
          <a:p>
            <a:r>
              <a:rPr lang="zh-CN" altLang="en-US"/>
              <a:t>情绪管理评估</a:t>
            </a:r>
            <a:endParaRPr lang="zh-CN" altLang="en-US"/>
          </a:p>
          <a:p>
            <a:r>
              <a:rPr lang="zh-CN" altLang="en-US"/>
              <a:t>压力应对评估</a:t>
            </a:r>
            <a:endParaRPr lang="zh-CN" altLang="en-US"/>
          </a:p>
          <a:p>
            <a:r>
              <a:rPr lang="zh-CN" altLang="en-US"/>
              <a:t>心理健康评估</a:t>
            </a:r>
            <a:endParaRPr lang="zh-CN" altLang="en-US"/>
          </a:p>
          <a:p>
            <a:r>
              <a:rPr lang="zh-CN" altLang="en-US"/>
              <a:t>性教育评估</a:t>
            </a:r>
            <a:endParaRPr lang="zh-CN" altLang="en-US"/>
          </a:p>
          <a:p>
            <a:r>
              <a:rPr lang="zh-CN" altLang="en-US"/>
              <a:t>药物使用评估</a:t>
            </a:r>
            <a:endParaRPr lang="zh-CN" altLang="en-US"/>
          </a:p>
          <a:p>
            <a:r>
              <a:rPr lang="zh-CN" altLang="en-US"/>
              <a:t>吸烟、饮酒等不良习惯评估</a:t>
            </a:r>
            <a:endParaRPr lang="zh-CN" altLang="en-US"/>
          </a:p>
          <a:p>
            <a:r>
              <a:rPr lang="zh-CN" altLang="en-US"/>
              <a:t>网络成瘾评估</a:t>
            </a:r>
            <a:endParaRPr lang="zh-CN" altLang="en-US"/>
          </a:p>
          <a:p>
            <a:r>
              <a:rPr lang="zh-CN" altLang="en-US"/>
              <a:t>饮食评估</a:t>
            </a:r>
            <a:endParaRPr lang="zh-CN" altLang="en-US"/>
          </a:p>
          <a:p>
            <a:r>
              <a:rPr lang="zh-CN" altLang="en-US"/>
              <a:t>运动习惯评估</a:t>
            </a:r>
            <a:endParaRPr lang="zh-CN" altLang="en-US"/>
          </a:p>
          <a:p>
            <a:r>
              <a:rPr lang="zh-CN" altLang="en-US"/>
              <a:t>睡眠习惯评估</a:t>
            </a:r>
            <a:endParaRPr lang="zh-CN" altLang="en-US"/>
          </a:p>
          <a:p>
            <a:r>
              <a:rPr lang="zh-CN" altLang="en-US"/>
              <a:t>学习压力评估</a:t>
            </a:r>
            <a:endParaRPr lang="zh-CN" altLang="en-US"/>
          </a:p>
          <a:p>
            <a:r>
              <a:rPr lang="zh-CN" altLang="en-US"/>
              <a:t>同伴压力评估</a:t>
            </a:r>
            <a:endParaRPr lang="zh-CN" altLang="en-US"/>
          </a:p>
          <a:p>
            <a:r>
              <a:rPr lang="zh-CN" altLang="en-US"/>
              <a:t>家庭压力评估</a:t>
            </a:r>
            <a:endParaRPr lang="zh-CN" altLang="en-US"/>
          </a:p>
          <a:p>
            <a:r>
              <a:rPr lang="zh-CN" altLang="en-US"/>
              <a:t>学校压力评估</a:t>
            </a:r>
            <a:endParaRPr lang="zh-CN" altLang="en-US"/>
          </a:p>
          <a:p>
            <a:r>
              <a:rPr lang="zh-CN" altLang="en-US"/>
              <a:t>社会压力评估</a:t>
            </a:r>
            <a:endParaRPr lang="zh-CN" altLang="en-US"/>
          </a:p>
          <a:p>
            <a:r>
              <a:rPr lang="zh-CN" altLang="en-US"/>
              <a:t>自我期望评估</a:t>
            </a:r>
            <a:endParaRPr lang="zh-CN" altLang="en-US"/>
          </a:p>
          <a:p>
            <a:r>
              <a:rPr lang="zh-CN" altLang="en-US"/>
              <a:t>家长期望评估</a:t>
            </a:r>
            <a:endParaRPr lang="zh-CN" altLang="en-US"/>
          </a:p>
          <a:p>
            <a:r>
              <a:rPr lang="zh-CN" altLang="en-US"/>
              <a:t>教师期望评估</a:t>
            </a:r>
            <a:endParaRPr lang="zh-CN" altLang="en-US"/>
          </a:p>
          <a:p>
            <a:r>
              <a:rPr lang="zh-CN" altLang="en-US"/>
              <a:t>同伴期望评估</a:t>
            </a:r>
            <a:endParaRPr lang="zh-CN" altLang="en-US"/>
          </a:p>
          <a:p>
            <a:r>
              <a:rPr lang="zh-CN" altLang="en-US"/>
              <a:t>社会期望评估</a:t>
            </a:r>
            <a:endParaRPr lang="zh-CN" altLang="en-US"/>
          </a:p>
          <a:p>
            <a:r>
              <a:rPr lang="zh-CN" altLang="en-US"/>
              <a:t>自我认知评估</a:t>
            </a:r>
            <a:endParaRPr lang="zh-CN" altLang="en-US"/>
          </a:p>
          <a:p>
            <a:r>
              <a:rPr lang="zh-CN" altLang="en-US"/>
              <a:t>情绪管理评估</a:t>
            </a:r>
            <a:endParaRPr lang="zh-CN" altLang="en-US"/>
          </a:p>
          <a:p>
            <a:r>
              <a:rPr lang="zh-CN" altLang="en-US"/>
              <a:t>压力应对评估</a:t>
            </a:r>
            <a:endParaRPr lang="zh-CN" altLang="en-US"/>
          </a:p>
          <a:p>
            <a:r>
              <a:rPr lang="zh-CN" altLang="en-US"/>
              <a:t>心理健康评估</a:t>
            </a:r>
            <a:endParaRPr lang="zh-CN" altLang="en-US"/>
          </a:p>
          <a:p>
            <a:r>
              <a:rPr lang="zh-CN" altLang="en-US"/>
              <a:t>性教育评估</a:t>
            </a:r>
            <a:endParaRPr lang="zh-CN" altLang="en-US"/>
          </a:p>
          <a:p>
            <a:r>
              <a:rPr lang="zh-CN" altLang="en-US"/>
              <a:t>药物使用评估</a:t>
            </a:r>
            <a:endParaRPr lang="zh-CN" altLang="en-US"/>
          </a:p>
          <a:p>
            <a:r>
              <a:rPr lang="zh-CN" altLang="en-US"/>
              <a:t>吸烟、饮酒等不良习惯评估</a:t>
            </a:r>
            <a:endParaRPr lang="zh-CN" altLang="en-US"/>
          </a:p>
          <a:p>
            <a:r>
              <a:rPr lang="zh-CN" altLang="en-US"/>
              <a:t>网络成瘾评估</a:t>
            </a:r>
            <a:endParaRPr lang="zh-CN" altLang="en-US"/>
          </a:p>
          <a:p>
            <a:r>
              <a:rPr lang="zh-CN" altLang="en-US"/>
              <a:t>饮食评估</a:t>
            </a:r>
            <a:endParaRPr lang="zh-CN" altLang="en-US"/>
          </a:p>
          <a:p>
            <a:r>
              <a:rPr lang="zh-CN" altLang="en-US"/>
              <a:t>运动习惯评估</a:t>
            </a:r>
            <a:endParaRPr lang="zh-CN" altLang="en-US"/>
          </a:p>
          <a:p>
            <a:r>
              <a:rPr lang="zh-CN" altLang="en-US"/>
              <a:t>睡眠习惯评估</a:t>
            </a:r>
            <a:endParaRPr lang="zh-CN" altLang="en-US"/>
          </a:p>
          <a:p>
            <a:r>
              <a:rPr lang="zh-CN" altLang="en-US"/>
              <a:t>学习压力评估</a:t>
            </a:r>
            <a:endParaRPr lang="zh-CN" altLang="en-US"/>
          </a:p>
          <a:p>
            <a:r>
              <a:rPr lang="zh-CN" altLang="en-US"/>
              <a:t>同伴压力评估</a:t>
            </a:r>
            <a:endParaRPr lang="zh-CN" altLang="en-US"/>
          </a:p>
          <a:p>
            <a:r>
              <a:rPr lang="zh-CN" altLang="en-US"/>
              <a:t>家庭压力评估</a:t>
            </a:r>
            <a:endParaRPr lang="zh-CN" altLang="en-US"/>
          </a:p>
          <a:p>
            <a:r>
              <a:rPr lang="zh-CN" altLang="en-US"/>
              <a:t>学校压力评估</a:t>
            </a:r>
            <a:endParaRPr lang="zh-CN" altLang="en-US"/>
          </a:p>
          <a:p>
            <a:r>
              <a:rPr lang="zh-CN" altLang="en-US"/>
              <a:t>社会压力评估</a:t>
            </a:r>
            <a:endParaRPr lang="zh-CN" altLang="en-US"/>
          </a:p>
          <a:p>
            <a:r>
              <a:rPr lang="zh-CN" altLang="en-US"/>
              <a:t>自我期望评估</a:t>
            </a:r>
            <a:endParaRPr lang="zh-CN" altLang="en-US"/>
          </a:p>
          <a:p>
            <a:r>
              <a:rPr lang="zh-CN" altLang="en-US"/>
              <a:t>家长期望评估</a:t>
            </a:r>
            <a:endParaRPr lang="zh-CN" altLang="en-US"/>
          </a:p>
          <a:p>
            <a:r>
              <a:rPr lang="zh-CN" altLang="en-US"/>
              <a:t>教师期望评估</a:t>
            </a:r>
            <a:endParaRPr lang="zh-CN" altLang="en-US"/>
          </a:p>
          <a:p>
            <a:r>
              <a:rPr lang="zh-CN" altLang="en-US"/>
              <a:t>同伴期望评估</a:t>
            </a:r>
            <a:endParaRPr lang="zh-CN" altLang="en-US"/>
          </a:p>
          <a:p>
            <a:r>
              <a:rPr lang="zh-CN" altLang="en-US"/>
              <a:t>社会期望评估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青春期医学规范查体的方法</a:t>
            </a:r>
            <a:endParaRPr lang="zh-CN" altLang="en-US"/>
          </a:p>
        </p:txBody>
      </p:sp>
      <p:sp>
        <p:nvSpPr>
          <p:cNvPr id="1051232" name="矩形: 圆角 2"/>
          <p:cNvSpPr/>
          <p:nvPr>
            <p:custDataLst>
              <p:tags r:id="rId2"/>
            </p:custDataLst>
          </p:nvPr>
        </p:nvSpPr>
        <p:spPr>
          <a:xfrm>
            <a:off x="838200" y="1357791"/>
            <a:ext cx="4851085" cy="132597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51234" name="Freeform 6"/>
          <p:cNvSpPr/>
          <p:nvPr>
            <p:custDataLst>
              <p:tags r:id="rId3"/>
            </p:custDataLst>
          </p:nvPr>
        </p:nvSpPr>
        <p:spPr bwMode="auto">
          <a:xfrm>
            <a:off x="838200" y="1452399"/>
            <a:ext cx="981192" cy="1137564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236" name="正文"/>
          <p:cNvSpPr txBox="1"/>
          <p:nvPr>
            <p:custDataLst>
              <p:tags r:id="rId4"/>
            </p:custDataLst>
          </p:nvPr>
        </p:nvSpPr>
        <p:spPr>
          <a:xfrm>
            <a:off x="1838000" y="1367557"/>
            <a:ext cx="3544390" cy="130644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询问病史：了解患者的生长发育情况、家族史、生活习惯等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238" name="矩形: 圆角 61"/>
          <p:cNvSpPr/>
          <p:nvPr>
            <p:custDataLst>
              <p:tags r:id="rId5"/>
            </p:custDataLst>
          </p:nvPr>
        </p:nvSpPr>
        <p:spPr>
          <a:xfrm>
            <a:off x="6502512" y="1357791"/>
            <a:ext cx="4851085" cy="132597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51240" name="Freeform 6"/>
          <p:cNvSpPr/>
          <p:nvPr>
            <p:custDataLst>
              <p:tags r:id="rId6"/>
            </p:custDataLst>
          </p:nvPr>
        </p:nvSpPr>
        <p:spPr bwMode="auto">
          <a:xfrm>
            <a:off x="6502512" y="1452399"/>
            <a:ext cx="981192" cy="1137564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242" name="正文"/>
          <p:cNvSpPr txBox="1"/>
          <p:nvPr>
            <p:custDataLst>
              <p:tags r:id="rId7"/>
            </p:custDataLst>
          </p:nvPr>
        </p:nvSpPr>
        <p:spPr>
          <a:xfrm>
            <a:off x="7502312" y="1367557"/>
            <a:ext cx="3544390" cy="130644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体格检查：包括身高、体重、血压、心肺功能、生殖器检查等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244" name="矩形: 圆角 99"/>
          <p:cNvSpPr/>
          <p:nvPr>
            <p:custDataLst>
              <p:tags r:id="rId8"/>
            </p:custDataLst>
          </p:nvPr>
        </p:nvSpPr>
        <p:spPr>
          <a:xfrm>
            <a:off x="838200" y="2975904"/>
            <a:ext cx="4851085" cy="132597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51246" name="Freeform 6"/>
          <p:cNvSpPr/>
          <p:nvPr>
            <p:custDataLst>
              <p:tags r:id="rId9"/>
            </p:custDataLst>
          </p:nvPr>
        </p:nvSpPr>
        <p:spPr bwMode="auto">
          <a:xfrm>
            <a:off x="838200" y="3069902"/>
            <a:ext cx="981192" cy="1137564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248" name="正文"/>
          <p:cNvSpPr txBox="1"/>
          <p:nvPr>
            <p:custDataLst>
              <p:tags r:id="rId10"/>
            </p:custDataLst>
          </p:nvPr>
        </p:nvSpPr>
        <p:spPr>
          <a:xfrm>
            <a:off x="1838000" y="2985670"/>
            <a:ext cx="3544390" cy="130644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实验室检查：包括血常规、尿常规、肝肾功能、性激素水平等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250" name="矩形: 圆角 95"/>
          <p:cNvSpPr/>
          <p:nvPr>
            <p:custDataLst>
              <p:tags r:id="rId11"/>
            </p:custDataLst>
          </p:nvPr>
        </p:nvSpPr>
        <p:spPr>
          <a:xfrm>
            <a:off x="6502512" y="2975904"/>
            <a:ext cx="4851085" cy="132597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51252" name="Freeform 6"/>
          <p:cNvSpPr/>
          <p:nvPr>
            <p:custDataLst>
              <p:tags r:id="rId12"/>
            </p:custDataLst>
          </p:nvPr>
        </p:nvSpPr>
        <p:spPr bwMode="auto">
          <a:xfrm>
            <a:off x="6502512" y="3069902"/>
            <a:ext cx="981192" cy="1137564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254" name="正文"/>
          <p:cNvSpPr txBox="1"/>
          <p:nvPr>
            <p:custDataLst>
              <p:tags r:id="rId13"/>
            </p:custDataLst>
          </p:nvPr>
        </p:nvSpPr>
        <p:spPr>
          <a:xfrm>
            <a:off x="7502312" y="2985670"/>
            <a:ext cx="3544390" cy="130644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影像学检查：包括X光、B超、CT等，用于检查骨骼、生殖器等器官的发育情况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256" name="矩形: 圆角 110"/>
          <p:cNvSpPr/>
          <p:nvPr>
            <p:custDataLst>
              <p:tags r:id="rId14"/>
            </p:custDataLst>
          </p:nvPr>
        </p:nvSpPr>
        <p:spPr>
          <a:xfrm>
            <a:off x="838200" y="4594017"/>
            <a:ext cx="4851085" cy="132597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51258" name="Freeform 6"/>
          <p:cNvSpPr/>
          <p:nvPr>
            <p:custDataLst>
              <p:tags r:id="rId15"/>
            </p:custDataLst>
          </p:nvPr>
        </p:nvSpPr>
        <p:spPr bwMode="auto">
          <a:xfrm>
            <a:off x="838200" y="4688016"/>
            <a:ext cx="981192" cy="1137564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260" name="正文"/>
          <p:cNvSpPr txBox="1"/>
          <p:nvPr>
            <p:custDataLst>
              <p:tags r:id="rId16"/>
            </p:custDataLst>
          </p:nvPr>
        </p:nvSpPr>
        <p:spPr>
          <a:xfrm>
            <a:off x="1838000" y="4603783"/>
            <a:ext cx="3544390" cy="130644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心理评估：了解患者的心理状况，及时发现心理问题并给予指导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3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青春期医学规范查体的注意事项</a:t>
            </a:r>
            <a:endParaRPr lang="zh-CN" altLang="en-US"/>
          </a:p>
        </p:txBody>
      </p:sp>
      <p:sp>
        <p:nvSpPr>
          <p:cNvPr id="10513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6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注意事项一</a:t>
            </a:r>
            <a:endParaRPr lang="zh-CN" altLang="en-US"/>
          </a:p>
        </p:txBody>
      </p:sp>
      <p:sp>
        <p:nvSpPr>
          <p:cNvPr id="1051628" name="Freeform 27"/>
          <p:cNvSpPr/>
          <p:nvPr>
            <p:custDataLst>
              <p:tags r:id="rId2"/>
            </p:custDataLst>
          </p:nvPr>
        </p:nvSpPr>
        <p:spPr bwMode="auto">
          <a:xfrm>
            <a:off x="838200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30" name="矩形: 圆角 32"/>
          <p:cNvSpPr/>
          <p:nvPr>
            <p:custDataLst>
              <p:tags r:id="rId3"/>
            </p:custDataLst>
          </p:nvPr>
        </p:nvSpPr>
        <p:spPr>
          <a:xfrm flipH="1">
            <a:off x="962839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3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838200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1634" name="正文"/>
          <p:cNvSpPr txBox="1"/>
          <p:nvPr>
            <p:custDataLst>
              <p:tags r:id="rId5"/>
            </p:custDataLst>
          </p:nvPr>
        </p:nvSpPr>
        <p:spPr>
          <a:xfrm>
            <a:off x="1092440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保持环境整洁，避免交叉感染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636" name="标题"/>
          <p:cNvSpPr txBox="1"/>
          <p:nvPr>
            <p:custDataLst>
              <p:tags r:id="rId6"/>
            </p:custDataLst>
          </p:nvPr>
        </p:nvSpPr>
        <p:spPr>
          <a:xfrm>
            <a:off x="905170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638" name="Freeform 27"/>
          <p:cNvSpPr/>
          <p:nvPr>
            <p:custDataLst>
              <p:tags r:id="rId7"/>
            </p:custDataLst>
          </p:nvPr>
        </p:nvSpPr>
        <p:spPr bwMode="auto">
          <a:xfrm>
            <a:off x="3585228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40" name="矩形: 圆角 38"/>
          <p:cNvSpPr/>
          <p:nvPr>
            <p:custDataLst>
              <p:tags r:id="rId8"/>
            </p:custDataLst>
          </p:nvPr>
        </p:nvSpPr>
        <p:spPr>
          <a:xfrm flipH="1">
            <a:off x="3709868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4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85228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1644" name="正文"/>
          <p:cNvSpPr txBox="1"/>
          <p:nvPr>
            <p:custDataLst>
              <p:tags r:id="rId10"/>
            </p:custDataLst>
          </p:nvPr>
        </p:nvSpPr>
        <p:spPr>
          <a:xfrm>
            <a:off x="3839468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检查前应充分了解患者的健康状况和病史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646" name="标题"/>
          <p:cNvSpPr txBox="1"/>
          <p:nvPr>
            <p:custDataLst>
              <p:tags r:id="rId11"/>
            </p:custDataLst>
          </p:nvPr>
        </p:nvSpPr>
        <p:spPr>
          <a:xfrm>
            <a:off x="3652199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648" name="Freeform 27"/>
          <p:cNvSpPr/>
          <p:nvPr>
            <p:custDataLst>
              <p:tags r:id="rId12"/>
            </p:custDataLst>
          </p:nvPr>
        </p:nvSpPr>
        <p:spPr bwMode="auto">
          <a:xfrm>
            <a:off x="6332257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50" name="矩形: 圆角 68"/>
          <p:cNvSpPr/>
          <p:nvPr>
            <p:custDataLst>
              <p:tags r:id="rId13"/>
            </p:custDataLst>
          </p:nvPr>
        </p:nvSpPr>
        <p:spPr>
          <a:xfrm flipH="1">
            <a:off x="6456896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5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2257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1654" name="正文"/>
          <p:cNvSpPr txBox="1"/>
          <p:nvPr>
            <p:custDataLst>
              <p:tags r:id="rId15"/>
            </p:custDataLst>
          </p:nvPr>
        </p:nvSpPr>
        <p:spPr>
          <a:xfrm>
            <a:off x="6586496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检查过程中应尊重患者的隐私，保护患者的尊严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656" name="标题"/>
          <p:cNvSpPr txBox="1"/>
          <p:nvPr>
            <p:custDataLst>
              <p:tags r:id="rId16"/>
            </p:custDataLst>
          </p:nvPr>
        </p:nvSpPr>
        <p:spPr>
          <a:xfrm>
            <a:off x="6399227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658" name="Freeform 27"/>
          <p:cNvSpPr/>
          <p:nvPr>
            <p:custDataLst>
              <p:tags r:id="rId17"/>
            </p:custDataLst>
          </p:nvPr>
        </p:nvSpPr>
        <p:spPr bwMode="auto">
          <a:xfrm>
            <a:off x="9079285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60" name="矩形: 圆角 74"/>
          <p:cNvSpPr/>
          <p:nvPr>
            <p:custDataLst>
              <p:tags r:id="rId18"/>
            </p:custDataLst>
          </p:nvPr>
        </p:nvSpPr>
        <p:spPr>
          <a:xfrm flipH="1">
            <a:off x="9204545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6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079285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1664" name="正文"/>
          <p:cNvSpPr txBox="1"/>
          <p:nvPr>
            <p:custDataLst>
              <p:tags r:id="rId20"/>
            </p:custDataLst>
          </p:nvPr>
        </p:nvSpPr>
        <p:spPr>
          <a:xfrm>
            <a:off x="9333525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检查结束后应及时整理检查结果，并给出相应的建议和指导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666" name="标题"/>
          <p:cNvSpPr txBox="1"/>
          <p:nvPr>
            <p:custDataLst>
              <p:tags r:id="rId21"/>
            </p:custDataLst>
          </p:nvPr>
        </p:nvSpPr>
        <p:spPr>
          <a:xfrm>
            <a:off x="9146876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https://d.book118.com/377011161060006050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4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1_1"/>
  <p:tag name="KSO_WM_UNIT_INDEX" val="1_1_1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2_1"/>
  <p:tag name="KSO_WM_UNIT_INDEX" val="1_2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3_1"/>
  <p:tag name="KSO_WM_UNIT_INDEX" val="1_3_1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4_1"/>
  <p:tag name="KSO_WM_UNIT_INDEX" val="1_4_1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5_1"/>
  <p:tag name="KSO_WM_UNIT_INDEX" val="1_5_1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461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12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思源黑体 CN Normal</vt:lpstr>
      <vt:lpstr>Calibri Light</vt:lpstr>
      <vt:lpstr>Office Theme</vt:lpstr>
      <vt:lpstr>青春期医学规范查体课件</vt:lpstr>
      <vt:lpstr>目录</vt:lpstr>
      <vt:lpstr>单击编辑章节标题</vt:lpstr>
      <vt:lpstr>青春期医学规范查体的目的和意义</vt:lpstr>
      <vt:lpstr>了解青春期医学规范查体的目的</vt:lpstr>
      <vt:lpstr>认识青春期医学规范查体的意义</vt:lpstr>
      <vt:lpstr>青春期医学规范查体的内容和方法</vt:lpstr>
      <vt:lpstr>青春期医学规范查体的内容</vt:lpstr>
      <vt:lpstr>青春期医学规范查体的方法</vt:lpstr>
      <vt:lpstr>青春期医学规范查体的注意事项</vt:lpstr>
      <vt:lpstr>注意事项一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2024-09-22T21:19:57.239</cp:lastPrinted>
  <dcterms:created xsi:type="dcterms:W3CDTF">2024-09-22T13:19:57Z</dcterms:created>
  <dcterms:modified xsi:type="dcterms:W3CDTF">2024-09-22T13:20:00Z</dcterms:modified>
</cp:coreProperties>
</file>