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55ECB6F-52E8-4E46-BDEE-17B300F416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887AD6A-D45E-4348-96BA-F01EC238B8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37BCB30-8215-4B9D-AC48-36D1680EE1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189C499-DE5A-4E1F-A09C-B588CEC033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A4FAAAE-DF05-4504-9D5F-4F7F907652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CFDA33B-9536-4274-B321-4C687DE3AD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75C2591-2A2F-4207-A2EE-3E885CC788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45CCB48-E8F1-498B-AA6B-09090AECB8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3C6B90C-3DD7-4F86-A897-356B6DCEAB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61315A4-8FD0-4D01-B8F9-F47A6681C6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137ACE7-B914-401F-A7FA-110E7945E6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png" /><Relationship Id="rId3" Type="http://schemas.openxmlformats.org/officeDocument/2006/relationships/image" Target="../media/image8.jpeg" /><Relationship Id="rId4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77060115015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42747" y="1226293"/>
            <a:ext cx="9106507" cy="19062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社会资本视角下团体信贷机制与小额贷款绩效研究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2739291" y="3540703"/>
            <a:ext cx="6713418" cy="489827"/>
            <a:chOff x="2739291" y="3540703"/>
            <a:chExt cx="6713418" cy="489827"/>
          </a:xfrm>
        </p:grpSpPr>
      </p:grp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59520" y="535260"/>
            <a:ext cx="10672960" cy="57691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535260"/>
            <a:ext cx="5567207" cy="6839712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6276259" y="861481"/>
            <a:ext cx="3746772" cy="597533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6083808" y="1823759"/>
            <a:ext cx="4638675" cy="44577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社会资本与团体信贷机制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小额贷款绩效及其影响因素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团体信贷机制对小额贷款绩效的影响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社会资本对小额贷款绩效的调节作用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110" y="1500306"/>
            <a:ext cx="4453160" cy="445316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827317" y="1652939"/>
            <a:ext cx="4178137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团体信贷机制在发展中国家广泛应用，成为缓解贫困、促进经济发展的重要手段。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5303897" y="1500306"/>
            <a:ext cx="1289643" cy="4453160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827317" y="3205107"/>
            <a:ext cx="4178137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小额贷款作为团体信贷的一种形式，其绩效受到广泛关注，对于评估信贷政策效果具有重要意义。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827317" y="4795486"/>
            <a:ext cx="4178137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从社会资本视角出发，研究团体信贷机制与小额贷款绩效，有助于深入理解社会资本在信贷市场中的作用，为政策制定提供理论支持。</a:t>
            </a:r>
          </a:p>
        </p:txBody>
      </p:sp>
      <p:sp>
        <p:nvSpPr>
          <p:cNvPr id="7" name="Freeform 7"/>
          <p:cNvSpPr/>
          <p:nvPr/>
        </p:nvSpPr>
        <p:spPr>
          <a:xfrm>
            <a:off x="5682324" y="1976969"/>
            <a:ext cx="532790" cy="435254"/>
          </a:xfrm>
          <a:custGeom>
            <a:rect l="l" t="t" r="r" b="b"/>
            <a:pathLst>
              <a:path w="304800" h="304800">
                <a:moveTo>
                  <a:pt x="257299" y="240773"/>
                </a:moveTo>
                <a:lnTo>
                  <a:pt x="257299" y="258156"/>
                </a:lnTo>
                <a:lnTo>
                  <a:pt x="47501" y="258156"/>
                </a:lnTo>
                <a:lnTo>
                  <a:pt x="47501" y="240773"/>
                </a:lnTo>
                <a:cubicBezTo>
                  <a:pt x="47501" y="240773"/>
                  <a:pt x="43015" y="231162"/>
                  <a:pt x="67361" y="208112"/>
                </a:cubicBezTo>
                <a:cubicBezTo>
                  <a:pt x="91688" y="185071"/>
                  <a:pt x="88487" y="125511"/>
                  <a:pt x="88487" y="85173"/>
                </a:cubicBezTo>
                <a:cubicBezTo>
                  <a:pt x="88487" y="44834"/>
                  <a:pt x="145142" y="43977"/>
                  <a:pt x="145142" y="43977"/>
                </a:cubicBezTo>
                <a:lnTo>
                  <a:pt x="147085" y="43977"/>
                </a:lnTo>
                <a:cubicBezTo>
                  <a:pt x="147085" y="43996"/>
                  <a:pt x="147085" y="43701"/>
                  <a:pt x="147085" y="37424"/>
                </a:cubicBezTo>
                <a:cubicBezTo>
                  <a:pt x="147085" y="33395"/>
                  <a:pt x="133560" y="18802"/>
                  <a:pt x="133560" y="18802"/>
                </a:cubicBezTo>
                <a:lnTo>
                  <a:pt x="133360" y="9973"/>
                </a:lnTo>
                <a:lnTo>
                  <a:pt x="171555" y="9973"/>
                </a:lnTo>
                <a:lnTo>
                  <a:pt x="171298" y="19136"/>
                </a:lnTo>
                <a:cubicBezTo>
                  <a:pt x="171298" y="19136"/>
                  <a:pt x="156639" y="33719"/>
                  <a:pt x="156639" y="38014"/>
                </a:cubicBezTo>
                <a:cubicBezTo>
                  <a:pt x="156639" y="42167"/>
                  <a:pt x="156639" y="43558"/>
                  <a:pt x="156639" y="43967"/>
                </a:cubicBezTo>
                <a:lnTo>
                  <a:pt x="159658" y="43967"/>
                </a:lnTo>
                <a:cubicBezTo>
                  <a:pt x="159658" y="43967"/>
                  <a:pt x="216313" y="44825"/>
                  <a:pt x="216313" y="85163"/>
                </a:cubicBezTo>
                <a:cubicBezTo>
                  <a:pt x="216313" y="125501"/>
                  <a:pt x="213112" y="185071"/>
                  <a:pt x="237449" y="208121"/>
                </a:cubicBezTo>
                <a:cubicBezTo>
                  <a:pt x="261785" y="231172"/>
                  <a:pt x="257299" y="240773"/>
                  <a:pt x="257299" y="240773"/>
                </a:cubicBezTo>
                <a:close/>
                <a:moveTo>
                  <a:pt x="176327" y="267367"/>
                </a:moveTo>
                <a:cubicBezTo>
                  <a:pt x="176327" y="280559"/>
                  <a:pt x="165640" y="294827"/>
                  <a:pt x="152457" y="294827"/>
                </a:cubicBezTo>
                <a:cubicBezTo>
                  <a:pt x="139275" y="294827"/>
                  <a:pt x="128588" y="280559"/>
                  <a:pt x="128588" y="267367"/>
                </a:cubicBezTo>
                <a:cubicBezTo>
                  <a:pt x="128588" y="267662"/>
                  <a:pt x="176327" y="267062"/>
                  <a:pt x="176327" y="26736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5751818" y="3549091"/>
            <a:ext cx="381610" cy="381610"/>
          </a:xfrm>
          <a:custGeom>
            <a:rect l="l" t="t" r="r" b="b"/>
            <a:pathLst>
              <a:path w="304800" h="304800">
                <a:moveTo>
                  <a:pt x="106680" y="259080"/>
                </a:moveTo>
                <a:lnTo>
                  <a:pt x="30480" y="259080"/>
                </a:lnTo>
                <a:cubicBezTo>
                  <a:pt x="13649" y="259080"/>
                  <a:pt x="0" y="245431"/>
                  <a:pt x="0" y="228600"/>
                </a:cubicBezTo>
                <a:lnTo>
                  <a:pt x="0" y="228600"/>
                </a:lnTo>
                <a:lnTo>
                  <a:pt x="0" y="30480"/>
                </a:lnTo>
                <a:cubicBezTo>
                  <a:pt x="0" y="13716"/>
                  <a:pt x="13716" y="0"/>
                  <a:pt x="30480" y="0"/>
                </a:cubicBezTo>
                <a:lnTo>
                  <a:pt x="274320" y="0"/>
                </a:lnTo>
                <a:cubicBezTo>
                  <a:pt x="291151" y="0"/>
                  <a:pt x="304800" y="13649"/>
                  <a:pt x="304800" y="30480"/>
                </a:cubicBezTo>
                <a:lnTo>
                  <a:pt x="304800" y="30480"/>
                </a:lnTo>
                <a:lnTo>
                  <a:pt x="304800" y="228600"/>
                </a:lnTo>
                <a:cubicBezTo>
                  <a:pt x="304800" y="245431"/>
                  <a:pt x="291151" y="259080"/>
                  <a:pt x="274320" y="259080"/>
                </a:cubicBezTo>
                <a:lnTo>
                  <a:pt x="274320" y="259080"/>
                </a:lnTo>
                <a:lnTo>
                  <a:pt x="198120" y="259080"/>
                </a:lnTo>
                <a:lnTo>
                  <a:pt x="259080" y="289560"/>
                </a:lnTo>
                <a:lnTo>
                  <a:pt x="259080" y="304800"/>
                </a:lnTo>
                <a:lnTo>
                  <a:pt x="45720" y="304800"/>
                </a:lnTo>
                <a:lnTo>
                  <a:pt x="45720" y="289560"/>
                </a:lnTo>
                <a:lnTo>
                  <a:pt x="106680" y="259080"/>
                </a:lnTo>
                <a:close/>
                <a:moveTo>
                  <a:pt x="30480" y="30480"/>
                </a:moveTo>
                <a:lnTo>
                  <a:pt x="30480" y="198120"/>
                </a:lnTo>
                <a:lnTo>
                  <a:pt x="274320" y="198120"/>
                </a:lnTo>
                <a:lnTo>
                  <a:pt x="274320" y="30480"/>
                </a:lnTo>
                <a:lnTo>
                  <a:pt x="30480" y="304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738407" y="5059127"/>
            <a:ext cx="396240" cy="384048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研究背景与意义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分析社会资本对团体信贷机制及小额贷款绩效的影响，揭示其作用机制和路径。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研究问题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社会资本如何影响团体信贷的组成和稳定性？社会资本对小额贷款违约率、贷款额度等绩效指标有何影响？不同类型的社会资本（如结构型、关系型、认知型）在团体信贷中的作用有何差异？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研究目的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研究目的和问题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研究方法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采用定量分析和定性分析相结合的方法，运用统计分析、案例研究等手段进行研究。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数据来源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收集国内外相关文献资料，整理分析团体信贷和小额贷款的相关数据，包括政策文件、银行信贷记录、调查问卷等。同时，结合实地调研和访谈，获取一手数据资料，确保研究的真实性和可靠性。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研究方法和数据来源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社会资本与团体信贷机制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75" r="1667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社会资本是指个体或团体在社会网络中所拥有的资源、关系和信任等非物质性资产，能够为其带来经济和非经济利益。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社会资本定义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社会资本主要由社会网络、信任、规范和社会组织等要素构成。其中，社会网络是社会资本的基础，信任是社会资本的核心，规范是社会资本的保障，社会组织是社会资本的载体。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社会资本的构成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社会资本的概念和构成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团体信贷机制是指多个借款人组成一个团体，共同向贷款机构申请贷款，并相互承担连带责任的一种信贷方式。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团体信贷机制定义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借款人的组织形式和贷款机构的要求，团体信贷机制可分为小组联保、大组联保、合作社联保等多种类型。其中，小组联保是最为常见的一种形式，通常由3-5个借款人组成一个小组，共同申请贷款并相互担保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团体信贷机制的类型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团体信贷机制的定义和类型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73079" y="2001700"/>
            <a:ext cx="9603903" cy="34442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社会网络的影响：社会网络能够增强借款人之间的联系和信任，提高团体凝聚力和互助意识，从而降低贷款违约风险。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信任的影响：信任是团体信贷机制的核心要素之一，能够提高借款人的还款意愿和责任感，减少道德风险和逆向选择问题。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规范的影响：规范是社会资本的保障要素之一，能够约束借款人的行为，降低贷款违约风险。在团体信贷机制中，规范通常表现为借款人之间的互相监督和惩罚机制。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组织的影响：社会组织作为社会资本的载体之一，能够为借款人提供信息、技术和资金等方面的支持，提高其还款能力和信用水平。同时，社会组织还能够发挥桥梁和纽带作用，促进借款人与贷款机构之间的沟通和合作。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社会资本对团体信贷机制的影响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小额贷款绩效及其影响因素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66829" y="2313537"/>
            <a:ext cx="4066829" cy="3122624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0274" b="10274"/>
          <a:stretch>
            <a:fillRect/>
          </a:stretch>
        </p:blipFill>
        <p:spPr>
          <a:xfrm>
            <a:off x="1132390" y="2491315"/>
            <a:ext cx="3735703" cy="2097441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5893187" y="1760560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893187" y="3108818"/>
            <a:ext cx="369902" cy="369902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893187" y="4383763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43776" y="2069502"/>
            <a:ext cx="3618828" cy="79547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反映贷款本金回收情况，是评价小额贷款绩效的重要指标。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443776" y="3332225"/>
            <a:ext cx="3618828" cy="771122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体现贷款收益情况，与小额贷款机构的盈利能力密切相关。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6443776" y="4665990"/>
            <a:ext cx="3618828" cy="78329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反映客户对小额贷款服务的满意程度，影响客户忠诚度和机构声誉。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443776" y="1661692"/>
            <a:ext cx="3514429" cy="44718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贷款回收率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6443776" y="3011282"/>
            <a:ext cx="3514429" cy="44718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贷款利息收入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6443776" y="4310611"/>
            <a:ext cx="3514429" cy="44718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客户满意度</a:t>
            </a:r>
            <a:endParaRPr lang="en-US" sz="1100"/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小额贷款绩效的评价指标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52605" y="2972012"/>
            <a:ext cx="2353053" cy="1956378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借款人的信用历史、还款意愿和能力等因素直接影响贷款绩效。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8684852" y="1462164"/>
            <a:ext cx="2382848" cy="1991137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贷款额度、期限、利率等贷款产品要素的设计合理性对贷款绩效有重要影响。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8684852" y="4394429"/>
            <a:ext cx="2382848" cy="196256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小额贷款机构的风险识别、评估和控制能力对贷款绩效具有关键作用。</a:t>
            </a:r>
            <a:endParaRPr lang="en-US" sz="1100"/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>
            <a:alphaModFix amt="75000"/>
          </a:blip>
          <a:srcRect l="31868" t="13068" r="31502" b="30114"/>
          <a:stretch>
            <a:fillRect/>
          </a:stretch>
        </p:blipFill>
        <p:spPr>
          <a:xfrm>
            <a:off x="4217947" y="1384382"/>
            <a:ext cx="3545264" cy="5454568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9304" r="19304"/>
          <a:stretch>
            <a:fillRect/>
          </a:stretch>
        </p:blipFill>
        <p:spPr>
          <a:xfrm>
            <a:off x="4495323" y="1838813"/>
            <a:ext cx="2952950" cy="4810026"/>
          </a:xfrm>
          <a:prstGeom prst="rect">
            <a:avLst/>
          </a:prstGeom>
        </p:spPr>
      </p:pic>
      <p:sp>
        <p:nvSpPr>
          <p:cNvPr id="7" name="AutoShape 7"/>
          <p:cNvSpPr/>
          <p:nvPr/>
        </p:nvSpPr>
        <p:spPr>
          <a:xfrm>
            <a:off x="3239789" y="3141586"/>
            <a:ext cx="1463040" cy="14630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8" name="Group 8"/>
          <p:cNvGrpSpPr/>
          <p:nvPr/>
        </p:nvGrpSpPr>
        <p:grpSpPr>
          <a:xfrm>
            <a:off x="3612771" y="3559447"/>
            <a:ext cx="702092" cy="584684"/>
            <a:chOff x="3612771" y="3559447"/>
            <a:chExt cx="702092" cy="584684"/>
          </a:xfrm>
        </p:grpSpPr>
        <p:sp>
          <p:nvSpPr>
            <p:cNvPr id="9" name="Freeform 9"/>
            <p:cNvSpPr/>
            <p:nvPr/>
          </p:nvSpPr>
          <p:spPr>
            <a:xfrm>
              <a:off x="3612771" y="4122895"/>
              <a:ext cx="702092" cy="21236"/>
            </a:xfrm>
            <a:custGeom>
              <a:rect l="l" t="t" r="r" b="b"/>
              <a:pathLst>
                <a:path w="76" h="2">
                  <a:moveTo>
                    <a:pt x="2" y="2"/>
                  </a:moveTo>
                  <a:cubicBezTo>
                    <a:pt x="1" y="2"/>
                    <a:pt x="0" y="2"/>
                    <a:pt x="0" y="1"/>
                  </a:cubicBezTo>
                  <a:cubicBezTo>
                    <a:pt x="0" y="0"/>
                    <a:pt x="1" y="0"/>
                    <a:pt x="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5" y="0"/>
                    <a:pt x="76" y="0"/>
                    <a:pt x="76" y="1"/>
                  </a:cubicBezTo>
                  <a:cubicBezTo>
                    <a:pt x="76" y="2"/>
                    <a:pt x="75" y="2"/>
                    <a:pt x="75" y="2"/>
                  </a:cubicBezTo>
                  <a:lnTo>
                    <a:pt x="2" y="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3702447" y="3690774"/>
              <a:ext cx="101383" cy="372745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3850662" y="3559447"/>
              <a:ext cx="101383" cy="504071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3998877" y="3720392"/>
              <a:ext cx="101383" cy="343126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147092" y="3830623"/>
              <a:ext cx="101383" cy="233035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6924196" y="1127033"/>
            <a:ext cx="1463040" cy="1463040"/>
            <a:chOff x="6924196" y="1127033"/>
            <a:chExt cx="1463040" cy="1463040"/>
          </a:xfrm>
        </p:grpSpPr>
        <p:sp>
          <p:nvSpPr>
            <p:cNvPr id="15" name="Freeform 15"/>
            <p:cNvSpPr/>
            <p:nvPr/>
          </p:nvSpPr>
          <p:spPr>
            <a:xfrm>
              <a:off x="7364596" y="1565888"/>
              <a:ext cx="575749" cy="390208"/>
            </a:xfrm>
            <a:custGeom>
              <a:rect l="l" t="t" r="r" b="b"/>
              <a:pathLst>
                <a:path w="56" h="35">
                  <a:moveTo>
                    <a:pt x="52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0"/>
                    <a:pt x="0" y="2"/>
                    <a:pt x="0" y="4"/>
                  </a:cubicBezTo>
                  <a:cubicBezTo>
                    <a:pt x="0" y="31"/>
                    <a:pt x="0" y="31"/>
                    <a:pt x="0" y="31"/>
                  </a:cubicBezTo>
                  <a:cubicBezTo>
                    <a:pt x="0" y="33"/>
                    <a:pt x="2" y="35"/>
                    <a:pt x="4" y="35"/>
                  </a:cubicBezTo>
                  <a:cubicBezTo>
                    <a:pt x="52" y="35"/>
                    <a:pt x="52" y="35"/>
                    <a:pt x="52" y="35"/>
                  </a:cubicBezTo>
                  <a:cubicBezTo>
                    <a:pt x="54" y="35"/>
                    <a:pt x="56" y="33"/>
                    <a:pt x="56" y="31"/>
                  </a:cubicBezTo>
                  <a:cubicBezTo>
                    <a:pt x="56" y="4"/>
                    <a:pt x="56" y="4"/>
                    <a:pt x="56" y="4"/>
                  </a:cubicBezTo>
                  <a:cubicBezTo>
                    <a:pt x="56" y="2"/>
                    <a:pt x="54" y="0"/>
                    <a:pt x="52" y="0"/>
                  </a:cubicBezTo>
                  <a:close/>
                  <a:moveTo>
                    <a:pt x="49" y="27"/>
                  </a:moveTo>
                  <a:cubicBezTo>
                    <a:pt x="49" y="29"/>
                    <a:pt x="48" y="30"/>
                    <a:pt x="46" y="30"/>
                  </a:cubicBezTo>
                  <a:cubicBezTo>
                    <a:pt x="9" y="30"/>
                    <a:pt x="9" y="30"/>
                    <a:pt x="9" y="30"/>
                  </a:cubicBezTo>
                  <a:cubicBezTo>
                    <a:pt x="7" y="30"/>
                    <a:pt x="6" y="29"/>
                    <a:pt x="6" y="27"/>
                  </a:cubicBezTo>
                  <a:cubicBezTo>
                    <a:pt x="6" y="8"/>
                    <a:pt x="6" y="8"/>
                    <a:pt x="6" y="8"/>
                  </a:cubicBezTo>
                  <a:cubicBezTo>
                    <a:pt x="6" y="6"/>
                    <a:pt x="7" y="5"/>
                    <a:pt x="9" y="5"/>
                  </a:cubicBezTo>
                  <a:cubicBezTo>
                    <a:pt x="46" y="5"/>
                    <a:pt x="46" y="5"/>
                    <a:pt x="46" y="5"/>
                  </a:cubicBezTo>
                  <a:cubicBezTo>
                    <a:pt x="48" y="5"/>
                    <a:pt x="49" y="6"/>
                    <a:pt x="49" y="8"/>
                  </a:cubicBezTo>
                  <a:lnTo>
                    <a:pt x="49" y="27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7273763" y="1974818"/>
              <a:ext cx="748924" cy="211520"/>
            </a:xfrm>
            <a:custGeom>
              <a:rect l="l" t="t" r="r" b="b"/>
              <a:pathLst>
                <a:path w="73" h="19">
                  <a:moveTo>
                    <a:pt x="67" y="3"/>
                  </a:moveTo>
                  <a:cubicBezTo>
                    <a:pt x="66" y="1"/>
                    <a:pt x="65" y="0"/>
                    <a:pt x="63" y="0"/>
                  </a:cubicBezTo>
                  <a:cubicBezTo>
                    <a:pt x="10" y="0"/>
                    <a:pt x="10" y="0"/>
                    <a:pt x="10" y="0"/>
                  </a:cubicBezTo>
                  <a:cubicBezTo>
                    <a:pt x="8" y="0"/>
                    <a:pt x="7" y="2"/>
                    <a:pt x="7" y="3"/>
                  </a:cubicBezTo>
                  <a:cubicBezTo>
                    <a:pt x="1" y="13"/>
                    <a:pt x="1" y="13"/>
                    <a:pt x="1" y="13"/>
                  </a:cubicBezTo>
                  <a:cubicBezTo>
                    <a:pt x="73" y="13"/>
                    <a:pt x="73" y="13"/>
                    <a:pt x="73" y="13"/>
                  </a:cubicBezTo>
                  <a:lnTo>
                    <a:pt x="67" y="3"/>
                  </a:lnTo>
                  <a:close/>
                  <a:moveTo>
                    <a:pt x="25" y="12"/>
                  </a:moveTo>
                  <a:cubicBezTo>
                    <a:pt x="27" y="9"/>
                    <a:pt x="27" y="9"/>
                    <a:pt x="2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8" y="12"/>
                    <a:pt x="48" y="12"/>
                    <a:pt x="48" y="12"/>
                  </a:cubicBezTo>
                  <a:lnTo>
                    <a:pt x="25" y="12"/>
                  </a:lnTo>
                  <a:close/>
                  <a:moveTo>
                    <a:pt x="62" y="7"/>
                  </a:moveTo>
                  <a:cubicBezTo>
                    <a:pt x="12" y="7"/>
                    <a:pt x="12" y="7"/>
                    <a:pt x="12" y="7"/>
                  </a:cubicBezTo>
                  <a:cubicBezTo>
                    <a:pt x="9" y="7"/>
                    <a:pt x="9" y="6"/>
                    <a:pt x="9" y="6"/>
                  </a:cubicBezTo>
                  <a:cubicBezTo>
                    <a:pt x="10" y="3"/>
                    <a:pt x="10" y="3"/>
                    <a:pt x="10" y="3"/>
                  </a:cubicBezTo>
                  <a:cubicBezTo>
                    <a:pt x="11" y="3"/>
                    <a:pt x="11" y="2"/>
                    <a:pt x="13" y="2"/>
                  </a:cubicBezTo>
                  <a:cubicBezTo>
                    <a:pt x="61" y="2"/>
                    <a:pt x="61" y="2"/>
                    <a:pt x="61" y="2"/>
                  </a:cubicBezTo>
                  <a:cubicBezTo>
                    <a:pt x="62" y="2"/>
                    <a:pt x="63" y="3"/>
                    <a:pt x="63" y="3"/>
                  </a:cubicBezTo>
                  <a:cubicBezTo>
                    <a:pt x="65" y="6"/>
                    <a:pt x="65" y="6"/>
                    <a:pt x="65" y="6"/>
                  </a:cubicBezTo>
                  <a:cubicBezTo>
                    <a:pt x="65" y="6"/>
                    <a:pt x="65" y="7"/>
                    <a:pt x="62" y="7"/>
                  </a:cubicBezTo>
                  <a:close/>
                  <a:moveTo>
                    <a:pt x="0" y="15"/>
                  </a:moveTo>
                  <a:cubicBezTo>
                    <a:pt x="0" y="16"/>
                    <a:pt x="2" y="17"/>
                    <a:pt x="3" y="19"/>
                  </a:cubicBezTo>
                  <a:cubicBezTo>
                    <a:pt x="70" y="19"/>
                    <a:pt x="70" y="19"/>
                    <a:pt x="70" y="19"/>
                  </a:cubicBezTo>
                  <a:cubicBezTo>
                    <a:pt x="72" y="17"/>
                    <a:pt x="73" y="16"/>
                    <a:pt x="73" y="15"/>
                  </a:cubicBezTo>
                  <a:lnTo>
                    <a:pt x="0" y="1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924196" y="1127033"/>
              <a:ext cx="1463040" cy="146304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7364596" y="1565888"/>
              <a:ext cx="575749" cy="390208"/>
            </a:xfrm>
            <a:custGeom>
              <a:rect l="l" t="t" r="r" b="b"/>
              <a:pathLst>
                <a:path w="56" h="35">
                  <a:moveTo>
                    <a:pt x="52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0"/>
                    <a:pt x="0" y="2"/>
                    <a:pt x="0" y="4"/>
                  </a:cubicBezTo>
                  <a:cubicBezTo>
                    <a:pt x="0" y="31"/>
                    <a:pt x="0" y="31"/>
                    <a:pt x="0" y="31"/>
                  </a:cubicBezTo>
                  <a:cubicBezTo>
                    <a:pt x="0" y="33"/>
                    <a:pt x="2" y="35"/>
                    <a:pt x="4" y="35"/>
                  </a:cubicBezTo>
                  <a:cubicBezTo>
                    <a:pt x="52" y="35"/>
                    <a:pt x="52" y="35"/>
                    <a:pt x="52" y="35"/>
                  </a:cubicBezTo>
                  <a:cubicBezTo>
                    <a:pt x="54" y="35"/>
                    <a:pt x="56" y="33"/>
                    <a:pt x="56" y="31"/>
                  </a:cubicBezTo>
                  <a:cubicBezTo>
                    <a:pt x="56" y="4"/>
                    <a:pt x="56" y="4"/>
                    <a:pt x="56" y="4"/>
                  </a:cubicBezTo>
                  <a:cubicBezTo>
                    <a:pt x="56" y="2"/>
                    <a:pt x="54" y="0"/>
                    <a:pt x="52" y="0"/>
                  </a:cubicBezTo>
                  <a:close/>
                  <a:moveTo>
                    <a:pt x="49" y="27"/>
                  </a:moveTo>
                  <a:cubicBezTo>
                    <a:pt x="49" y="29"/>
                    <a:pt x="48" y="30"/>
                    <a:pt x="46" y="30"/>
                  </a:cubicBezTo>
                  <a:cubicBezTo>
                    <a:pt x="9" y="30"/>
                    <a:pt x="9" y="30"/>
                    <a:pt x="9" y="30"/>
                  </a:cubicBezTo>
                  <a:cubicBezTo>
                    <a:pt x="7" y="30"/>
                    <a:pt x="6" y="29"/>
                    <a:pt x="6" y="27"/>
                  </a:cubicBezTo>
                  <a:cubicBezTo>
                    <a:pt x="6" y="8"/>
                    <a:pt x="6" y="8"/>
                    <a:pt x="6" y="8"/>
                  </a:cubicBezTo>
                  <a:cubicBezTo>
                    <a:pt x="6" y="6"/>
                    <a:pt x="7" y="5"/>
                    <a:pt x="9" y="5"/>
                  </a:cubicBezTo>
                  <a:cubicBezTo>
                    <a:pt x="46" y="5"/>
                    <a:pt x="46" y="5"/>
                    <a:pt x="46" y="5"/>
                  </a:cubicBezTo>
                  <a:cubicBezTo>
                    <a:pt x="48" y="5"/>
                    <a:pt x="49" y="6"/>
                    <a:pt x="49" y="8"/>
                  </a:cubicBezTo>
                  <a:lnTo>
                    <a:pt x="49" y="27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7273763" y="1974818"/>
              <a:ext cx="748924" cy="211520"/>
            </a:xfrm>
            <a:custGeom>
              <a:rect l="l" t="t" r="r" b="b"/>
              <a:pathLst>
                <a:path w="73" h="19">
                  <a:moveTo>
                    <a:pt x="67" y="3"/>
                  </a:moveTo>
                  <a:cubicBezTo>
                    <a:pt x="66" y="1"/>
                    <a:pt x="65" y="0"/>
                    <a:pt x="63" y="0"/>
                  </a:cubicBezTo>
                  <a:cubicBezTo>
                    <a:pt x="10" y="0"/>
                    <a:pt x="10" y="0"/>
                    <a:pt x="10" y="0"/>
                  </a:cubicBezTo>
                  <a:cubicBezTo>
                    <a:pt x="8" y="0"/>
                    <a:pt x="7" y="2"/>
                    <a:pt x="7" y="3"/>
                  </a:cubicBezTo>
                  <a:cubicBezTo>
                    <a:pt x="1" y="13"/>
                    <a:pt x="1" y="13"/>
                    <a:pt x="1" y="13"/>
                  </a:cubicBezTo>
                  <a:cubicBezTo>
                    <a:pt x="73" y="13"/>
                    <a:pt x="73" y="13"/>
                    <a:pt x="73" y="13"/>
                  </a:cubicBezTo>
                  <a:lnTo>
                    <a:pt x="67" y="3"/>
                  </a:lnTo>
                  <a:close/>
                  <a:moveTo>
                    <a:pt x="25" y="12"/>
                  </a:moveTo>
                  <a:cubicBezTo>
                    <a:pt x="27" y="9"/>
                    <a:pt x="27" y="9"/>
                    <a:pt x="2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8" y="12"/>
                    <a:pt x="48" y="12"/>
                    <a:pt x="48" y="12"/>
                  </a:cubicBezTo>
                  <a:lnTo>
                    <a:pt x="25" y="12"/>
                  </a:lnTo>
                  <a:close/>
                  <a:moveTo>
                    <a:pt x="62" y="7"/>
                  </a:moveTo>
                  <a:cubicBezTo>
                    <a:pt x="12" y="7"/>
                    <a:pt x="12" y="7"/>
                    <a:pt x="12" y="7"/>
                  </a:cubicBezTo>
                  <a:cubicBezTo>
                    <a:pt x="9" y="7"/>
                    <a:pt x="9" y="6"/>
                    <a:pt x="9" y="6"/>
                  </a:cubicBezTo>
                  <a:cubicBezTo>
                    <a:pt x="10" y="3"/>
                    <a:pt x="10" y="3"/>
                    <a:pt x="10" y="3"/>
                  </a:cubicBezTo>
                  <a:cubicBezTo>
                    <a:pt x="11" y="3"/>
                    <a:pt x="11" y="2"/>
                    <a:pt x="13" y="2"/>
                  </a:cubicBezTo>
                  <a:cubicBezTo>
                    <a:pt x="61" y="2"/>
                    <a:pt x="61" y="2"/>
                    <a:pt x="61" y="2"/>
                  </a:cubicBezTo>
                  <a:cubicBezTo>
                    <a:pt x="62" y="2"/>
                    <a:pt x="63" y="3"/>
                    <a:pt x="63" y="3"/>
                  </a:cubicBezTo>
                  <a:cubicBezTo>
                    <a:pt x="65" y="6"/>
                    <a:pt x="65" y="6"/>
                    <a:pt x="65" y="6"/>
                  </a:cubicBezTo>
                  <a:cubicBezTo>
                    <a:pt x="65" y="6"/>
                    <a:pt x="65" y="7"/>
                    <a:pt x="62" y="7"/>
                  </a:cubicBezTo>
                  <a:close/>
                  <a:moveTo>
                    <a:pt x="0" y="15"/>
                  </a:moveTo>
                  <a:cubicBezTo>
                    <a:pt x="0" y="16"/>
                    <a:pt x="2" y="17"/>
                    <a:pt x="3" y="19"/>
                  </a:cubicBezTo>
                  <a:cubicBezTo>
                    <a:pt x="70" y="19"/>
                    <a:pt x="70" y="19"/>
                    <a:pt x="70" y="19"/>
                  </a:cubicBezTo>
                  <a:cubicBezTo>
                    <a:pt x="72" y="17"/>
                    <a:pt x="73" y="16"/>
                    <a:pt x="73" y="15"/>
                  </a:cubicBezTo>
                  <a:lnTo>
                    <a:pt x="0" y="1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6924196" y="4151964"/>
            <a:ext cx="1463040" cy="1463040"/>
            <a:chOff x="6924196" y="4151964"/>
            <a:chExt cx="1463040" cy="1463040"/>
          </a:xfrm>
        </p:grpSpPr>
        <p:sp>
          <p:nvSpPr>
            <p:cNvPr id="21" name="AutoShape 21"/>
            <p:cNvSpPr/>
            <p:nvPr/>
          </p:nvSpPr>
          <p:spPr>
            <a:xfrm>
              <a:off x="7285470" y="4642335"/>
              <a:ext cx="725508" cy="572110"/>
            </a:xfrm>
            <a:prstGeom prst="wedgeEllipseCallou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924196" y="4151964"/>
              <a:ext cx="1463040" cy="146304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285470" y="4642335"/>
              <a:ext cx="725508" cy="572110"/>
            </a:xfrm>
            <a:prstGeom prst="wedgeEllipseCallou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4" name="AutoShape 24"/>
          <p:cNvSpPr/>
          <p:nvPr/>
        </p:nvSpPr>
        <p:spPr>
          <a:xfrm>
            <a:off x="455981" y="2535936"/>
            <a:ext cx="2746302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借款人信用状况</a:t>
            </a:r>
            <a:endParaRPr lang="en-US" sz="1100"/>
          </a:p>
        </p:txBody>
      </p:sp>
      <p:sp>
        <p:nvSpPr>
          <p:cNvPr id="25" name="AutoShape 25"/>
          <p:cNvSpPr/>
          <p:nvPr/>
        </p:nvSpPr>
        <p:spPr>
          <a:xfrm>
            <a:off x="8503125" y="1054893"/>
            <a:ext cx="2746302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贷款产品设计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8503125" y="4009655"/>
            <a:ext cx="2746302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风险管理水平</a:t>
            </a:r>
            <a:endParaRPr lang="en-US" sz="1100"/>
          </a:p>
        </p:txBody>
      </p:sp>
      <p:grpSp>
        <p:nvGrpSpPr>
          <p:cNvPr id="27" name="Group 2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8" name="AutoShape 2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TextBox 4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影响小额贷款绩效的因素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03852" y="4838783"/>
            <a:ext cx="10266726" cy="1333500"/>
            <a:chOff x="1103852" y="4838783"/>
            <a:chExt cx="10266726" cy="1333500"/>
          </a:xfrm>
        </p:grpSpPr>
        <p:sp>
          <p:nvSpPr>
            <p:cNvPr id="3" name="AutoShape 3"/>
            <p:cNvSpPr/>
            <p:nvPr/>
          </p:nvSpPr>
          <p:spPr>
            <a:xfrm>
              <a:off x="2377205" y="4838783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 rot="10800000">
              <a:off x="1103852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 rot="10800000">
              <a:off x="9159730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31730" y="3081147"/>
            <a:ext cx="10266726" cy="1333500"/>
            <a:chOff x="1031730" y="3081147"/>
            <a:chExt cx="10266726" cy="1333500"/>
          </a:xfrm>
        </p:grpSpPr>
        <p:sp>
          <p:nvSpPr>
            <p:cNvPr id="7" name="AutoShape 7"/>
            <p:cNvSpPr/>
            <p:nvPr/>
          </p:nvSpPr>
          <p:spPr>
            <a:xfrm>
              <a:off x="2305083" y="3081147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 rot="10800000">
              <a:off x="1031730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 rot="10800000">
              <a:off x="9087608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1103852" y="1348302"/>
            <a:ext cx="10266726" cy="1333500"/>
            <a:chOff x="1103852" y="1348302"/>
            <a:chExt cx="10266726" cy="1333500"/>
          </a:xfrm>
        </p:grpSpPr>
        <p:sp>
          <p:nvSpPr>
            <p:cNvPr id="11" name="AutoShape 11"/>
            <p:cNvSpPr/>
            <p:nvPr/>
          </p:nvSpPr>
          <p:spPr>
            <a:xfrm>
              <a:off x="2377205" y="1348302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 rot="10800000">
              <a:off x="1103852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 rot="10800000">
              <a:off x="9159730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997333" y="3400044"/>
            <a:ext cx="685705" cy="695706"/>
            <a:chOff x="9997333" y="3400044"/>
            <a:chExt cx="685705" cy="695706"/>
          </a:xfrm>
        </p:grpSpPr>
        <p:sp>
          <p:nvSpPr>
            <p:cNvPr id="15" name="Freeform 15"/>
            <p:cNvSpPr/>
            <p:nvPr/>
          </p:nvSpPr>
          <p:spPr>
            <a:xfrm>
              <a:off x="10034290" y="3847243"/>
              <a:ext cx="87725" cy="163068"/>
            </a:xfrm>
            <a:custGeom>
              <a:rect l="l" t="t" r="r" b="b"/>
              <a:pathLst>
                <a:path w="118" h="218">
                  <a:moveTo>
                    <a:pt x="0" y="183"/>
                  </a:moveTo>
                  <a:cubicBezTo>
                    <a:pt x="0" y="200"/>
                    <a:pt x="8" y="217"/>
                    <a:pt x="25" y="217"/>
                  </a:cubicBezTo>
                  <a:cubicBezTo>
                    <a:pt x="84" y="217"/>
                    <a:pt x="84" y="217"/>
                    <a:pt x="84" y="217"/>
                  </a:cubicBezTo>
                  <a:cubicBezTo>
                    <a:pt x="100" y="217"/>
                    <a:pt x="117" y="200"/>
                    <a:pt x="117" y="183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17" y="91"/>
                    <a:pt x="17" y="91"/>
                    <a:pt x="17" y="91"/>
                  </a:cubicBezTo>
                  <a:cubicBezTo>
                    <a:pt x="0" y="75"/>
                    <a:pt x="0" y="75"/>
                    <a:pt x="0" y="75"/>
                  </a:cubicBezTo>
                  <a:lnTo>
                    <a:pt x="0" y="183"/>
                  </a:lnTo>
                  <a:close/>
                  <a:moveTo>
                    <a:pt x="0" y="183"/>
                  </a:moveTo>
                  <a:lnTo>
                    <a:pt x="0" y="18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10177260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0" y="301"/>
                  </a:moveTo>
                  <a:cubicBezTo>
                    <a:pt x="0" y="318"/>
                    <a:pt x="17" y="335"/>
                    <a:pt x="34" y="335"/>
                  </a:cubicBezTo>
                  <a:cubicBezTo>
                    <a:pt x="84" y="335"/>
                    <a:pt x="84" y="335"/>
                    <a:pt x="84" y="335"/>
                  </a:cubicBezTo>
                  <a:cubicBezTo>
                    <a:pt x="101" y="335"/>
                    <a:pt x="117" y="318"/>
                    <a:pt x="117" y="301"/>
                  </a:cubicBezTo>
                  <a:cubicBezTo>
                    <a:pt x="117" y="76"/>
                    <a:pt x="117" y="76"/>
                    <a:pt x="117" y="76"/>
                  </a:cubicBezTo>
                  <a:cubicBezTo>
                    <a:pt x="42" y="0"/>
                    <a:pt x="42" y="0"/>
                    <a:pt x="42" y="0"/>
                  </a:cubicBezTo>
                  <a:cubicBezTo>
                    <a:pt x="0" y="42"/>
                    <a:pt x="0" y="42"/>
                    <a:pt x="0" y="42"/>
                  </a:cubicBezTo>
                  <a:lnTo>
                    <a:pt x="0" y="301"/>
                  </a:lnTo>
                  <a:close/>
                  <a:moveTo>
                    <a:pt x="0" y="301"/>
                  </a:moveTo>
                  <a:lnTo>
                    <a:pt x="0" y="30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10320231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92" y="335"/>
                  </a:moveTo>
                  <a:cubicBezTo>
                    <a:pt x="108" y="335"/>
                    <a:pt x="117" y="318"/>
                    <a:pt x="117" y="301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0" y="118"/>
                    <a:pt x="0" y="118"/>
                    <a:pt x="0" y="118"/>
                  </a:cubicBezTo>
                  <a:cubicBezTo>
                    <a:pt x="0" y="301"/>
                    <a:pt x="0" y="301"/>
                    <a:pt x="0" y="301"/>
                  </a:cubicBezTo>
                  <a:cubicBezTo>
                    <a:pt x="0" y="318"/>
                    <a:pt x="16" y="335"/>
                    <a:pt x="33" y="335"/>
                  </a:cubicBezTo>
                  <a:lnTo>
                    <a:pt x="92" y="335"/>
                  </a:lnTo>
                  <a:close/>
                  <a:moveTo>
                    <a:pt x="92" y="335"/>
                  </a:moveTo>
                  <a:lnTo>
                    <a:pt x="92" y="3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10459962" y="3670840"/>
              <a:ext cx="94202" cy="342805"/>
            </a:xfrm>
            <a:custGeom>
              <a:rect l="l" t="t" r="r" b="b"/>
              <a:pathLst>
                <a:path w="125" h="452">
                  <a:moveTo>
                    <a:pt x="0" y="41"/>
                  </a:moveTo>
                  <a:cubicBezTo>
                    <a:pt x="0" y="417"/>
                    <a:pt x="0" y="417"/>
                    <a:pt x="0" y="417"/>
                  </a:cubicBezTo>
                  <a:cubicBezTo>
                    <a:pt x="0" y="434"/>
                    <a:pt x="17" y="451"/>
                    <a:pt x="33" y="451"/>
                  </a:cubicBezTo>
                  <a:cubicBezTo>
                    <a:pt x="92" y="451"/>
                    <a:pt x="92" y="451"/>
                    <a:pt x="92" y="451"/>
                  </a:cubicBezTo>
                  <a:cubicBezTo>
                    <a:pt x="109" y="451"/>
                    <a:pt x="125" y="434"/>
                    <a:pt x="125" y="417"/>
                  </a:cubicBezTo>
                  <a:cubicBezTo>
                    <a:pt x="125" y="66"/>
                    <a:pt x="125" y="66"/>
                    <a:pt x="125" y="66"/>
                  </a:cubicBezTo>
                  <a:cubicBezTo>
                    <a:pt x="50" y="0"/>
                    <a:pt x="50" y="0"/>
                    <a:pt x="50" y="0"/>
                  </a:cubicBezTo>
                  <a:lnTo>
                    <a:pt x="0" y="41"/>
                  </a:lnTo>
                  <a:close/>
                  <a:moveTo>
                    <a:pt x="0" y="41"/>
                  </a:moveTo>
                  <a:lnTo>
                    <a:pt x="0" y="4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10011525" y="3517678"/>
              <a:ext cx="536162" cy="342805"/>
            </a:xfrm>
            <a:custGeom>
              <a:rect l="l" t="t" r="r" b="b"/>
              <a:pathLst>
                <a:path w="728" h="452">
                  <a:moveTo>
                    <a:pt x="234" y="284"/>
                  </a:moveTo>
                  <a:cubicBezTo>
                    <a:pt x="250" y="267"/>
                    <a:pt x="276" y="267"/>
                    <a:pt x="292" y="284"/>
                  </a:cubicBezTo>
                  <a:cubicBezTo>
                    <a:pt x="359" y="351"/>
                    <a:pt x="359" y="351"/>
                    <a:pt x="359" y="351"/>
                  </a:cubicBezTo>
                  <a:cubicBezTo>
                    <a:pt x="376" y="368"/>
                    <a:pt x="384" y="368"/>
                    <a:pt x="401" y="368"/>
                  </a:cubicBezTo>
                  <a:cubicBezTo>
                    <a:pt x="418" y="368"/>
                    <a:pt x="426" y="368"/>
                    <a:pt x="434" y="351"/>
                  </a:cubicBezTo>
                  <a:cubicBezTo>
                    <a:pt x="660" y="134"/>
                    <a:pt x="660" y="134"/>
                    <a:pt x="660" y="134"/>
                  </a:cubicBezTo>
                  <a:cubicBezTo>
                    <a:pt x="694" y="167"/>
                    <a:pt x="694" y="167"/>
                    <a:pt x="694" y="167"/>
                  </a:cubicBezTo>
                  <a:cubicBezTo>
                    <a:pt x="702" y="175"/>
                    <a:pt x="710" y="175"/>
                    <a:pt x="710" y="175"/>
                  </a:cubicBezTo>
                  <a:cubicBezTo>
                    <a:pt x="719" y="175"/>
                    <a:pt x="727" y="167"/>
                    <a:pt x="727" y="159"/>
                  </a:cubicBezTo>
                  <a:cubicBezTo>
                    <a:pt x="727" y="33"/>
                    <a:pt x="727" y="33"/>
                    <a:pt x="727" y="33"/>
                  </a:cubicBezTo>
                  <a:cubicBezTo>
                    <a:pt x="727" y="25"/>
                    <a:pt x="727" y="16"/>
                    <a:pt x="719" y="8"/>
                  </a:cubicBezTo>
                  <a:cubicBezTo>
                    <a:pt x="710" y="0"/>
                    <a:pt x="702" y="0"/>
                    <a:pt x="694" y="0"/>
                  </a:cubicBezTo>
                  <a:cubicBezTo>
                    <a:pt x="568" y="0"/>
                    <a:pt x="568" y="0"/>
                    <a:pt x="568" y="0"/>
                  </a:cubicBezTo>
                  <a:cubicBezTo>
                    <a:pt x="560" y="0"/>
                    <a:pt x="551" y="0"/>
                    <a:pt x="551" y="8"/>
                  </a:cubicBezTo>
                  <a:cubicBezTo>
                    <a:pt x="543" y="16"/>
                    <a:pt x="551" y="25"/>
                    <a:pt x="551" y="33"/>
                  </a:cubicBezTo>
                  <a:cubicBezTo>
                    <a:pt x="585" y="58"/>
                    <a:pt x="585" y="58"/>
                    <a:pt x="585" y="58"/>
                  </a:cubicBezTo>
                  <a:cubicBezTo>
                    <a:pt x="426" y="217"/>
                    <a:pt x="426" y="217"/>
                    <a:pt x="426" y="217"/>
                  </a:cubicBezTo>
                  <a:cubicBezTo>
                    <a:pt x="426" y="225"/>
                    <a:pt x="409" y="225"/>
                    <a:pt x="401" y="225"/>
                  </a:cubicBezTo>
                  <a:cubicBezTo>
                    <a:pt x="393" y="225"/>
                    <a:pt x="376" y="225"/>
                    <a:pt x="368" y="217"/>
                  </a:cubicBezTo>
                  <a:cubicBezTo>
                    <a:pt x="292" y="142"/>
                    <a:pt x="292" y="142"/>
                    <a:pt x="292" y="142"/>
                  </a:cubicBezTo>
                  <a:cubicBezTo>
                    <a:pt x="276" y="125"/>
                    <a:pt x="250" y="125"/>
                    <a:pt x="234" y="142"/>
                  </a:cubicBezTo>
                  <a:cubicBezTo>
                    <a:pt x="8" y="359"/>
                    <a:pt x="8" y="359"/>
                    <a:pt x="8" y="359"/>
                  </a:cubicBezTo>
                  <a:cubicBezTo>
                    <a:pt x="0" y="368"/>
                    <a:pt x="0" y="384"/>
                    <a:pt x="0" y="393"/>
                  </a:cubicBezTo>
                  <a:cubicBezTo>
                    <a:pt x="0" y="410"/>
                    <a:pt x="0" y="418"/>
                    <a:pt x="8" y="426"/>
                  </a:cubicBezTo>
                  <a:cubicBezTo>
                    <a:pt x="25" y="435"/>
                    <a:pt x="25" y="435"/>
                    <a:pt x="25" y="435"/>
                  </a:cubicBezTo>
                  <a:cubicBezTo>
                    <a:pt x="41" y="451"/>
                    <a:pt x="67" y="451"/>
                    <a:pt x="83" y="435"/>
                  </a:cubicBezTo>
                  <a:lnTo>
                    <a:pt x="234" y="284"/>
                  </a:lnTo>
                  <a:close/>
                  <a:moveTo>
                    <a:pt x="234" y="284"/>
                  </a:moveTo>
                  <a:lnTo>
                    <a:pt x="234" y="28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9997333" y="3400044"/>
              <a:ext cx="685705" cy="695706"/>
            </a:xfrm>
            <a:custGeom>
              <a:rect l="l" t="t" r="r" b="b"/>
              <a:pathLst>
                <a:path w="929" h="921">
                  <a:moveTo>
                    <a:pt x="887" y="0"/>
                  </a:moveTo>
                  <a:cubicBezTo>
                    <a:pt x="862" y="0"/>
                    <a:pt x="836" y="26"/>
                    <a:pt x="836" y="50"/>
                  </a:cubicBezTo>
                  <a:cubicBezTo>
                    <a:pt x="836" y="837"/>
                    <a:pt x="836" y="837"/>
                    <a:pt x="836" y="837"/>
                  </a:cubicBezTo>
                  <a:cubicBezTo>
                    <a:pt x="51" y="837"/>
                    <a:pt x="51" y="837"/>
                    <a:pt x="51" y="837"/>
                  </a:cubicBezTo>
                  <a:cubicBezTo>
                    <a:pt x="26" y="837"/>
                    <a:pt x="0" y="853"/>
                    <a:pt x="0" y="878"/>
                  </a:cubicBezTo>
                  <a:cubicBezTo>
                    <a:pt x="0" y="903"/>
                    <a:pt x="26" y="920"/>
                    <a:pt x="51" y="920"/>
                  </a:cubicBezTo>
                  <a:cubicBezTo>
                    <a:pt x="887" y="920"/>
                    <a:pt x="887" y="920"/>
                    <a:pt x="887" y="920"/>
                  </a:cubicBezTo>
                  <a:cubicBezTo>
                    <a:pt x="912" y="920"/>
                    <a:pt x="928" y="903"/>
                    <a:pt x="928" y="878"/>
                  </a:cubicBezTo>
                  <a:cubicBezTo>
                    <a:pt x="928" y="50"/>
                    <a:pt x="928" y="50"/>
                    <a:pt x="928" y="50"/>
                  </a:cubicBezTo>
                  <a:cubicBezTo>
                    <a:pt x="928" y="26"/>
                    <a:pt x="903" y="0"/>
                    <a:pt x="887" y="0"/>
                  </a:cubicBezTo>
                  <a:close/>
                  <a:moveTo>
                    <a:pt x="887" y="0"/>
                  </a:moveTo>
                  <a:lnTo>
                    <a:pt x="887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>
            <a:off x="1935480" y="1646434"/>
            <a:ext cx="719895" cy="555403"/>
          </a:xfrm>
          <a:custGeom>
            <a:rect l="l" t="t" r="r" b="b"/>
            <a:pathLst>
              <a:path w="67" h="60">
                <a:moveTo>
                  <a:pt x="53" y="2"/>
                </a:moveTo>
                <a:cubicBezTo>
                  <a:pt x="53" y="1"/>
                  <a:pt x="52" y="0"/>
                  <a:pt x="51" y="0"/>
                </a:cubicBezTo>
                <a:cubicBezTo>
                  <a:pt x="46" y="0"/>
                  <a:pt x="46" y="0"/>
                  <a:pt x="46" y="0"/>
                </a:cubicBezTo>
                <a:cubicBezTo>
                  <a:pt x="45" y="0"/>
                  <a:pt x="44" y="1"/>
                  <a:pt x="44" y="2"/>
                </a:cubicBezTo>
                <a:cubicBezTo>
                  <a:pt x="44" y="5"/>
                  <a:pt x="44" y="5"/>
                  <a:pt x="44" y="5"/>
                </a:cubicBezTo>
                <a:cubicBezTo>
                  <a:pt x="53" y="14"/>
                  <a:pt x="53" y="14"/>
                  <a:pt x="53" y="14"/>
                </a:cubicBezTo>
                <a:lnTo>
                  <a:pt x="53" y="2"/>
                </a:lnTo>
                <a:close/>
                <a:moveTo>
                  <a:pt x="66" y="31"/>
                </a:moveTo>
                <a:cubicBezTo>
                  <a:pt x="36" y="2"/>
                  <a:pt x="36" y="2"/>
                  <a:pt x="36" y="2"/>
                </a:cubicBezTo>
                <a:cubicBezTo>
                  <a:pt x="35" y="0"/>
                  <a:pt x="33" y="0"/>
                  <a:pt x="31" y="2"/>
                </a:cubicBezTo>
                <a:cubicBezTo>
                  <a:pt x="2" y="31"/>
                  <a:pt x="2" y="31"/>
                  <a:pt x="2" y="31"/>
                </a:cubicBezTo>
                <a:cubicBezTo>
                  <a:pt x="0" y="33"/>
                  <a:pt x="0" y="35"/>
                  <a:pt x="2" y="36"/>
                </a:cubicBezTo>
                <a:cubicBezTo>
                  <a:pt x="2" y="37"/>
                  <a:pt x="3" y="37"/>
                  <a:pt x="4" y="37"/>
                </a:cubicBezTo>
                <a:cubicBezTo>
                  <a:pt x="5" y="37"/>
                  <a:pt x="6" y="37"/>
                  <a:pt x="7" y="36"/>
                </a:cubicBezTo>
                <a:cubicBezTo>
                  <a:pt x="34" y="9"/>
                  <a:pt x="34" y="9"/>
                  <a:pt x="34" y="9"/>
                </a:cubicBezTo>
                <a:cubicBezTo>
                  <a:pt x="61" y="36"/>
                  <a:pt x="61" y="36"/>
                  <a:pt x="61" y="36"/>
                </a:cubicBezTo>
                <a:cubicBezTo>
                  <a:pt x="62" y="38"/>
                  <a:pt x="65" y="38"/>
                  <a:pt x="66" y="36"/>
                </a:cubicBezTo>
                <a:cubicBezTo>
                  <a:pt x="67" y="35"/>
                  <a:pt x="67" y="33"/>
                  <a:pt x="66" y="31"/>
                </a:cubicBezTo>
                <a:close/>
                <a:moveTo>
                  <a:pt x="9" y="37"/>
                </a:moveTo>
                <a:cubicBezTo>
                  <a:pt x="9" y="57"/>
                  <a:pt x="9" y="57"/>
                  <a:pt x="9" y="57"/>
                </a:cubicBezTo>
                <a:cubicBezTo>
                  <a:pt x="9" y="59"/>
                  <a:pt x="11" y="60"/>
                  <a:pt x="13" y="60"/>
                </a:cubicBezTo>
                <a:cubicBezTo>
                  <a:pt x="28" y="60"/>
                  <a:pt x="28" y="60"/>
                  <a:pt x="28" y="60"/>
                </a:cubicBezTo>
                <a:cubicBezTo>
                  <a:pt x="28" y="42"/>
                  <a:pt x="28" y="42"/>
                  <a:pt x="28" y="42"/>
                </a:cubicBezTo>
                <a:cubicBezTo>
                  <a:pt x="28" y="42"/>
                  <a:pt x="29" y="41"/>
                  <a:pt x="29" y="41"/>
                </a:cubicBezTo>
                <a:cubicBezTo>
                  <a:pt x="38" y="41"/>
                  <a:pt x="38" y="41"/>
                  <a:pt x="38" y="41"/>
                </a:cubicBezTo>
                <a:cubicBezTo>
                  <a:pt x="39" y="41"/>
                  <a:pt x="39" y="42"/>
                  <a:pt x="39" y="42"/>
                </a:cubicBezTo>
                <a:cubicBezTo>
                  <a:pt x="39" y="60"/>
                  <a:pt x="39" y="60"/>
                  <a:pt x="39" y="60"/>
                </a:cubicBezTo>
                <a:cubicBezTo>
                  <a:pt x="55" y="60"/>
                  <a:pt x="55" y="60"/>
                  <a:pt x="55" y="60"/>
                </a:cubicBezTo>
                <a:cubicBezTo>
                  <a:pt x="57" y="60"/>
                  <a:pt x="58" y="59"/>
                  <a:pt x="58" y="57"/>
                </a:cubicBezTo>
                <a:cubicBezTo>
                  <a:pt x="58" y="38"/>
                  <a:pt x="58" y="38"/>
                  <a:pt x="58" y="38"/>
                </a:cubicBezTo>
                <a:cubicBezTo>
                  <a:pt x="34" y="13"/>
                  <a:pt x="34" y="13"/>
                  <a:pt x="34" y="13"/>
                </a:cubicBezTo>
                <a:lnTo>
                  <a:pt x="9" y="3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1975414" y="5261363"/>
            <a:ext cx="613870" cy="6138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小额贷款绩效与社会资本的关系</a:t>
              </a:r>
            </a:p>
          </p:txBody>
        </p:sp>
      </p:grpSp>
      <p:sp>
        <p:nvSpPr>
          <p:cNvPr id="45" name="TextBox 45"/>
          <p:cNvSpPr txBox="1"/>
          <p:nvPr/>
        </p:nvSpPr>
        <p:spPr>
          <a:xfrm>
            <a:off x="3314700" y="5303594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社会资本与小额贷款绩效之间存在相互促进的关系，良好的社会资本有助于提升小额贷款绩效，而优秀的小额贷款绩效也会进一步积累社会资本。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3314700" y="4838783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社会资本与小额贷款绩效的互动关系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3456760" y="1771107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社会资本可以提升借款人的还款意愿和能力，降低贷款违约风险，从而提高小额贷款绩效。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3456760" y="1395927"/>
            <a:ext cx="7293402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社会资本对小额贷款绩效的积极影响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1704918" y="3545958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社会资本有助于小额贷款机构拓展客户来源，提高客户黏性，增强机构的市场竞争力和可持续发展能力。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1704918" y="3081147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社会资本对小额贷款机构的益处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https://d.book118.com/377060115015006042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66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2024-09-15T05:40:44.494</cp:lastPrinted>
  <dcterms:created xsi:type="dcterms:W3CDTF">2024-09-14T21:40:44Z</dcterms:created>
  <dcterms:modified xsi:type="dcterms:W3CDTF">2024-09-14T21:40:46Z</dcterms:modified>
</cp:coreProperties>
</file>