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1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E5255-7856-4BEB-8E73-AF0AF9C14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687EA-4E65-4990-B5A4-94AA7AF4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2139F-90C0-41D5-82A8-7FDB7135A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A91E0-1979-449B-9C49-97815ADC5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DE133-42DD-405F-9B5B-1A64E4BC1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67343-4086-4601-B9C3-330E7594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90344-4856-42BD-B3AE-45FE95A42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1D72E5-8A4A-4E76-B4B2-DC57133B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EED47-874E-4726-B2DE-6EFB31F6D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006AE-D80E-4383-A568-CDE88B33A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0B9E1-AA61-4157-B704-95B5C248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1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6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10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22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6044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2023年中国海洋经济行业发展报告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概述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2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行业发展情况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23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区域发展情况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4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市场主体发展情况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5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60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政策环境分析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55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发展趋势与展望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57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海洋经济的定义和重要性</a:t>
            </a:r>
            <a:endParaRPr lang="zh-CN" altLang="en-US"/>
          </a:p>
        </p:txBody>
      </p:sp>
      <p:sp>
        <p:nvSpPr>
          <p:cNvPr id="8" name="梯形 7"/>
          <p:cNvSpPr/>
          <p:nvPr>
            <p:custDataLst>
              <p:tags r:id="rId2"/>
            </p:custDataLst>
          </p:nvPr>
        </p:nvSpPr>
        <p:spPr>
          <a:xfrm flipV="1">
            <a:off x="677775" y="2335040"/>
            <a:ext cx="3398105" cy="32122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800"/>
          </a:p>
        </p:txBody>
      </p:sp>
      <p:sp>
        <p:nvSpPr>
          <p:cNvPr id="10" name="任意多边形: 形状 9"/>
          <p:cNvSpPr/>
          <p:nvPr>
            <p:custDataLst>
              <p:tags r:id="rId3"/>
            </p:custDataLst>
          </p:nvPr>
        </p:nvSpPr>
        <p:spPr>
          <a:xfrm>
            <a:off x="788912" y="1912720"/>
            <a:ext cx="3172268" cy="432290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800">
              <a:solidFill>
                <a:schemeClr val="lt1"/>
              </a:solidFill>
            </a:endParaRPr>
          </a:p>
        </p:txBody>
      </p:sp>
      <p:sp>
        <p:nvSpPr>
          <p:cNvPr id="11" name="矩形: 圆顶角 10"/>
          <p:cNvSpPr/>
          <p:nvPr>
            <p:custDataLst>
              <p:tags r:id="rId4"/>
            </p:custDataLst>
          </p:nvPr>
        </p:nvSpPr>
        <p:spPr>
          <a:xfrm flipH="1">
            <a:off x="677775" y="1490400"/>
            <a:ext cx="3398105" cy="844811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36" name="正文"/>
          <p:cNvSpPr txBox="1"/>
          <p:nvPr>
            <p:custDataLst>
              <p:tags r:id="rId5"/>
            </p:custDataLst>
          </p:nvPr>
        </p:nvSpPr>
        <p:spPr>
          <a:xfrm>
            <a:off x="980067" y="2699570"/>
            <a:ext cx="2789794" cy="355038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海洋经济的定义：海洋经济是指开发、利用和保护海洋的各类产业活动以及与之相关联活动的总和。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1" name="梯形 40"/>
          <p:cNvSpPr/>
          <p:nvPr>
            <p:custDataLst>
              <p:tags r:id="rId6"/>
            </p:custDataLst>
          </p:nvPr>
        </p:nvSpPr>
        <p:spPr>
          <a:xfrm flipV="1">
            <a:off x="4394193" y="2335040"/>
            <a:ext cx="3398105" cy="32122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800"/>
          </a:p>
        </p:txBody>
      </p:sp>
      <p:sp>
        <p:nvSpPr>
          <p:cNvPr id="42" name="任意多边形: 形状 41"/>
          <p:cNvSpPr/>
          <p:nvPr>
            <p:custDataLst>
              <p:tags r:id="rId7"/>
            </p:custDataLst>
          </p:nvPr>
        </p:nvSpPr>
        <p:spPr>
          <a:xfrm>
            <a:off x="4505330" y="1912720"/>
            <a:ext cx="3172268" cy="432290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800">
              <a:solidFill>
                <a:schemeClr val="lt1"/>
              </a:solidFill>
            </a:endParaRPr>
          </a:p>
        </p:txBody>
      </p:sp>
      <p:sp>
        <p:nvSpPr>
          <p:cNvPr id="43" name="矩形: 圆顶角 42"/>
          <p:cNvSpPr/>
          <p:nvPr>
            <p:custDataLst>
              <p:tags r:id="rId8"/>
            </p:custDataLst>
          </p:nvPr>
        </p:nvSpPr>
        <p:spPr>
          <a:xfrm flipH="1">
            <a:off x="4394193" y="1490400"/>
            <a:ext cx="3398105" cy="844811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40" name="正文"/>
          <p:cNvSpPr txBox="1"/>
          <p:nvPr>
            <p:custDataLst>
              <p:tags r:id="rId9"/>
            </p:custDataLst>
          </p:nvPr>
        </p:nvSpPr>
        <p:spPr>
          <a:xfrm>
            <a:off x="4696485" y="2699570"/>
            <a:ext cx="2789794" cy="355038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包括海洋渔业、海洋交通运输业、海洋船舶工业、海盐业、海洋油气业、滨海旅游业等。：海洋经济的重要性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7" name="梯形 46"/>
          <p:cNvSpPr/>
          <p:nvPr>
            <p:custDataLst>
              <p:tags r:id="rId10"/>
            </p:custDataLst>
          </p:nvPr>
        </p:nvSpPr>
        <p:spPr>
          <a:xfrm flipV="1">
            <a:off x="8110611" y="2335040"/>
            <a:ext cx="3398105" cy="321227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2800"/>
          </a:p>
        </p:txBody>
      </p:sp>
      <p:sp>
        <p:nvSpPr>
          <p:cNvPr id="48" name="任意多边形: 形状 47"/>
          <p:cNvSpPr/>
          <p:nvPr>
            <p:custDataLst>
              <p:tags r:id="rId11"/>
            </p:custDataLst>
          </p:nvPr>
        </p:nvSpPr>
        <p:spPr>
          <a:xfrm>
            <a:off x="8221748" y="1912720"/>
            <a:ext cx="3172268" cy="432290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1"/>
            <a:endParaRPr lang="zh-CN" altLang="en-US" sz="2800">
              <a:solidFill>
                <a:schemeClr val="lt1"/>
              </a:solidFill>
            </a:endParaRPr>
          </a:p>
        </p:txBody>
      </p:sp>
      <p:sp>
        <p:nvSpPr>
          <p:cNvPr id="49" name="矩形: 圆顶角 48"/>
          <p:cNvSpPr/>
          <p:nvPr>
            <p:custDataLst>
              <p:tags r:id="rId12"/>
            </p:custDataLst>
          </p:nvPr>
        </p:nvSpPr>
        <p:spPr>
          <a:xfrm flipH="1">
            <a:off x="8110611" y="1490400"/>
            <a:ext cx="3398105" cy="844811"/>
          </a:xfrm>
          <a:prstGeom prst="round2SameRect">
            <a:avLst/>
          </a:prstGeom>
          <a:gradFill flip="none" rotWithShape="1">
            <a:gsLst>
              <a:gs pos="100000">
                <a:schemeClr val="accent1"/>
              </a:gs>
              <a:gs pos="0">
                <a:schemeClr val="accent1">
                  <a:lumMod val="70000"/>
                  <a:lumOff val="30000"/>
                  <a:alpha val="100000"/>
                </a:schemeClr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46" name="正文"/>
          <p:cNvSpPr txBox="1"/>
          <p:nvPr>
            <p:custDataLst>
              <p:tags r:id="rId13"/>
            </p:custDataLst>
          </p:nvPr>
        </p:nvSpPr>
        <p:spPr>
          <a:xfrm>
            <a:off x="8412904" y="2699570"/>
            <a:ext cx="2789794" cy="355038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海洋经济是国民经济的重要组成部分，对国民经济的增长、就业的拉动、产业的升级等具有重要作用。：海洋资源的开发和利用对于保障国家安全、维护国家权益、促进经济社会可持续发展具有重要意义。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2023年海洋经济发展的宏观环境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>
            <a:off x="804562" y="1491933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正文"/>
          <p:cNvSpPr txBox="1"/>
          <p:nvPr>
            <p:custDataLst>
              <p:tags r:id="rId3"/>
            </p:custDataLst>
          </p:nvPr>
        </p:nvSpPr>
        <p:spPr>
          <a:xfrm>
            <a:off x="1248307" y="2013762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国际海洋环境：2023年全球经济恢复，各国对于海洋资源的需求不断增长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6" name="标题"/>
          <p:cNvSpPr txBox="1"/>
          <p:nvPr>
            <p:custDataLst>
              <p:tags r:id="rId4"/>
            </p:custDataLst>
          </p:nvPr>
        </p:nvSpPr>
        <p:spPr>
          <a:xfrm>
            <a:off x="1248307" y="1613820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238" y="1903301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8" name="圆角矩形 7"/>
          <p:cNvSpPr/>
          <p:nvPr>
            <p:custDataLst>
              <p:tags r:id="rId6"/>
            </p:custDataLst>
          </p:nvPr>
        </p:nvSpPr>
        <p:spPr>
          <a:xfrm>
            <a:off x="804562" y="3108841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/>
          <p:nvPr>
            <p:custDataLst>
              <p:tags r:id="rId7"/>
            </p:custDataLst>
          </p:nvPr>
        </p:nvSpPr>
        <p:spPr>
          <a:xfrm>
            <a:off x="1248307" y="3630670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科技进步推动：海洋科技不断突破，为海洋经济发展提供了有力支撑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10" name="标题"/>
          <p:cNvSpPr txBox="1"/>
          <p:nvPr>
            <p:custDataLst>
              <p:tags r:id="rId8"/>
            </p:custDataLst>
          </p:nvPr>
        </p:nvSpPr>
        <p:spPr>
          <a:xfrm>
            <a:off x="1248307" y="3230728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412238" y="3520209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>
            <a:off x="6758618" y="3108841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/>
          <p:nvPr>
            <p:custDataLst>
              <p:tags r:id="rId11"/>
            </p:custDataLst>
          </p:nvPr>
        </p:nvSpPr>
        <p:spPr>
          <a:xfrm>
            <a:off x="7202363" y="3630670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区域经济合作：加强区域海洋经济合作，共同推进海洋经济发展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15" name="标题"/>
          <p:cNvSpPr txBox="1"/>
          <p:nvPr>
            <p:custDataLst>
              <p:tags r:id="rId12"/>
            </p:custDataLst>
          </p:nvPr>
        </p:nvSpPr>
        <p:spPr>
          <a:xfrm>
            <a:off x="7202363" y="3230728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6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366294" y="3520209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27" name="圆角矩形 26"/>
          <p:cNvSpPr/>
          <p:nvPr>
            <p:custDataLst>
              <p:tags r:id="rId14"/>
            </p:custDataLst>
          </p:nvPr>
        </p:nvSpPr>
        <p:spPr>
          <a:xfrm>
            <a:off x="6758618" y="1491933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5"/>
            </p:custDataLst>
          </p:nvPr>
        </p:nvSpPr>
        <p:spPr>
          <a:xfrm>
            <a:off x="7202363" y="2013762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国内政策支持：国家对海洋经济发展提出了更高要求和更大支持，助力产业升级和创新发展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7202363" y="1613820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0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6294" y="1903301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32" name="圆角矩形 31"/>
          <p:cNvSpPr/>
          <p:nvPr>
            <p:custDataLst>
              <p:tags r:id="rId18"/>
            </p:custDataLst>
          </p:nvPr>
        </p:nvSpPr>
        <p:spPr>
          <a:xfrm>
            <a:off x="804562" y="4725749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19"/>
            </p:custDataLst>
          </p:nvPr>
        </p:nvSpPr>
        <p:spPr>
          <a:xfrm>
            <a:off x="1248307" y="5247578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市场需求拉动：随着人们生活水平的提高，对海洋产品和服务的需求不断增长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34" name="标题"/>
          <p:cNvSpPr txBox="1"/>
          <p:nvPr>
            <p:custDataLst>
              <p:tags r:id="rId20"/>
            </p:custDataLst>
          </p:nvPr>
        </p:nvSpPr>
        <p:spPr>
          <a:xfrm>
            <a:off x="1248307" y="4847636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5" name="任意多边形: 形状 2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rot="5400000" flipV="1">
            <a:off x="412238" y="5137117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行业发展情况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海洋渔业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产业规模：2023年中国海洋渔业产业规模持续扩大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产业结构：以海水养殖和海洋捕捞为主导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产业分布：主要集中在沿海地区，如山东、广东、浙江等省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产业问题：存在过度捕捞、环境污染等问题，需要加强监管和保护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海洋油气业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政策支持：政府出台政策支持海洋油气业的发展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行业规模：2023年中国海洋油气业规模持续扩大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勘探开发：中国海洋油气业的勘探开发取得重大进展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经济效益：中国海洋油气业成为国民经济的重要支柱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资源储量：中国海洋油气资源储量丰富，具有巨大的发展潜力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海洋旅游业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旅游人数增长：2023年中国海洋旅游业人数持续增长，成为推动海洋经济发展的重要力量。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旅游收入增加：随着旅游人数的增加，海洋旅游业的收入也相应增长，为经济发展贡献了重要力量。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旅游产品多样化：2023年中国海洋旅游业的产品种类越来越丰富，满足了不同游客的需求，提升了游客的旅游体验。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旅游服务质量提升：中国海洋旅游业的服务质量不断提高，提升了游客的满意度和忠诚度，为行业的可持续发展奠定了基础。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海洋交通运输业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业务收入：2023年，海洋交通运输业业务收入XX亿元，同比增长XX%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业务量：2023年，海洋交通运输业完成货运量XX亿吨，同比增长XX%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市场竞争格局：海洋交通运输业市场竞争激烈，主要集中于XX、XX等地区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政策支持：政府加大对海洋交通运输业的支持力度，推出多项政策促进其发展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区域发展情况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沿海省份发展情况对比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福建省：2023年海洋生产总值达5500亿元，同比增长7.4%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江苏省：2023年海洋生产总值达4500亿元，同比增长5.6%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广东省：2023年海洋生产总值达15031亿元，同比增长5.4%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浙江省：2023年海洋生产总值达7010亿元，同比增长6.4%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https://d.book118.com/377066044102006025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&#10;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2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2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2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2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2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2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0817871094,&quot;width&quot;:863.716552734375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2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1"/>
  <p:tag name="KSO_WM_UNIT_INDEX" val="1_5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5_1"/>
  <p:tag name="KSO_WM_UNIT_INDEX" val="1_5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+中文正文</vt:lpstr>
      <vt:lpstr>微软雅黑</vt:lpstr>
      <vt:lpstr>Office Theme</vt:lpstr>
      <vt:lpstr>2023年中国海洋经济行业发展报告</vt:lpstr>
      <vt:lpstr>目录</vt:lpstr>
      <vt:lpstr>概述</vt:lpstr>
      <vt:lpstr>海洋经济的定义和重要性</vt:lpstr>
      <vt:lpstr>2023年海洋经济发展的宏观环境</vt:lpstr>
      <vt:lpstr>行业发展情况</vt:lpstr>
      <vt:lpstr>海洋渔业</vt:lpstr>
      <vt:lpstr>海洋油气业</vt:lpstr>
      <vt:lpstr>海洋旅游业</vt:lpstr>
      <vt:lpstr>海洋交通运输业</vt:lpstr>
      <vt:lpstr>区域发展情况</vt:lpstr>
      <vt:lpstr>沿海省份发展情况对比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2024-08-30T01:21:28.542</cp:lastPrinted>
  <dcterms:created xsi:type="dcterms:W3CDTF">2024-08-29T17:21:28Z</dcterms:created>
  <dcterms:modified xsi:type="dcterms:W3CDTF">2024-08-29T17:21:31Z</dcterms:modified>
</cp:coreProperties>
</file>