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9144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A261AC9-A0FE-4391-9AD5-A41CAE0ACE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92360A-3428-49D6-8DFF-D7C05D0DA5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C1E9C12-56D6-4761-9DE2-6FA06C339F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759D678-7C0C-4065-B812-163156E5FC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BD87036-091E-4134-9A0E-AB6082D4BDA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C4EBE71-6F4F-458A-9774-9AED0B5DB3F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EE9C3CC-2CC8-4440-B2D4-B79B958B5E5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996E45-1F9A-45D7-8BDF-20DC5C8AAF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7288FAF-A9EB-4624-BE54-4A818220C0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5EA29E-EDB3-42F3-BB15-F5503AFC5A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2B9500-241E-450E-A3CB-7F14474AF9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2"/>
          </p:nvPr>
        </p:nvSpPr>
        <p:spPr/>
        <p:txBody>
          <a:bodyPr/>
          <a:lstStyle/>
          <a:p>
            <a:pPr lvl="0"/>
            <a:fld id="{3232E169-10F6-40DF-BC3C-F01E9D4DCB74}" type="datetime1">
              <a:rPr sz="1400"/>
              <a:t>*</a:t>
            </a:fld>
            <a:endParaRPr sz="1400"/>
          </a:p>
        </p:txBody>
      </p:sp>
      <p:sp>
        <p:nvSpPr>
          <p:cNvPr id="5" name="Footer Placeholder 4"/>
          <p:cNvSpPr>
            <a:spLocks noGrp="1"/>
          </p:cNvSpPr>
          <p:nvPr>
            <p:ph type="ftr" sz="quarter" idx="3"/>
          </p:nvPr>
        </p:nvSpPr>
        <p:spPr/>
        <p:txBody>
          <a:bodyPr/>
          <a:lstStyle/>
          <a:p>
            <a:pPr lvl="0" algn="ctr"/>
            <a:fld id="{3C98ECC1-16DE-4E30-AE84-6E109BA35904}" type="footer">
              <a:rPr sz="1400"/>
              <a:t>*</a:t>
            </a:fld>
            <a:endParaRPr sz="1400"/>
          </a:p>
        </p:txBody>
      </p:sp>
      <p:sp>
        <p:nvSpPr>
          <p:cNvPr id="6" name="Slide Number Placeholder 5"/>
          <p:cNvSpPr>
            <a:spLocks noGrp="1"/>
          </p:cNvSpPr>
          <p:nvPr>
            <p:ph type="sldNum" sz="quarter" idx="4"/>
          </p:nvPr>
        </p:nvSpPr>
        <p:spPr/>
        <p:txBody>
          <a:bodyPr/>
          <a:lstStyle/>
          <a:p>
            <a:pPr lvl="0" algn="r"/>
            <a:fld id="{93AE1883-0942-4AA3-9DB2-9C7C3A0314B1}" type="slidenum">
              <a:rPr sz="140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p:txBody>
          <a:bodyPr/>
          <a:lstStyle/>
          <a:p>
            <a:pPr lvl="0"/>
            <a:fld id="{1D272641-A886-4D62-A2FE-502B85EA876D}" type="datetime1">
              <a:rPr sz="1400"/>
              <a:t>*</a:t>
            </a:fld>
            <a:endParaRPr sz="1400"/>
          </a:p>
        </p:txBody>
      </p:sp>
      <p:sp>
        <p:nvSpPr>
          <p:cNvPr id="5" name="Footer Placeholder 4"/>
          <p:cNvSpPr>
            <a:spLocks noGrp="1"/>
          </p:cNvSpPr>
          <p:nvPr>
            <p:ph type="ftr" sz="quarter" idx="3"/>
          </p:nvPr>
        </p:nvSpPr>
        <p:spPr/>
        <p:txBody>
          <a:bodyPr/>
          <a:lstStyle/>
          <a:p>
            <a:pPr lvl="0" algn="ctr"/>
            <a:fld id="{8A5ACD47-DE1B-4E1E-B9FA-F68652057D09}" type="footer">
              <a:rPr sz="1400"/>
              <a:t>*</a:t>
            </a:fld>
            <a:endParaRPr sz="1400"/>
          </a:p>
        </p:txBody>
      </p:sp>
      <p:sp>
        <p:nvSpPr>
          <p:cNvPr id="6" name="Slide Number Placeholder 5"/>
          <p:cNvSpPr>
            <a:spLocks noGrp="1"/>
          </p:cNvSpPr>
          <p:nvPr>
            <p:ph type="sldNum" sz="quarter" idx="4"/>
          </p:nvPr>
        </p:nvSpPr>
        <p:spPr/>
        <p:txBody>
          <a:bodyPr/>
          <a:lstStyle/>
          <a:p>
            <a:pPr lvl="0" algn="r"/>
            <a:fld id="{93AE1883-0942-4AA3-9DB2-9C7C3A0314B1}" type="slidenum">
              <a:rPr sz="140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p:bgPr>
    </p:bg>
    <p:spTree>
      <p:nvGrpSpPr>
        <p:cNvPr id="1" name=""/>
        <p:cNvGrpSpPr/>
        <p:nvPr/>
      </p:nvGrpSpPr>
      <p:grpSpPr/>
      <p:sp>
        <p:nvSpPr>
          <p:cNvPr id="1026" name=""/>
          <p:cNvSpPr/>
          <p:nvPr>
            <p:ph type="title"/>
          </p:nvPr>
        </p:nvSpPr>
        <p:spPr>
          <a:xfrm>
            <a:off x="457200" y="274638"/>
            <a:ext cx="8229600" cy="1143000"/>
          </a:xfrm>
          <a:prstGeom prst="rect">
            <a:avLst/>
          </a:prstGeom>
          <a:noFill/>
          <a:ln>
            <a:noFill/>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r>
              <a:t>单击此处编辑母版标题样式</a:t>
            </a:r>
          </a:p>
        </p:txBody>
      </p:sp>
      <p:sp>
        <p:nvSpPr>
          <p:cNvPr id="1027" name=""/>
          <p:cNvSpPr/>
          <p:nvPr>
            <p:ph type="body" idx="1"/>
          </p:nvPr>
        </p:nvSpPr>
        <p:spPr>
          <a:xfrm>
            <a:off x="457200" y="1600200"/>
            <a:ext cx="8229600" cy="4525962"/>
          </a:xfrm>
          <a:prstGeom prst="rect">
            <a:avLst/>
          </a:prstGeom>
          <a:noFill/>
          <a:ln>
            <a:noFill/>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1028" name=""/>
          <p:cNvSpPr/>
          <p:nvPr>
            <p:ph type="dt" sz="half" idx="2"/>
          </p:nvPr>
        </p:nvSpPr>
        <p:spPr>
          <a:xfrm>
            <a:off x="457200" y="6245225"/>
            <a:ext cx="2133600" cy="476250"/>
          </a:xfrm>
          <a:prstGeom prst="rect">
            <a:avLst/>
          </a:prstGeom>
          <a:no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Pr lvl="0"/>
            <a:fld id="{9F21CA44-71CB-4795-AB50-50176ED84F51}" type="datetime1">
              <a:rPr sz="1400"/>
              <a:t>*</a:t>
            </a:fld>
            <a:endParaRPr sz="1400"/>
          </a:p>
        </p:txBody>
      </p:sp>
      <p:sp>
        <p:nvSpPr>
          <p:cNvPr id="1029" name=""/>
          <p:cNvSpPr/>
          <p:nvPr>
            <p:ph type="ftr" sz="quarter" idx="3"/>
          </p:nvPr>
        </p:nvSpPr>
        <p:spPr>
          <a:xfrm>
            <a:off x="3124200" y="6245225"/>
            <a:ext cx="2895600" cy="476250"/>
          </a:xfrm>
          <a:prstGeom prst="rect">
            <a:avLst/>
          </a:prstGeom>
          <a:no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Pr lvl="0" algn="ctr"/>
            <a:fld id="{59BE3EF1-7576-4ECF-AD6D-848879C099BA}" type="footer">
              <a:rPr sz="1400"/>
              <a:t>*</a:t>
            </a:fld>
            <a:endParaRPr sz="1400"/>
          </a:p>
        </p:txBody>
      </p:sp>
      <p:sp>
        <p:nvSpPr>
          <p:cNvPr id="1030" name=""/>
          <p:cNvSpPr/>
          <p:nvPr>
            <p:ph type="sldNum" sz="quarter" idx="4"/>
          </p:nvPr>
        </p:nvSpPr>
        <p:spPr>
          <a:xfrm>
            <a:off x="6553200" y="6245225"/>
            <a:ext cx="2133600" cy="476250"/>
          </a:xfrm>
          <a:prstGeom prst="rect">
            <a:avLst/>
          </a:prstGeom>
          <a:no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Pr lvl="0" algn="r"/>
            <a:fld id="{D576960A-0678-4C0A-923E-EE11BBCF52B5}" type="slidenum">
              <a:rPr sz="1400"/>
              <a:t>*</a:t>
            </a:fld>
            <a:endParaRPr sz="1400"/>
          </a:p>
        </p:txBody>
      </p:sp>
    </p:spTree>
  </p:cSld>
  <p:clrMap bg1="dk1" tx1="lt1" bg2="dk2" tx2="lt2" accent1="accent1" accent2="accent2" accent3="accent3" accent4="accent4" accent5="accent5" accent6="accent6" hlink="hlink" folHlink="folHlink"/>
  <p:sldLayoutIdLst>
    <p:sldLayoutId id="2147483660" r:id="rId1"/>
    <p:sldLayoutId id="2147483661" r:id="rId2"/>
  </p:sldLayoutIdLst>
  <p:transition/>
  <p:timing/>
  <p:txStyles>
    <p:titleStyle>
      <a:lvl1pPr marL="0" indent="0" algn="ctr" defTabSz="914400" rtl="0" eaLnBrk="1" fontAlgn="base" hangingPunct="1">
        <a:lnSpc>
          <a:spcPct val="100000"/>
        </a:lnSpc>
        <a:spcBef>
          <a:spcPct val="0"/>
        </a:spcBef>
        <a:spcAft>
          <a:spcPct val="0"/>
        </a:spcAft>
        <a:buClrTx/>
        <a:buSzTx/>
        <a:buFontTx/>
        <a:buNone/>
        <a:defRPr kumimoji="0" sz="4400" b="0" i="0" u="none" baseline="0">
          <a:solidFill>
            <a:schemeClr val="tx2"/>
          </a:solidFill>
          <a:latin typeface="Arial" pitchFamily="34" charset="0"/>
          <a:ea typeface="宋体" pitchFamily="2" charset="-122"/>
        </a:defRPr>
      </a:lvl1pPr>
    </p:titleStyle>
    <p:bodyStyle>
      <a:lvl1pPr marL="342900" indent="-342900" algn="l" defTabSz="914400" rtl="0" eaLnBrk="1" fontAlgn="base" hangingPunct="1">
        <a:lnSpc>
          <a:spcPct val="100000"/>
        </a:lnSpc>
        <a:spcBef>
          <a:spcPct val="20000"/>
        </a:spcBef>
        <a:spcAft>
          <a:spcPct val="0"/>
        </a:spcAft>
        <a:buClrTx/>
        <a:buSzTx/>
        <a:buFontTx/>
        <a:buChar char="•"/>
        <a:defRPr kumimoji="0"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sz="2000" b="0" i="0" u="none" baseline="0">
          <a:solidFill>
            <a:schemeClr val="tx1"/>
          </a:solidFill>
          <a:latin typeface="Arial" pitchFamily="34" charset="0"/>
          <a:ea typeface="宋体" pitchFamily="2" charset="-122"/>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7106165141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50" name=""/>
          <p:cNvSpPr/>
          <p:nvPr>
            <p:ph type="ctrTitle"/>
          </p:nvPr>
        </p:nvSpPr>
        <p:spPr>
          <a:xfrm>
            <a:off x="685800" y="333375"/>
            <a:ext cx="7772400" cy="3267075"/>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r>
              <a:rPr sz="4000"/>
              <a:t>第六章   相关与回归分析</a:t>
            </a:r>
            <a:br>
              <a:rPr sz="4000" b="1"/>
            </a:br>
            <a:r>
              <a:rPr sz="4000" b="1"/>
              <a:t>节   相关分析 </a:t>
            </a:r>
            <a:br>
              <a:rPr sz="4000" b="1"/>
            </a:br>
            <a:r>
              <a:rPr sz="4000" b="1"/>
              <a:t>第二节   一元线性回归分析 </a:t>
            </a:r>
            <a:br>
              <a:rPr sz="4000" b="1"/>
            </a:br>
            <a:r>
              <a:rPr sz="4000" b="1"/>
              <a:t>第三节   线性相关的显著性检验 </a:t>
            </a:r>
            <a:br>
              <a:rPr sz="4000" b="1"/>
            </a:br>
            <a:r>
              <a:rPr sz="4000" b="1"/>
              <a:t>第四节   可线性化的回归方程</a:t>
            </a:r>
            <a:endParaRPr sz="4000" b="1"/>
          </a:p>
        </p:txBody>
      </p:sp>
      <p:sp>
        <p:nvSpPr>
          <p:cNvPr id="2051" name=""/>
          <p:cNvSpPr/>
          <p:nvPr>
            <p:ph type="subTitle" idx="1"/>
          </p:nvPr>
        </p:nvSpPr>
        <p:spPr>
          <a:xfrm>
            <a:off x="1371600" y="3933825"/>
            <a:ext cx="6400800" cy="1704975"/>
          </a:xfrm>
          <a:prstGeom prst="rect">
            <a:avLst/>
          </a:prstGeom>
          <a:noFill/>
          <a:ln>
            <a:miter lim="800000"/>
          </a:ln>
        </p:spPr>
        <p:txBody>
          <a:bodyPr/>
          <a:lstStyle>
            <a:lvl1pPr marL="0" indent="0" algn="ctr" defTabSz="914400" rtl="0" eaLnBrk="1" fontAlgn="base" hangingPunct="1">
              <a:lnSpc>
                <a:spcPct val="100000"/>
              </a:lnSpc>
              <a:spcBef>
                <a:spcPct val="20000"/>
              </a:spcBef>
              <a:spcAft>
                <a:spcPct val="0"/>
              </a:spcAft>
              <a:buClrTx/>
              <a:buSzTx/>
              <a:buFontTx/>
              <a:buNone/>
              <a:defRPr kumimoji="0" lang="zh-CN" altLang="en-US" sz="3200" b="0" i="0" u="none" baseline="0">
                <a:solidFill>
                  <a:schemeClr val="tx1"/>
                </a:solidFill>
                <a:latin typeface="Arial" pitchFamily="34" charset="0"/>
                <a:ea typeface="宋体" pitchFamily="2" charset="-122"/>
              </a:defRPr>
            </a:lvl1pPr>
            <a:lvl2pPr marL="457200" indent="0" algn="ctr" defTabSz="914400" rtl="0" eaLnBrk="1" fontAlgn="base" hangingPunct="1">
              <a:lnSpc>
                <a:spcPct val="100000"/>
              </a:lnSpc>
              <a:spcBef>
                <a:spcPct val="20000"/>
              </a:spcBef>
              <a:spcAft>
                <a:spcPct val="0"/>
              </a:spcAft>
              <a:buClrTx/>
              <a:buSzTx/>
              <a:buFontTx/>
              <a:buNone/>
              <a:defRPr kumimoji="0" lang="zh-CN" altLang="en-US" sz="2800" b="0" i="0" u="none" baseline="0">
                <a:solidFill>
                  <a:schemeClr val="tx1"/>
                </a:solidFill>
                <a:latin typeface="Arial" pitchFamily="34" charset="0"/>
                <a:ea typeface="宋体" pitchFamily="2" charset="-122"/>
              </a:defRPr>
            </a:lvl2pPr>
            <a:lvl3pPr marL="914400" indent="0" algn="ctr" defTabSz="914400" rtl="0" eaLnBrk="1" fontAlgn="base" hangingPunct="1">
              <a:lnSpc>
                <a:spcPct val="100000"/>
              </a:lnSpc>
              <a:spcBef>
                <a:spcPct val="20000"/>
              </a:spcBef>
              <a:spcAft>
                <a:spcPct val="0"/>
              </a:spcAft>
              <a:buClrTx/>
              <a:buSzTx/>
              <a:buFontTx/>
              <a:buNone/>
              <a:defRPr kumimoji="0" lang="zh-CN" altLang="en-US" sz="2400" b="0" i="0" u="none" baseline="0">
                <a:solidFill>
                  <a:schemeClr val="tx1"/>
                </a:solidFill>
                <a:latin typeface="Arial" pitchFamily="34" charset="0"/>
                <a:ea typeface="宋体" pitchFamily="2" charset="-122"/>
              </a:defRPr>
            </a:lvl3pPr>
            <a:lvl4pPr marL="1371600" indent="0" algn="ctr" defTabSz="914400" rtl="0" eaLnBrk="1" fontAlgn="base" hangingPunct="1">
              <a:lnSpc>
                <a:spcPct val="100000"/>
              </a:lnSpc>
              <a:spcBef>
                <a:spcPct val="20000"/>
              </a:spcBef>
              <a:spcAft>
                <a:spcPct val="0"/>
              </a:spcAft>
              <a:buClrTx/>
              <a:buSzTx/>
              <a:buFontTx/>
              <a:buNone/>
              <a:defRPr kumimoji="0" lang="zh-CN" altLang="en-US" sz="2000" b="0" i="0" u="none" baseline="0">
                <a:solidFill>
                  <a:schemeClr val="tx1"/>
                </a:solidFill>
                <a:latin typeface="Arial" pitchFamily="34" charset="0"/>
                <a:ea typeface="宋体" pitchFamily="2" charset="-122"/>
              </a:defRPr>
            </a:lvl4pPr>
            <a:lvl5pPr marL="1828800" indent="0" algn="ctr" defTabSz="914400" rtl="0" eaLnBrk="1" fontAlgn="base" hangingPunct="1">
              <a:lnSpc>
                <a:spcPct val="100000"/>
              </a:lnSpc>
              <a:spcBef>
                <a:spcPct val="20000"/>
              </a:spcBef>
              <a:spcAft>
                <a:spcPct val="0"/>
              </a:spcAft>
              <a:buClrTx/>
              <a:buSzTx/>
              <a:buFontTx/>
              <a:buNone/>
              <a:defRPr kumimoji="0" lang="zh-CN" altLang="en-US" sz="2000" b="0" i="0" u="none" baseline="0">
                <a:solidFill>
                  <a:schemeClr val="tx1"/>
                </a:solidFill>
                <a:latin typeface="Arial" pitchFamily="34" charset="0"/>
                <a:ea typeface="宋体" pitchFamily="2" charset="-122"/>
              </a:defRPr>
            </a:lvl5pPr>
          </a:lstStyle>
          <a:p>
            <a:pPr lvl="0">
              <a:lnSpc>
                <a:spcPct val="80000"/>
              </a:lnSpc>
            </a:pPr>
            <a:r>
              <a:rPr sz="2800"/>
              <a:t>节   相关分析</a:t>
            </a:r>
            <a:br>
              <a:rPr sz="2800"/>
            </a:br>
            <a:endParaRPr sz="2800" b="1">
              <a:effectLst>
                <a:outerShdw blurRad="38100" dist="38100" dir="2700000" algn="tl">
                  <a:schemeClr val="bg2"/>
                </a:outerShdw>
              </a:effectLst>
            </a:endParaRPr>
          </a:p>
          <a:p>
            <a:pPr lvl="0">
              <a:lnSpc>
                <a:spcPct val="80000"/>
              </a:lnSpc>
            </a:pPr>
            <a:r>
              <a:rPr sz="2800" b="1">
                <a:effectLst>
                  <a:outerShdw blurRad="38100" dist="38100" dir="2700000" algn="tl">
                    <a:schemeClr val="bg2"/>
                  </a:outerShdw>
                </a:effectLst>
              </a:rPr>
              <a:t>一、相关分析的意义 </a:t>
            </a:r>
            <a:endParaRPr sz="2800" b="1">
              <a:effectLst>
                <a:outerShdw blurRad="38100" dist="38100" dir="2700000" algn="tl">
                  <a:schemeClr val="bg2"/>
                </a:outerShdw>
              </a:effectLst>
            </a:endParaRPr>
          </a:p>
          <a:p>
            <a:pPr lvl="0">
              <a:lnSpc>
                <a:spcPct val="80000"/>
              </a:lnSpc>
            </a:pPr>
            <a:r>
              <a:rPr sz="2800" b="1">
                <a:effectLst>
                  <a:outerShdw blurRad="38100" dist="38100" dir="2700000" algn="tl">
                    <a:schemeClr val="bg2"/>
                  </a:outerShdw>
                </a:effectLst>
              </a:rPr>
              <a:t>二、相关关系的测定</a:t>
            </a:r>
            <a:endParaRPr sz="2800" b="1">
              <a:effectLst>
                <a:outerShdw blurRad="38100" dist="38100" dir="2700000" algn="tl">
                  <a:schemeClr val="bg2"/>
                </a:outerShdw>
              </a:effectLst>
            </a:endParaRPr>
          </a:p>
        </p:txBody>
      </p:sp>
      <p:sp>
        <p:nvSpPr>
          <p:cNvPr id="2052" name="TextBox 2051"/>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相关与回归分析(5)共34页，您现在浏览的是第1页!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4" name=""/>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r>
              <a:t>变量间的关系</a:t>
            </a:r>
          </a:p>
        </p:txBody>
      </p:sp>
      <p:sp>
        <p:nvSpPr>
          <p:cNvPr id="3075" name=""/>
          <p:cNvSpPr/>
          <p:nvPr>
            <p:ph type="body" idx="4294967295"/>
          </p:nvPr>
        </p:nvSpPr>
        <p:spPr>
          <a:xfrm>
            <a:off x="457200" y="1600200"/>
            <a:ext cx="8229600" cy="45259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5pPr>
          </a:lstStyle>
          <a:p>
            <a:pPr lvl="0">
              <a:lnSpc>
                <a:spcPct val="90000"/>
              </a:lnSpc>
            </a:pPr>
            <a:r>
              <a:rPr kumimoji="1" sz="2400" b="1">
                <a:effectLst>
                  <a:outerShdw blurRad="38100" dist="38100" dir="2700000" algn="tl">
                    <a:schemeClr val="bg2"/>
                  </a:outerShdw>
                </a:effectLst>
              </a:rPr>
              <a:t>变量间的关系有两种类型：函数关系和相关关系。 </a:t>
            </a:r>
            <a:endParaRPr kumimoji="1" sz="2400" b="1">
              <a:effectLst>
                <a:outerShdw blurRad="38100" dist="38100" dir="2700000" algn="tl">
                  <a:schemeClr val="bg2"/>
                </a:outerShdw>
              </a:effectLst>
            </a:endParaRPr>
          </a:p>
          <a:p>
            <a:pPr lvl="0">
              <a:lnSpc>
                <a:spcPct val="90000"/>
              </a:lnSpc>
            </a:pPr>
            <a:r>
              <a:rPr kumimoji="1" sz="2400" b="1">
                <a:effectLst>
                  <a:outerShdw blurRad="38100" dist="38100" dir="2700000" algn="tl">
                    <a:schemeClr val="bg2"/>
                  </a:outerShdw>
                </a:effectLst>
              </a:rPr>
              <a:t>函数关系——</a:t>
            </a:r>
            <a:endParaRPr kumimoji="1" sz="2400">
              <a:effectLst>
                <a:outerShdw blurRad="38100" dist="38100" dir="2700000" algn="tl">
                  <a:schemeClr val="bg2"/>
                </a:outerShdw>
              </a:effectLst>
            </a:endParaRPr>
          </a:p>
          <a:p>
            <a:pPr lvl="0">
              <a:lnSpc>
                <a:spcPct val="90000"/>
              </a:lnSpc>
            </a:pPr>
            <a:r>
              <a:rPr kumimoji="1" sz="2400">
                <a:effectLst>
                  <a:outerShdw blurRad="38100" dist="38100" dir="2700000" algn="tl">
                    <a:schemeClr val="bg2"/>
                  </a:outerShdw>
                </a:effectLst>
              </a:rPr>
              <a:t>是一一对应的确定关系。 </a:t>
            </a:r>
            <a:endParaRPr kumimoji="1" sz="2400">
              <a:effectLst>
                <a:outerShdw blurRad="38100" dist="38100" dir="2700000" algn="tl">
                  <a:schemeClr val="bg2"/>
                </a:outerShdw>
              </a:effectLst>
            </a:endParaRPr>
          </a:p>
          <a:p>
            <a:pPr lvl="0">
              <a:lnSpc>
                <a:spcPct val="90000"/>
              </a:lnSpc>
            </a:pPr>
            <a:r>
              <a:rPr kumimoji="1" sz="2400">
                <a:effectLst>
                  <a:outerShdw blurRad="38100" dist="38100" dir="2700000" algn="tl">
                    <a:schemeClr val="bg2"/>
                  </a:outerShdw>
                </a:effectLst>
              </a:rPr>
              <a:t>设有两个变量 </a:t>
            </a:r>
            <a:r>
              <a:rPr kumimoji="1" sz="2400" i="1">
                <a:effectLst>
                  <a:outerShdw blurRad="38100" dist="38100" dir="2700000" algn="tl">
                    <a:schemeClr val="bg2"/>
                  </a:outerShdw>
                </a:effectLst>
              </a:rPr>
              <a:t>x </a:t>
            </a:r>
            <a:r>
              <a:rPr kumimoji="1" sz="2400">
                <a:effectLst>
                  <a:outerShdw blurRad="38100" dist="38100" dir="2700000" algn="tl">
                    <a:schemeClr val="bg2"/>
                  </a:outerShdw>
                </a:effectLst>
              </a:rPr>
              <a:t>和 </a:t>
            </a:r>
            <a:r>
              <a:rPr kumimoji="1" sz="2400" i="1">
                <a:effectLst>
                  <a:outerShdw blurRad="38100" dist="38100" dir="2700000" algn="tl">
                    <a:schemeClr val="bg2"/>
                  </a:outerShdw>
                </a:effectLst>
              </a:rPr>
              <a:t>y </a:t>
            </a:r>
            <a:r>
              <a:rPr kumimoji="1" sz="2400">
                <a:effectLst>
                  <a:outerShdw blurRad="38100" dist="38100" dir="2700000" algn="tl">
                    <a:schemeClr val="bg2"/>
                  </a:outerShdw>
                </a:effectLst>
              </a:rPr>
              <a:t>，变量 </a:t>
            </a:r>
            <a:r>
              <a:rPr kumimoji="1" sz="2400" i="1">
                <a:effectLst>
                  <a:outerShdw blurRad="38100" dist="38100" dir="2700000" algn="tl">
                    <a:schemeClr val="bg2"/>
                  </a:outerShdw>
                </a:effectLst>
              </a:rPr>
              <a:t>y </a:t>
            </a:r>
            <a:r>
              <a:rPr kumimoji="1" sz="2400">
                <a:effectLst>
                  <a:outerShdw blurRad="38100" dist="38100" dir="2700000" algn="tl">
                    <a:schemeClr val="bg2"/>
                  </a:outerShdw>
                </a:effectLst>
              </a:rPr>
              <a:t>完全依赖于 </a:t>
            </a:r>
            <a:r>
              <a:rPr kumimoji="1" sz="2400" i="1">
                <a:effectLst>
                  <a:outerShdw blurRad="38100" dist="38100" dir="2700000" algn="tl">
                    <a:schemeClr val="bg2"/>
                  </a:outerShdw>
                </a:effectLst>
              </a:rPr>
              <a:t>x </a:t>
            </a:r>
            <a:r>
              <a:rPr kumimoji="1" sz="2400">
                <a:effectLst>
                  <a:outerShdw blurRad="38100" dist="38100" dir="2700000" algn="tl">
                    <a:schemeClr val="bg2"/>
                  </a:outerShdw>
                </a:effectLst>
              </a:rPr>
              <a:t>，则称  </a:t>
            </a:r>
            <a:r>
              <a:rPr kumimoji="1" sz="2400" i="1">
                <a:effectLst>
                  <a:outerShdw blurRad="38100" dist="38100" dir="2700000" algn="tl">
                    <a:schemeClr val="bg2"/>
                  </a:outerShdw>
                </a:effectLst>
              </a:rPr>
              <a:t>y </a:t>
            </a:r>
            <a:r>
              <a:rPr kumimoji="1" sz="2400">
                <a:effectLst>
                  <a:outerShdw blurRad="38100" dist="38100" dir="2700000" algn="tl">
                    <a:schemeClr val="bg2"/>
                  </a:outerShdw>
                </a:effectLst>
              </a:rPr>
              <a:t>是 </a:t>
            </a:r>
            <a:r>
              <a:rPr kumimoji="1" sz="2400" i="1">
                <a:effectLst>
                  <a:outerShdw blurRad="38100" dist="38100" dir="2700000" algn="tl">
                    <a:schemeClr val="bg2"/>
                  </a:outerShdw>
                </a:effectLst>
              </a:rPr>
              <a:t>x </a:t>
            </a:r>
            <a:r>
              <a:rPr kumimoji="1" sz="2400">
                <a:effectLst>
                  <a:outerShdw blurRad="38100" dist="38100" dir="2700000" algn="tl">
                    <a:schemeClr val="bg2"/>
                  </a:outerShdw>
                </a:effectLst>
              </a:rPr>
              <a:t>的函数，记为 </a:t>
            </a:r>
            <a:r>
              <a:rPr kumimoji="1" sz="2400" b="1" i="1">
                <a:effectLst>
                  <a:outerShdw blurRad="38100" dist="38100" dir="2700000" algn="tl">
                    <a:schemeClr val="bg2"/>
                  </a:outerShdw>
                </a:effectLst>
              </a:rPr>
              <a:t>y</a:t>
            </a:r>
            <a:r>
              <a:rPr kumimoji="1" sz="2400" b="1">
                <a:effectLst>
                  <a:outerShdw blurRad="38100" dist="38100" dir="2700000" algn="tl">
                    <a:schemeClr val="bg2"/>
                  </a:outerShdw>
                </a:effectLst>
              </a:rPr>
              <a:t> = </a:t>
            </a:r>
            <a:r>
              <a:rPr kumimoji="1" sz="2400" b="1" i="1">
                <a:effectLst>
                  <a:outerShdw blurRad="38100" dist="38100" dir="2700000" algn="tl">
                    <a:schemeClr val="bg2"/>
                  </a:outerShdw>
                </a:effectLst>
              </a:rPr>
              <a:t>f </a:t>
            </a:r>
            <a:r>
              <a:rPr kumimoji="1" sz="2400" b="1">
                <a:effectLst>
                  <a:outerShdw blurRad="38100" dist="38100" dir="2700000" algn="tl">
                    <a:schemeClr val="bg2"/>
                  </a:outerShdw>
                </a:effectLst>
              </a:rPr>
              <a:t>(</a:t>
            </a:r>
            <a:r>
              <a:rPr kumimoji="1" sz="2400" b="1" i="1">
                <a:effectLst>
                  <a:outerShdw blurRad="38100" dist="38100" dir="2700000" algn="tl">
                    <a:schemeClr val="bg2"/>
                  </a:outerShdw>
                </a:effectLst>
              </a:rPr>
              <a:t>x</a:t>
            </a:r>
            <a:r>
              <a:rPr kumimoji="1" sz="2400" b="1">
                <a:effectLst>
                  <a:outerShdw blurRad="38100" dist="38100" dir="2700000" algn="tl">
                    <a:schemeClr val="bg2"/>
                  </a:outerShdw>
                </a:effectLst>
              </a:rPr>
              <a:t>)</a:t>
            </a:r>
            <a:r>
              <a:rPr kumimoji="1" sz="2400">
                <a:effectLst>
                  <a:outerShdw blurRad="38100" dist="38100" dir="2700000" algn="tl">
                    <a:schemeClr val="bg2"/>
                  </a:outerShdw>
                </a:effectLst>
              </a:rPr>
              <a:t>，其中 </a:t>
            </a:r>
            <a:r>
              <a:rPr kumimoji="1" sz="2400" i="1">
                <a:effectLst>
                  <a:outerShdw blurRad="38100" dist="38100" dir="2700000" algn="tl">
                    <a:schemeClr val="bg2"/>
                  </a:outerShdw>
                </a:effectLst>
              </a:rPr>
              <a:t>x </a:t>
            </a:r>
            <a:r>
              <a:rPr kumimoji="1" sz="2400">
                <a:effectLst>
                  <a:outerShdw blurRad="38100" dist="38100" dir="2700000" algn="tl">
                    <a:schemeClr val="bg2"/>
                  </a:outerShdw>
                </a:effectLst>
              </a:rPr>
              <a:t>称为自变量，</a:t>
            </a:r>
            <a:r>
              <a:rPr kumimoji="1" sz="2400" i="1">
                <a:effectLst>
                  <a:outerShdw blurRad="38100" dist="38100" dir="2700000" algn="tl">
                    <a:schemeClr val="bg2"/>
                  </a:outerShdw>
                </a:effectLst>
              </a:rPr>
              <a:t>y </a:t>
            </a:r>
            <a:r>
              <a:rPr kumimoji="1" sz="2400">
                <a:effectLst>
                  <a:outerShdw blurRad="38100" dist="38100" dir="2700000" algn="tl">
                    <a:schemeClr val="bg2"/>
                  </a:outerShdw>
                </a:effectLst>
              </a:rPr>
              <a:t>称为因变量。 </a:t>
            </a:r>
            <a:endParaRPr kumimoji="1" sz="2400">
              <a:effectLst>
                <a:outerShdw blurRad="38100" dist="38100" dir="2700000" algn="tl">
                  <a:schemeClr val="bg2"/>
                </a:outerShdw>
              </a:effectLst>
            </a:endParaRPr>
          </a:p>
          <a:p>
            <a:pPr lvl="0">
              <a:lnSpc>
                <a:spcPct val="90000"/>
              </a:lnSpc>
            </a:pPr>
            <a:r>
              <a:rPr kumimoji="1" sz="2400">
                <a:effectLst>
                  <a:outerShdw blurRad="38100" dist="38100" dir="2700000" algn="tl">
                    <a:schemeClr val="bg2"/>
                  </a:outerShdw>
                </a:effectLst>
              </a:rPr>
              <a:t>各观测点都严格落在一条线上。 </a:t>
            </a:r>
            <a:endParaRPr kumimoji="1" sz="2400">
              <a:effectLst>
                <a:outerShdw blurRad="38100" dist="38100" dir="2700000" algn="tl">
                  <a:schemeClr val="bg2"/>
                </a:outerShdw>
              </a:effectLst>
            </a:endParaRPr>
          </a:p>
          <a:p>
            <a:pPr lvl="1">
              <a:lnSpc>
                <a:spcPct val="90000"/>
              </a:lnSpc>
            </a:pPr>
            <a:r>
              <a:rPr kumimoji="1" sz="2000">
                <a:effectLst>
                  <a:outerShdw blurRad="38100" dist="38100" dir="2700000" algn="tl">
                    <a:schemeClr val="bg2"/>
                  </a:outerShdw>
                </a:effectLst>
              </a:rPr>
              <a:t>例如： </a:t>
            </a:r>
            <a:endParaRPr kumimoji="1" sz="2000">
              <a:effectLst>
                <a:outerShdw blurRad="38100" dist="38100" dir="2700000" algn="tl">
                  <a:schemeClr val="bg2"/>
                </a:outerShdw>
              </a:effectLst>
            </a:endParaRPr>
          </a:p>
          <a:p>
            <a:pPr lvl="1">
              <a:lnSpc>
                <a:spcPct val="90000"/>
              </a:lnSpc>
            </a:pPr>
            <a:r>
              <a:rPr kumimoji="1" sz="2000">
                <a:effectLst>
                  <a:outerShdw blurRad="38100" dist="38100" dir="2700000" algn="tl">
                    <a:schemeClr val="bg2"/>
                  </a:outerShdw>
                </a:effectLst>
              </a:rPr>
              <a:t>圆的面积（S）与半径之间非关系可表示为</a:t>
            </a:r>
            <a:r>
              <a:rPr kumimoji="1" sz="2000" b="1" i="1">
                <a:effectLst>
                  <a:outerShdw blurRad="38100" dist="38100" dir="2700000" algn="tl">
                    <a:schemeClr val="bg2"/>
                  </a:outerShdw>
                </a:effectLst>
              </a:rPr>
              <a:t>S </a:t>
            </a:r>
            <a:r>
              <a:rPr kumimoji="1" sz="2000" b="1">
                <a:effectLst>
                  <a:outerShdw blurRad="38100" dist="38100" dir="2700000" algn="tl">
                    <a:schemeClr val="bg2"/>
                  </a:outerShdw>
                </a:effectLst>
              </a:rPr>
              <a:t>= </a:t>
            </a:r>
            <a:r>
              <a:rPr kumimoji="1" sz="2000" b="1" i="1">
                <a:effectLst>
                  <a:outerShdw blurRad="38100" dist="38100" dir="2700000" algn="tl">
                    <a:schemeClr val="bg2"/>
                  </a:outerShdw>
                </a:effectLst>
                <a:sym typeface="Symbol" pitchFamily="18" charset="2"/>
              </a:rPr>
              <a:t></a:t>
            </a:r>
            <a:r>
              <a:rPr kumimoji="1" sz="2000" b="1" i="1">
                <a:effectLst>
                  <a:outerShdw blurRad="38100" dist="38100" dir="2700000" algn="tl">
                    <a:schemeClr val="bg2"/>
                  </a:outerShdw>
                </a:effectLst>
              </a:rPr>
              <a:t> R2 ； </a:t>
            </a:r>
            <a:endParaRPr kumimoji="1" sz="2000">
              <a:effectLst>
                <a:outerShdw blurRad="38100" dist="38100" dir="2700000" algn="tl">
                  <a:schemeClr val="bg2"/>
                </a:outerShdw>
              </a:effectLst>
            </a:endParaRPr>
          </a:p>
          <a:p>
            <a:pPr lvl="1">
              <a:lnSpc>
                <a:spcPct val="90000"/>
              </a:lnSpc>
            </a:pPr>
            <a:r>
              <a:rPr kumimoji="1" sz="2000">
                <a:effectLst>
                  <a:outerShdw blurRad="38100" dist="38100" dir="2700000" algn="tl">
                    <a:schemeClr val="bg2"/>
                  </a:outerShdw>
                </a:effectLst>
              </a:rPr>
              <a:t>某种商品的销售额(</a:t>
            </a:r>
            <a:r>
              <a:rPr kumimoji="1" sz="2000" i="1">
                <a:effectLst>
                  <a:outerShdw blurRad="38100" dist="38100" dir="2700000" algn="tl">
                    <a:schemeClr val="bg2"/>
                  </a:outerShdw>
                </a:effectLst>
              </a:rPr>
              <a:t>y</a:t>
            </a:r>
            <a:r>
              <a:rPr kumimoji="1" sz="2000">
                <a:effectLst>
                  <a:outerShdw blurRad="38100" dist="38100" dir="2700000" algn="tl">
                    <a:schemeClr val="bg2"/>
                  </a:outerShdw>
                </a:effectLst>
              </a:rPr>
              <a:t>)与销售量(</a:t>
            </a:r>
            <a:r>
              <a:rPr kumimoji="1" sz="2000" i="1">
                <a:effectLst>
                  <a:outerShdw blurRad="38100" dist="38100" dir="2700000" algn="tl">
                    <a:schemeClr val="bg2"/>
                  </a:outerShdw>
                </a:effectLst>
              </a:rPr>
              <a:t>x</a:t>
            </a:r>
            <a:r>
              <a:rPr kumimoji="1" sz="2000">
                <a:effectLst>
                  <a:outerShdw blurRad="38100" dist="38100" dir="2700000" algn="tl">
                    <a:schemeClr val="bg2"/>
                  </a:outerShdw>
                </a:effectLst>
              </a:rPr>
              <a:t>)之间的关系可表示为 </a:t>
            </a:r>
            <a:r>
              <a:rPr kumimoji="1" sz="2000" b="1" i="1">
                <a:effectLst>
                  <a:outerShdw blurRad="38100" dist="38100" dir="2700000" algn="tl">
                    <a:schemeClr val="bg2"/>
                  </a:outerShdw>
                </a:effectLst>
              </a:rPr>
              <a:t>y </a:t>
            </a:r>
            <a:r>
              <a:rPr kumimoji="1" sz="2000" b="1">
                <a:effectLst>
                  <a:outerShdw blurRad="38100" dist="38100" dir="2700000" algn="tl">
                    <a:schemeClr val="bg2"/>
                  </a:outerShdw>
                </a:effectLst>
              </a:rPr>
              <a:t>= </a:t>
            </a:r>
            <a:r>
              <a:rPr kumimoji="1" sz="2000" b="1" i="1">
                <a:effectLst>
                  <a:outerShdw blurRad="38100" dist="38100" dir="2700000" algn="tl">
                    <a:schemeClr val="bg2"/>
                  </a:outerShdw>
                </a:effectLst>
              </a:rPr>
              <a:t>p x   </a:t>
            </a:r>
            <a:r>
              <a:rPr kumimoji="1" sz="2000">
                <a:effectLst>
                  <a:outerShdw blurRad="38100" dist="38100" dir="2700000" algn="tl">
                    <a:schemeClr val="bg2"/>
                  </a:outerShdw>
                </a:effectLst>
              </a:rPr>
              <a:t>(</a:t>
            </a:r>
            <a:r>
              <a:rPr kumimoji="1" sz="2000" i="1">
                <a:effectLst>
                  <a:outerShdw blurRad="38100" dist="38100" dir="2700000" algn="tl">
                    <a:schemeClr val="bg2"/>
                  </a:outerShdw>
                </a:effectLst>
              </a:rPr>
              <a:t>p </a:t>
            </a:r>
            <a:r>
              <a:rPr kumimoji="1" sz="2000">
                <a:effectLst>
                  <a:outerShdw blurRad="38100" dist="38100" dir="2700000" algn="tl">
                    <a:schemeClr val="bg2"/>
                  </a:outerShdw>
                </a:effectLst>
              </a:rPr>
              <a:t>为单价)</a:t>
            </a:r>
            <a:endParaRPr kumimoji="1" sz="2000">
              <a:effectLst>
                <a:outerShdw blurRad="38100" dist="38100" dir="2700000" algn="tl">
                  <a:schemeClr val="bg2"/>
                </a:outerShdw>
              </a:effectLst>
            </a:endParaRPr>
          </a:p>
        </p:txBody>
      </p:sp>
      <p:sp>
        <p:nvSpPr>
          <p:cNvPr id="3076" name="TextBox 3075"/>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相关与回归分析(5)共34页，您现在浏览的是第2页!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8" name=""/>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r>
              <a:t>相关关系 </a:t>
            </a:r>
          </a:p>
        </p:txBody>
      </p:sp>
      <p:sp>
        <p:nvSpPr>
          <p:cNvPr id="4099" name=""/>
          <p:cNvSpPr/>
          <p:nvPr>
            <p:ph type="body" idx="4294967295"/>
          </p:nvPr>
        </p:nvSpPr>
        <p:spPr>
          <a:xfrm>
            <a:off x="457200" y="1600200"/>
            <a:ext cx="8229600" cy="45259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5pPr>
          </a:lstStyle>
          <a:p>
            <a:pPr lvl="0"/>
            <a:r>
              <a:rPr kumimoji="1">
                <a:effectLst>
                  <a:outerShdw blurRad="38100" dist="38100" dir="2700000" algn="tl">
                    <a:schemeClr val="bg2"/>
                  </a:outerShdw>
                </a:effectLst>
              </a:rPr>
              <a:t>变量间确实存在、但数量上不固定的相互依存。这种关系不能用函数关系精确表达；</a:t>
            </a:r>
            <a:r>
              <a:rPr kumimoji="1"/>
              <a:t> </a:t>
            </a:r>
            <a:endParaRPr kumimoji="1">
              <a:effectLst>
                <a:outerShdw blurRad="38100" dist="38100" dir="2700000" algn="tl">
                  <a:schemeClr val="bg2"/>
                </a:outerShdw>
              </a:effectLst>
            </a:endParaRPr>
          </a:p>
          <a:p>
            <a:pPr lvl="0"/>
            <a:r>
              <a:rPr kumimoji="1">
                <a:effectLst>
                  <a:outerShdw blurRad="38100" dist="38100" dir="2700000" algn="tl">
                    <a:schemeClr val="bg2"/>
                  </a:outerShdw>
                </a:effectLst>
              </a:rPr>
              <a:t>一个变量的取值不能由另一个变量惟一地确定；当变量 </a:t>
            </a:r>
            <a:r>
              <a:rPr kumimoji="1" i="1">
                <a:effectLst>
                  <a:outerShdw blurRad="38100" dist="38100" dir="2700000" algn="tl">
                    <a:schemeClr val="bg2"/>
                  </a:outerShdw>
                </a:effectLst>
              </a:rPr>
              <a:t>x </a:t>
            </a:r>
            <a:r>
              <a:rPr kumimoji="1">
                <a:effectLst>
                  <a:outerShdw blurRad="38100" dist="38100" dir="2700000" algn="tl">
                    <a:schemeClr val="bg2"/>
                  </a:outerShdw>
                </a:effectLst>
              </a:rPr>
              <a:t>取某个值时，与之相关的变量 </a:t>
            </a:r>
            <a:r>
              <a:rPr kumimoji="1" i="1">
                <a:effectLst>
                  <a:outerShdw blurRad="38100" dist="38100" dir="2700000" algn="tl">
                    <a:schemeClr val="bg2"/>
                  </a:outerShdw>
                </a:effectLst>
              </a:rPr>
              <a:t>y </a:t>
            </a:r>
            <a:r>
              <a:rPr kumimoji="1">
                <a:effectLst>
                  <a:outerShdw blurRad="38100" dist="38100" dir="2700000" algn="tl">
                    <a:schemeClr val="bg2"/>
                  </a:outerShdw>
                </a:effectLst>
              </a:rPr>
              <a:t>的取值可能有若干个； </a:t>
            </a:r>
            <a:endParaRPr kumimoji="1">
              <a:effectLst>
                <a:outerShdw blurRad="38100" dist="38100" dir="2700000" algn="tl">
                  <a:schemeClr val="bg2"/>
                </a:outerShdw>
              </a:effectLst>
            </a:endParaRPr>
          </a:p>
          <a:p>
            <a:pPr lvl="0"/>
            <a:r>
              <a:rPr kumimoji="1">
                <a:effectLst>
                  <a:outerShdw blurRad="38100" dist="38100" dir="2700000" algn="tl">
                    <a:schemeClr val="bg2"/>
                  </a:outerShdw>
                </a:effectLst>
              </a:rPr>
              <a:t>各观测点分布在一条直线或曲线周围.</a:t>
            </a:r>
            <a:endParaRPr kumimoji="1">
              <a:effectLst>
                <a:outerShdw blurRad="38100" dist="38100" dir="2700000" algn="tl">
                  <a:schemeClr val="bg2"/>
                </a:outerShdw>
              </a:effectLst>
            </a:endParaRPr>
          </a:p>
        </p:txBody>
      </p:sp>
      <p:sp>
        <p:nvSpPr>
          <p:cNvPr id="4100" name="TextBox 4099"/>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相关与回归分析(5)共34页，您现在浏览的是第3页!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6" name=""/>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r>
              <a:t>概念 </a:t>
            </a:r>
          </a:p>
        </p:txBody>
      </p:sp>
      <p:sp>
        <p:nvSpPr>
          <p:cNvPr id="6147" name=""/>
          <p:cNvSpPr/>
          <p:nvPr>
            <p:ph type="body" idx="4294967295"/>
          </p:nvPr>
        </p:nvSpPr>
        <p:spPr>
          <a:xfrm>
            <a:off x="457200" y="1600200"/>
            <a:ext cx="8229600" cy="45259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5pPr>
          </a:lstStyle>
          <a:p>
            <a:pPr lvl="1"/>
            <a:r>
              <a:rPr kumimoji="1" b="1">
                <a:effectLst>
                  <a:outerShdw blurRad="38100" dist="38100" dir="2700000" algn="tl">
                    <a:schemeClr val="bg2"/>
                  </a:outerShdw>
                </a:effectLst>
              </a:rPr>
              <a:t>上述定义将相关关系区别于： </a:t>
            </a:r>
            <a:endParaRPr kumimoji="1">
              <a:effectLst>
                <a:outerShdw blurRad="38100" dist="38100" dir="2700000" algn="tl">
                  <a:schemeClr val="bg2"/>
                </a:outerShdw>
              </a:effectLst>
            </a:endParaRPr>
          </a:p>
          <a:p>
            <a:pPr lvl="1"/>
            <a:r>
              <a:rPr kumimoji="1" b="1">
                <a:effectLst>
                  <a:outerShdw blurRad="38100" dist="38100" dir="2700000" algn="tl">
                    <a:schemeClr val="bg2"/>
                  </a:outerShdw>
                </a:effectLst>
              </a:rPr>
              <a:t>函数关系——</a:t>
            </a:r>
            <a:endParaRPr kumimoji="1">
              <a:effectLst>
                <a:outerShdw blurRad="38100" dist="38100" dir="2700000" algn="tl">
                  <a:schemeClr val="bg2"/>
                </a:outerShdw>
              </a:effectLst>
            </a:endParaRPr>
          </a:p>
          <a:p>
            <a:pPr lvl="2"/>
            <a:r>
              <a:rPr kumimoji="1" b="1">
                <a:effectLst>
                  <a:outerShdw blurRad="38100" dist="38100" dir="2700000" algn="tl">
                    <a:schemeClr val="bg2"/>
                  </a:outerShdw>
                </a:effectLst>
              </a:rPr>
              <a:t>假 相 关——没有本质联系，只是表面数字的偶然的巧合； </a:t>
            </a:r>
            <a:endParaRPr kumimoji="1">
              <a:effectLst>
                <a:outerShdw blurRad="38100" dist="38100" dir="2700000" algn="tl">
                  <a:schemeClr val="bg2"/>
                </a:outerShdw>
              </a:effectLst>
            </a:endParaRPr>
          </a:p>
          <a:p>
            <a:pPr lvl="0"/>
            <a:r>
              <a:rPr kumimoji="1" b="1">
                <a:effectLst>
                  <a:outerShdw blurRad="38100" dist="38100" dir="2700000" algn="tl">
                    <a:schemeClr val="bg2"/>
                  </a:outerShdw>
                </a:effectLst>
              </a:rPr>
              <a:t>如上证指数与气温的关系。 </a:t>
            </a:r>
            <a:endParaRPr kumimoji="1" b="1">
              <a:effectLst>
                <a:outerShdw blurRad="38100" dist="38100" dir="2700000" algn="tl">
                  <a:schemeClr val="bg2"/>
                </a:outerShdw>
              </a:effectLst>
            </a:endParaRPr>
          </a:p>
          <a:p>
            <a:pPr lvl="1"/>
            <a:r>
              <a:rPr kumimoji="1" b="1">
                <a:effectLst>
                  <a:outerShdw blurRad="38100" dist="38100" dir="2700000" algn="tl">
                    <a:schemeClr val="bg2"/>
                  </a:outerShdw>
                </a:effectLst>
              </a:rPr>
              <a:t>相关关系比因果关系包括的范围更广泛。 </a:t>
            </a:r>
            <a:endParaRPr kumimoji="1">
              <a:effectLst>
                <a:outerShdw blurRad="38100" dist="38100" dir="2700000" algn="tl">
                  <a:schemeClr val="bg2"/>
                </a:outerShdw>
              </a:effectLst>
            </a:endParaRPr>
          </a:p>
          <a:p>
            <a:pPr lvl="1"/>
            <a:r>
              <a:rPr kumimoji="1" b="1">
                <a:effectLst>
                  <a:outerShdw blurRad="38100" dist="38100" dir="2700000" algn="tl">
                    <a:schemeClr val="bg2"/>
                  </a:outerShdw>
                </a:effectLst>
              </a:rPr>
              <a:t>因果关系属于相关关系； </a:t>
            </a:r>
            <a:endParaRPr kumimoji="1">
              <a:effectLst>
                <a:outerShdw blurRad="38100" dist="38100" dir="2700000" algn="tl">
                  <a:schemeClr val="bg2"/>
                </a:outerShdw>
              </a:effectLst>
            </a:endParaRPr>
          </a:p>
          <a:p>
            <a:pPr lvl="1"/>
            <a:r>
              <a:rPr kumimoji="1" b="1">
                <a:effectLst>
                  <a:outerShdw blurRad="38100" dist="38100" dir="2700000" algn="tl">
                    <a:schemeClr val="bg2"/>
                  </a:outerShdw>
                </a:effectLst>
              </a:rPr>
              <a:t>相关关系不一定是因果关系。</a:t>
            </a:r>
            <a:endParaRPr kumimoji="1" b="1">
              <a:effectLst>
                <a:outerShdw blurRad="38100" dist="38100" dir="2700000" algn="tl">
                  <a:schemeClr val="bg2"/>
                </a:outerShdw>
              </a:effectLst>
            </a:endParaRPr>
          </a:p>
        </p:txBody>
      </p:sp>
      <p:sp>
        <p:nvSpPr>
          <p:cNvPr id="6148" name="TextBox 6147"/>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相关与回归分析(5)共34页，您现在浏览的是第4页!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4" name=""/>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r>
              <a:t>二、相关关系的测定 </a:t>
            </a:r>
          </a:p>
        </p:txBody>
      </p:sp>
      <p:sp>
        <p:nvSpPr>
          <p:cNvPr id="8195" name=""/>
          <p:cNvSpPr/>
          <p:nvPr>
            <p:ph type="body" idx="4294967295"/>
          </p:nvPr>
        </p:nvSpPr>
        <p:spPr>
          <a:xfrm>
            <a:off x="457200" y="1600200"/>
            <a:ext cx="8229600" cy="45259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5pPr>
          </a:lstStyle>
          <a:p>
            <a:pPr lvl="0"/>
            <a:r>
              <a:rPr kumimoji="1">
                <a:effectLst>
                  <a:outerShdw blurRad="38100" dist="38100" dir="2700000" algn="tl">
                    <a:schemeClr val="bg2"/>
                  </a:outerShdw>
                </a:effectLst>
              </a:rPr>
              <a:t>进行相关分析的一般程序：</a:t>
            </a:r>
            <a:endParaRPr kumimoji="1">
              <a:effectLst>
                <a:outerShdw blurRad="38100" dist="38100" dir="2700000" algn="tl">
                  <a:schemeClr val="bg2"/>
                </a:outerShdw>
              </a:effectLst>
            </a:endParaRPr>
          </a:p>
          <a:p>
            <a:pPr lvl="0"/>
            <a:r>
              <a:rPr kumimoji="1" b="1">
                <a:effectLst>
                  <a:outerShdw blurRad="38100" dist="38100" dir="2700000" algn="tl">
                    <a:schemeClr val="bg2"/>
                  </a:outerShdw>
                </a:effectLst>
              </a:rPr>
              <a:t>定性分析</a:t>
            </a:r>
            <a:endParaRPr kumimoji="1">
              <a:effectLst>
                <a:outerShdw blurRad="38100" dist="38100" dir="2700000" algn="tl">
                  <a:schemeClr val="bg2"/>
                </a:outerShdw>
              </a:effectLst>
            </a:endParaRPr>
          </a:p>
          <a:p>
            <a:pPr lvl="1"/>
            <a:r>
              <a:rPr kumimoji="1" b="1">
                <a:effectLst>
                  <a:outerShdw blurRad="38100" dist="38100" dir="2700000" algn="tl">
                    <a:schemeClr val="bg2"/>
                  </a:outerShdw>
                </a:effectLst>
              </a:rPr>
              <a:t>定量分析 </a:t>
            </a:r>
            <a:endParaRPr kumimoji="1">
              <a:effectLst>
                <a:outerShdw blurRad="38100" dist="38100" dir="2700000" algn="tl">
                  <a:schemeClr val="bg2"/>
                </a:outerShdw>
              </a:effectLst>
            </a:endParaRPr>
          </a:p>
          <a:p>
            <a:pPr lvl="1"/>
            <a:r>
              <a:rPr kumimoji="1" b="1">
                <a:effectLst>
                  <a:outerShdw blurRad="38100" dist="38100" dir="2700000" algn="tl">
                    <a:schemeClr val="bg2"/>
                  </a:outerShdw>
                </a:effectLst>
              </a:rPr>
              <a:t>相关表和相关图 </a:t>
            </a:r>
            <a:endParaRPr kumimoji="1">
              <a:effectLst>
                <a:outerShdw blurRad="38100" dist="38100" dir="2700000" algn="tl">
                  <a:schemeClr val="bg2"/>
                </a:outerShdw>
              </a:effectLst>
            </a:endParaRPr>
          </a:p>
          <a:p>
            <a:pPr lvl="1"/>
            <a:r>
              <a:rPr kumimoji="1" b="1">
                <a:effectLst>
                  <a:outerShdw blurRad="38100" dist="38100" dir="2700000" algn="tl">
                    <a:schemeClr val="bg2"/>
                  </a:outerShdw>
                </a:effectLst>
              </a:rPr>
              <a:t>计算相关系数与判定系数</a:t>
            </a:r>
            <a:endParaRPr kumimoji="1" b="1">
              <a:effectLst>
                <a:outerShdw blurRad="38100" dist="38100" dir="2700000" algn="tl">
                  <a:schemeClr val="bg2"/>
                </a:outerShdw>
              </a:effectLst>
            </a:endParaRPr>
          </a:p>
        </p:txBody>
      </p:sp>
      <p:sp>
        <p:nvSpPr>
          <p:cNvPr id="8196" name="TextBox 8195"/>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相关与回归分析(5)共34页，您现在浏览的是第5页!</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42" name=""/>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r>
              <a:t>相关关系的图示</a:t>
            </a:r>
          </a:p>
        </p:txBody>
      </p:sp>
      <p:sp>
        <p:nvSpPr>
          <p:cNvPr id="10243" name=""/>
          <p:cNvSpPr/>
          <p:nvPr>
            <p:ph type="body" idx="4294967295"/>
          </p:nvPr>
        </p:nvSpPr>
        <p:spPr>
          <a:xfrm>
            <a:off x="457200" y="1600200"/>
            <a:ext cx="8229600" cy="45259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5pPr>
          </a:lstStyle>
          <a:p>
            <a:pPr lvl="0"/>
            <a:endParaRPr kumimoji="1">
              <a:effectLst>
                <a:outerShdw blurRad="38100" dist="38100" dir="2700000" algn="tl">
                  <a:schemeClr val="bg2"/>
                </a:outerShdw>
              </a:effectLst>
              <a:sym typeface="Wingdings 2" pitchFamily="18" charset="2"/>
            </a:endParaRPr>
          </a:p>
        </p:txBody>
      </p:sp>
      <p:sp>
        <p:nvSpPr>
          <p:cNvPr id="10244" name="TextBox 10243"/>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相关与回归分析(5)共34页，您现在浏览的是第6页!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290" name=""/>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r>
              <a:t>相关关系的计算公式 </a:t>
            </a:r>
          </a:p>
        </p:txBody>
      </p:sp>
      <p:sp>
        <p:nvSpPr>
          <p:cNvPr id="12291" name=""/>
          <p:cNvSpPr/>
          <p:nvPr>
            <p:ph type="body" idx="4294967295"/>
          </p:nvPr>
        </p:nvSpPr>
        <p:spPr>
          <a:xfrm>
            <a:off x="457200" y="1600200"/>
            <a:ext cx="8229600" cy="45259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5pPr>
          </a:lstStyle>
          <a:p/>
        </p:txBody>
      </p:sp>
      <p:sp>
        <p:nvSpPr>
          <p:cNvPr id="12292" name="TextBox 12291"/>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相关与回归分析(5)共34页，您现在浏览的是第7页!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338" name=""/>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p:txBody>
      </p:sp>
      <p:sp>
        <p:nvSpPr>
          <p:cNvPr id="14339" name=""/>
          <p:cNvSpPr/>
          <p:nvPr>
            <p:ph type="body" idx="4294967295"/>
          </p:nvPr>
        </p:nvSpPr>
        <p:spPr>
          <a:xfrm>
            <a:off x="457200" y="1600200"/>
            <a:ext cx="8229600" cy="45259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5pPr>
          </a:lstStyle>
          <a:p>
            <a:pPr lvl="0"/>
            <a:r>
              <a:rPr kumimoji="1">
                <a:effectLst>
                  <a:outerShdw blurRad="38100" dist="38100" dir="2700000" algn="tl">
                    <a:schemeClr val="bg2"/>
                  </a:outerShdw>
                </a:effectLst>
              </a:rPr>
              <a:t>|</a:t>
            </a:r>
            <a:r>
              <a:rPr kumimoji="1" i="1">
                <a:effectLst>
                  <a:outerShdw blurRad="38100" dist="38100" dir="2700000" algn="tl">
                    <a:schemeClr val="bg2"/>
                  </a:outerShdw>
                </a:effectLst>
              </a:rPr>
              <a:t>r</a:t>
            </a:r>
            <a:r>
              <a:rPr kumimoji="1">
                <a:effectLst>
                  <a:outerShdw blurRad="38100" dist="38100" dir="2700000" algn="tl">
                    <a:schemeClr val="bg2"/>
                  </a:outerShdw>
                </a:effectLst>
              </a:rPr>
              <a:t>|越趋于1表示关系越密切；|</a:t>
            </a:r>
            <a:r>
              <a:rPr kumimoji="1" i="1">
                <a:effectLst>
                  <a:outerShdw blurRad="38100" dist="38100" dir="2700000" algn="tl">
                    <a:schemeClr val="bg2"/>
                  </a:outerShdw>
                </a:effectLst>
              </a:rPr>
              <a:t>r</a:t>
            </a:r>
            <a:r>
              <a:rPr kumimoji="1">
                <a:effectLst>
                  <a:outerShdw blurRad="38100" dist="38100" dir="2700000" algn="tl">
                    <a:schemeClr val="bg2"/>
                  </a:outerShdw>
                </a:effectLst>
              </a:rPr>
              <a:t>|越趋于1表示关系越不密切。 </a:t>
            </a:r>
            <a:endParaRPr kumimoji="1"/>
          </a:p>
          <a:p>
            <a:pPr lvl="0"/>
            <a:r>
              <a:rPr kumimoji="1" b="1"/>
              <a:t>相关程度的三级划分法： </a:t>
            </a:r>
            <a:endParaRPr kumimoji="1" b="1">
              <a:effectLst>
                <a:outerShdw blurRad="38100" dist="38100" dir="2700000" algn="tl">
                  <a:schemeClr val="bg2"/>
                </a:outerShdw>
              </a:effectLst>
            </a:endParaRPr>
          </a:p>
          <a:p>
            <a:pPr lvl="0"/>
            <a:r>
              <a:rPr kumimoji="1" b="1">
                <a:effectLst>
                  <a:outerShdw blurRad="38100" dist="38100" dir="2700000" algn="tl">
                    <a:schemeClr val="bg2"/>
                  </a:outerShdw>
                </a:effectLst>
              </a:rPr>
              <a:t>              |r|＜0.4,  </a:t>
            </a:r>
            <a:r>
              <a:rPr kumimoji="1" b="1"/>
              <a:t>低度线性相关 </a:t>
            </a:r>
            <a:endParaRPr kumimoji="1" b="1"/>
          </a:p>
          <a:p>
            <a:pPr lvl="0"/>
            <a:r>
              <a:rPr kumimoji="1" b="1"/>
              <a:t>       0.4≤</a:t>
            </a:r>
            <a:r>
              <a:rPr kumimoji="1" b="1">
                <a:effectLst>
                  <a:outerShdw blurRad="38100" dist="38100" dir="2700000" algn="tl">
                    <a:schemeClr val="bg2"/>
                  </a:outerShdw>
                </a:effectLst>
              </a:rPr>
              <a:t>|r|＜0.7,   </a:t>
            </a:r>
            <a:r>
              <a:rPr kumimoji="1" b="1"/>
              <a:t>显著线性相关 </a:t>
            </a:r>
            <a:endParaRPr kumimoji="1" b="1"/>
          </a:p>
          <a:p>
            <a:pPr lvl="0"/>
            <a:r>
              <a:rPr kumimoji="1" b="1"/>
              <a:t>        0.7≤</a:t>
            </a:r>
            <a:r>
              <a:rPr kumimoji="1" b="1">
                <a:effectLst>
                  <a:outerShdw blurRad="38100" dist="38100" dir="2700000" algn="tl">
                    <a:schemeClr val="bg2"/>
                  </a:outerShdw>
                </a:effectLst>
              </a:rPr>
              <a:t>|r|＜1,</a:t>
            </a:r>
            <a:r>
              <a:rPr kumimoji="1" b="1"/>
              <a:t>     高度线性相关</a:t>
            </a:r>
            <a:endParaRPr kumimoji="1" b="1"/>
          </a:p>
        </p:txBody>
      </p:sp>
      <p:sp>
        <p:nvSpPr>
          <p:cNvPr id="14340" name="TextBox 14339"/>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相关与回归分析(5)共34页，您现在浏览的是第8页!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386" name=""/>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r>
              <a:t>一、回归分析的意义 </a:t>
            </a:r>
          </a:p>
        </p:txBody>
      </p:sp>
      <p:sp>
        <p:nvSpPr>
          <p:cNvPr id="16387" name=""/>
          <p:cNvSpPr/>
          <p:nvPr>
            <p:ph type="body" idx="4294967295"/>
          </p:nvPr>
        </p:nvSpPr>
        <p:spPr>
          <a:xfrm>
            <a:off x="457200" y="1600200"/>
            <a:ext cx="8229600" cy="45259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5pPr>
          </a:lstStyle>
          <a:p>
            <a:pPr lvl="1"/>
            <a:r>
              <a:rPr kumimoji="1" sz="2400">
                <a:effectLst>
                  <a:outerShdw blurRad="38100" dist="38100" dir="2700000" algn="tl">
                    <a:schemeClr val="bg2"/>
                  </a:outerShdw>
                </a:effectLst>
              </a:rPr>
              <a:t>从一组样本数据出发，确定变量之间的数学关系式——</a:t>
            </a:r>
            <a:r>
              <a:rPr kumimoji="1" sz="2400" b="1">
                <a:effectLst>
                  <a:outerShdw blurRad="38100" dist="38100" dir="2700000" algn="tl">
                    <a:schemeClr val="bg2"/>
                  </a:outerShdw>
                </a:effectLst>
              </a:rPr>
              <a:t>建立回归模型</a:t>
            </a:r>
            <a:r>
              <a:rPr kumimoji="1" sz="2400">
                <a:effectLst>
                  <a:outerShdw blurRad="38100" dist="38100" dir="2700000" algn="tl">
                    <a:schemeClr val="bg2"/>
                  </a:outerShdw>
                </a:effectLst>
              </a:rPr>
              <a:t>； </a:t>
            </a:r>
            <a:endParaRPr kumimoji="1" sz="2400">
              <a:effectLst>
                <a:outerShdw blurRad="38100" dist="38100" dir="2700000" algn="tl">
                  <a:schemeClr val="bg2"/>
                </a:outerShdw>
              </a:effectLst>
            </a:endParaRPr>
          </a:p>
          <a:p>
            <a:pPr lvl="0"/>
            <a:r>
              <a:rPr kumimoji="1" sz="2800">
                <a:effectLst>
                  <a:outerShdw blurRad="38100" dist="38100" dir="2700000" algn="tl">
                    <a:schemeClr val="bg2"/>
                  </a:outerShdw>
                </a:effectLst>
              </a:rPr>
              <a:t>借助于数学模型来表达变量之间的平均数量关系</a:t>
            </a:r>
            <a:endParaRPr kumimoji="1" sz="2800">
              <a:effectLst>
                <a:outerShdw blurRad="38100" dist="38100" dir="2700000" algn="tl">
                  <a:schemeClr val="bg2"/>
                </a:outerShdw>
              </a:effectLst>
            </a:endParaRPr>
          </a:p>
          <a:p>
            <a:pPr lvl="0"/>
            <a:r>
              <a:rPr kumimoji="1" sz="2800">
                <a:effectLst>
                  <a:outerShdw blurRad="38100" dist="38100" dir="2700000" algn="tl">
                    <a:schemeClr val="bg2"/>
                  </a:outerShdw>
                </a:effectLst>
              </a:rPr>
              <a:t>对这些关系式的可信程度进行各种统计</a:t>
            </a:r>
            <a:r>
              <a:rPr kumimoji="1" sz="2800" b="1">
                <a:effectLst>
                  <a:outerShdw blurRad="38100" dist="38100" dir="2700000" algn="tl">
                    <a:schemeClr val="bg2"/>
                  </a:outerShdw>
                </a:effectLst>
              </a:rPr>
              <a:t>检验</a:t>
            </a:r>
            <a:r>
              <a:rPr kumimoji="1" sz="2800">
                <a:effectLst>
                  <a:outerShdw blurRad="38100" dist="38100" dir="2700000" algn="tl">
                    <a:schemeClr val="bg2"/>
                  </a:outerShdw>
                </a:effectLst>
              </a:rPr>
              <a:t>并从某一特定变量的诸多影响因素（变量）中找出哪些变量的影响显著，哪些不显著； </a:t>
            </a:r>
            <a:endParaRPr kumimoji="1" sz="2800">
              <a:effectLst>
                <a:outerShdw blurRad="38100" dist="38100" dir="2700000" algn="tl">
                  <a:schemeClr val="bg2"/>
                </a:outerShdw>
              </a:effectLst>
            </a:endParaRPr>
          </a:p>
          <a:p>
            <a:pPr lvl="0"/>
            <a:r>
              <a:rPr kumimoji="1" sz="2800">
                <a:effectLst>
                  <a:outerShdw blurRad="38100" dist="38100" dir="2700000" algn="tl">
                    <a:schemeClr val="bg2"/>
                  </a:outerShdw>
                </a:effectLst>
              </a:rPr>
              <a:t>利用所求的关系式，根据一个或几个变量的取值来</a:t>
            </a:r>
            <a:r>
              <a:rPr kumimoji="1" sz="2800" b="1">
                <a:effectLst>
                  <a:outerShdw blurRad="38100" dist="38100" dir="2700000" algn="tl">
                    <a:schemeClr val="bg2"/>
                  </a:outerShdw>
                </a:effectLst>
              </a:rPr>
              <a:t>预测或控制</a:t>
            </a:r>
            <a:r>
              <a:rPr kumimoji="1" sz="2800">
                <a:effectLst>
                  <a:outerShdw blurRad="38100" dist="38100" dir="2700000" algn="tl">
                    <a:schemeClr val="bg2"/>
                  </a:outerShdw>
                </a:effectLst>
              </a:rPr>
              <a:t>另一个特定变量的取值，并给出这种预测或控制的精确程度。</a:t>
            </a:r>
            <a:endParaRPr kumimoji="1" sz="2800">
              <a:effectLst>
                <a:outerShdw blurRad="38100" dist="38100" dir="2700000" algn="tl">
                  <a:schemeClr val="bg2"/>
                </a:outerShdw>
              </a:effectLst>
            </a:endParaRPr>
          </a:p>
        </p:txBody>
      </p:sp>
      <p:sp>
        <p:nvSpPr>
          <p:cNvPr id="16388" name="TextBox 16387"/>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相关与回归分析(5)共34页，您现在浏览的是第9页!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434" name=""/>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r>
              <a:t>回归模型的类型 </a:t>
            </a:r>
          </a:p>
        </p:txBody>
      </p:sp>
      <p:sp>
        <p:nvSpPr>
          <p:cNvPr id="18435" name=""/>
          <p:cNvSpPr/>
          <p:nvPr>
            <p:ph type="body" idx="4294967295"/>
          </p:nvPr>
        </p:nvSpPr>
        <p:spPr>
          <a:xfrm>
            <a:off x="457200" y="1600200"/>
            <a:ext cx="8229600" cy="45259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5pPr>
          </a:lstStyle>
          <a:p>
            <a:pPr lvl="1">
              <a:lnSpc>
                <a:spcPct val="90000"/>
              </a:lnSpc>
            </a:pPr>
            <a:r>
              <a:rPr kumimoji="1" b="1">
                <a:effectLst>
                  <a:outerShdw blurRad="38100" dist="38100" dir="2700000" algn="tl">
                    <a:schemeClr val="bg2"/>
                  </a:outerShdw>
                </a:effectLst>
              </a:rPr>
              <a:t>回归模型（方程）——来表达变量之间的平均数量关系的数学模型。该模型中包含： </a:t>
            </a:r>
            <a:endParaRPr kumimoji="1">
              <a:effectLst>
                <a:outerShdw blurRad="38100" dist="38100" dir="2700000" algn="tl">
                  <a:schemeClr val="bg2"/>
                </a:outerShdw>
              </a:effectLst>
            </a:endParaRPr>
          </a:p>
          <a:p>
            <a:pPr lvl="1">
              <a:lnSpc>
                <a:spcPct val="90000"/>
              </a:lnSpc>
            </a:pPr>
            <a:r>
              <a:rPr kumimoji="1">
                <a:effectLst>
                  <a:outerShdw blurRad="38100" dist="38100" dir="2700000" algn="tl">
                    <a:schemeClr val="bg2"/>
                  </a:outerShdw>
                </a:effectLst>
              </a:rPr>
              <a:t>1 个因变量（被解释变量，通常为数值型的） </a:t>
            </a:r>
            <a:endParaRPr kumimoji="1">
              <a:effectLst>
                <a:outerShdw blurRad="38100" dist="38100" dir="2700000" algn="tl">
                  <a:schemeClr val="bg2"/>
                </a:outerShdw>
              </a:effectLst>
            </a:endParaRPr>
          </a:p>
          <a:p>
            <a:pPr lvl="2">
              <a:lnSpc>
                <a:spcPct val="90000"/>
              </a:lnSpc>
            </a:pPr>
            <a:r>
              <a:rPr kumimoji="1">
                <a:effectLst>
                  <a:outerShdw blurRad="38100" dist="38100" dir="2700000" algn="tl">
                    <a:schemeClr val="bg2"/>
                  </a:outerShdw>
                </a:effectLst>
              </a:rPr>
              <a:t>1 个或多个自变量 (解释变量，通常为数值型的或分类的) </a:t>
            </a:r>
            <a:endParaRPr kumimoji="1">
              <a:effectLst>
                <a:outerShdw blurRad="38100" dist="38100" dir="2700000" algn="tl">
                  <a:schemeClr val="bg2"/>
                </a:outerShdw>
              </a:effectLst>
            </a:endParaRPr>
          </a:p>
          <a:p>
            <a:pPr lvl="2">
              <a:lnSpc>
                <a:spcPct val="90000"/>
              </a:lnSpc>
            </a:pPr>
            <a:r>
              <a:rPr kumimoji="1">
                <a:effectLst>
                  <a:outerShdw blurRad="38100" dist="38100" dir="2700000" algn="tl">
                    <a:schemeClr val="bg2"/>
                  </a:outerShdw>
                </a:effectLst>
              </a:rPr>
              <a:t>包含一个自变量的回归模型称为一元回归模型； </a:t>
            </a:r>
            <a:endParaRPr kumimoji="1">
              <a:effectLst>
                <a:outerShdw blurRad="38100" dist="38100" dir="2700000" algn="tl">
                  <a:schemeClr val="bg2"/>
                </a:outerShdw>
              </a:effectLst>
            </a:endParaRPr>
          </a:p>
          <a:p>
            <a:pPr lvl="0">
              <a:lnSpc>
                <a:spcPct val="90000"/>
              </a:lnSpc>
            </a:pPr>
            <a:r>
              <a:rPr kumimoji="1">
                <a:effectLst>
                  <a:outerShdw blurRad="38100" dist="38100" dir="2700000" algn="tl">
                    <a:schemeClr val="bg2"/>
                  </a:outerShdw>
                </a:effectLst>
              </a:rPr>
              <a:t>包含多个自变量的回归模型称为多元回归模型。 </a:t>
            </a:r>
            <a:endParaRPr kumimoji="1" b="1">
              <a:effectLst>
                <a:outerShdw blurRad="38100" dist="38100" dir="2700000" algn="tl">
                  <a:schemeClr val="bg2"/>
                </a:outerShdw>
              </a:effectLst>
            </a:endParaRPr>
          </a:p>
          <a:p>
            <a:pPr lvl="0">
              <a:lnSpc>
                <a:spcPct val="90000"/>
              </a:lnSpc>
            </a:pPr>
            <a:r>
              <a:rPr kumimoji="1" b="1">
                <a:effectLst>
                  <a:outerShdw blurRad="38100" dist="38100" dir="2700000" algn="tl">
                    <a:schemeClr val="bg2"/>
                  </a:outerShdw>
                </a:effectLst>
              </a:rPr>
              <a:t>按模型形态分，有线性回归和非线性回归。</a:t>
            </a:r>
            <a:endParaRPr kumimoji="1" b="1">
              <a:effectLst>
                <a:outerShdw blurRad="38100" dist="38100" dir="2700000" algn="tl">
                  <a:schemeClr val="bg2"/>
                </a:outerShdw>
              </a:effectLst>
            </a:endParaRPr>
          </a:p>
        </p:txBody>
      </p:sp>
      <p:sp>
        <p:nvSpPr>
          <p:cNvPr id="18436" name="TextBox 18435"/>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相关与回归分析(5)共34页，您现在浏览的是第10页!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482" name=""/>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r>
              <a:t>一元线性回归模型的基本假定 </a:t>
            </a:r>
          </a:p>
        </p:txBody>
      </p:sp>
      <p:sp>
        <p:nvSpPr>
          <p:cNvPr id="20483" name=""/>
          <p:cNvSpPr/>
          <p:nvPr>
            <p:ph type="body" idx="4294967295"/>
          </p:nvPr>
        </p:nvSpPr>
        <p:spPr>
          <a:xfrm>
            <a:off x="457200" y="1600200"/>
            <a:ext cx="8229600" cy="45259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5pPr>
          </a:lstStyle>
          <a:p>
            <a:pPr lvl="1"/>
            <a:r>
              <a:rPr kumimoji="1" b="1" i="1">
                <a:effectLst>
                  <a:outerShdw blurRad="38100" dist="38100" dir="2700000" algn="tl">
                    <a:schemeClr val="bg2"/>
                  </a:outerShdw>
                </a:effectLst>
              </a:rPr>
              <a:t>E</a:t>
            </a:r>
            <a:r>
              <a:rPr kumimoji="1" b="1">
                <a:effectLst>
                  <a:outerShdw blurRad="38100" dist="38100" dir="2700000" algn="tl">
                    <a:schemeClr val="bg2"/>
                  </a:outerShdw>
                </a:effectLst>
              </a:rPr>
              <a:t>(</a:t>
            </a:r>
            <a:r>
              <a:rPr kumimoji="1" b="1" i="1">
                <a:effectLst>
                  <a:outerShdw blurRad="38100" dist="38100" dir="2700000" algn="tl">
                    <a:schemeClr val="bg2"/>
                  </a:outerShdw>
                </a:effectLst>
              </a:rPr>
              <a:t>ε</a:t>
            </a:r>
            <a:r>
              <a:rPr kumimoji="1" b="1">
                <a:effectLst>
                  <a:outerShdw blurRad="38100" dist="38100" dir="2700000" algn="tl">
                    <a:schemeClr val="bg2"/>
                  </a:outerShdw>
                </a:effectLst>
              </a:rPr>
              <a:t>)=0</a:t>
            </a:r>
            <a:r>
              <a:rPr kumimoji="1">
                <a:effectLst>
                  <a:outerShdw blurRad="38100" dist="38100" dir="2700000" algn="tl">
                    <a:schemeClr val="bg2"/>
                  </a:outerShdw>
                </a:effectLst>
              </a:rPr>
              <a:t>，即误差项</a:t>
            </a:r>
            <a:r>
              <a:rPr kumimoji="1" b="1" i="1">
                <a:effectLst>
                  <a:outerShdw blurRad="38100" dist="38100" dir="2700000" algn="tl">
                    <a:schemeClr val="bg2"/>
                  </a:outerShdw>
                </a:effectLst>
              </a:rPr>
              <a:t>ε</a:t>
            </a:r>
            <a:r>
              <a:rPr kumimoji="1">
                <a:effectLst>
                  <a:outerShdw blurRad="38100" dist="38100" dir="2700000" algn="tl">
                    <a:schemeClr val="bg2"/>
                  </a:outerShdw>
                </a:effectLst>
              </a:rPr>
              <a:t>是一个期望值为0的随机变量。 </a:t>
            </a:r>
            <a:endParaRPr kumimoji="1">
              <a:effectLst>
                <a:outerShdw blurRad="38100" dist="38100" dir="2700000" algn="tl">
                  <a:schemeClr val="bg2"/>
                </a:outerShdw>
              </a:effectLst>
            </a:endParaRPr>
          </a:p>
          <a:p>
            <a:pPr lvl="0"/>
            <a:r>
              <a:rPr kumimoji="1">
                <a:effectLst>
                  <a:outerShdw blurRad="38100" dist="38100" dir="2700000" algn="tl">
                    <a:schemeClr val="bg2"/>
                  </a:outerShdw>
                </a:effectLst>
              </a:rPr>
              <a:t>从平均意义上，总体线性回归方程 </a:t>
            </a:r>
            <a:r>
              <a:rPr kumimoji="1" b="1" i="1">
                <a:effectLst>
                  <a:outerShdw blurRad="38100" dist="38100" dir="2700000" algn="tl">
                    <a:schemeClr val="bg2"/>
                  </a:outerShdw>
                </a:effectLst>
              </a:rPr>
              <a:t>E</a:t>
            </a:r>
            <a:r>
              <a:rPr kumimoji="1" b="1">
                <a:effectLst>
                  <a:outerShdw blurRad="38100" dist="38100" dir="2700000" algn="tl">
                    <a:schemeClr val="bg2"/>
                  </a:outerShdw>
                </a:effectLst>
              </a:rPr>
              <a:t> ( </a:t>
            </a:r>
            <a:r>
              <a:rPr kumimoji="1" b="1" i="1">
                <a:effectLst>
                  <a:outerShdw blurRad="38100" dist="38100" dir="2700000" algn="tl">
                    <a:schemeClr val="bg2"/>
                  </a:outerShdw>
                </a:effectLst>
              </a:rPr>
              <a:t>y </a:t>
            </a:r>
            <a:r>
              <a:rPr kumimoji="1" b="1">
                <a:effectLst>
                  <a:outerShdw blurRad="38100" dist="38100" dir="2700000" algn="tl">
                    <a:schemeClr val="bg2"/>
                  </a:outerShdw>
                </a:effectLst>
              </a:rPr>
              <a:t>) = α + </a:t>
            </a:r>
            <a:r>
              <a:rPr kumimoji="1" b="1">
                <a:effectLst>
                  <a:outerShdw blurRad="38100" dist="38100" dir="2700000" algn="tl">
                    <a:schemeClr val="bg2"/>
                  </a:outerShdw>
                </a:effectLst>
                <a:sym typeface="Symbol" pitchFamily="18" charset="2"/>
              </a:rPr>
              <a:t></a:t>
            </a:r>
            <a:r>
              <a:rPr kumimoji="1" b="1" i="1">
                <a:effectLst>
                  <a:outerShdw blurRad="38100" dist="38100" dir="2700000" algn="tl">
                    <a:schemeClr val="bg2"/>
                  </a:outerShdw>
                </a:effectLst>
              </a:rPr>
              <a:t> </a:t>
            </a:r>
            <a:r>
              <a:rPr kumimoji="1" b="1">
                <a:effectLst>
                  <a:outerShdw blurRad="38100" dist="38100" dir="2700000" algn="tl">
                    <a:schemeClr val="bg2"/>
                  </a:outerShdw>
                </a:effectLst>
              </a:rPr>
              <a:t> </a:t>
            </a:r>
            <a:r>
              <a:rPr kumimoji="1" b="1" i="1">
                <a:effectLst>
                  <a:outerShdw blurRad="38100" dist="38100" dir="2700000" algn="tl">
                    <a:schemeClr val="bg2"/>
                  </a:outerShdw>
                </a:effectLst>
              </a:rPr>
              <a:t>x</a:t>
            </a:r>
            <a:endParaRPr kumimoji="1" b="1" i="1">
              <a:effectLst>
                <a:outerShdw blurRad="38100" dist="38100" dir="2700000" algn="tl">
                  <a:schemeClr val="bg2"/>
                </a:outerShdw>
              </a:effectLst>
            </a:endParaRPr>
          </a:p>
          <a:p>
            <a:pPr lvl="0"/>
            <a:r>
              <a:rPr kumimoji="1" b="1" i="1">
                <a:effectLst>
                  <a:outerShdw blurRad="38100" dist="38100" dir="2700000" algn="tl">
                    <a:schemeClr val="bg2"/>
                  </a:outerShdw>
                </a:effectLst>
              </a:rPr>
              <a:t>ε</a:t>
            </a:r>
            <a:r>
              <a:rPr kumimoji="1">
                <a:effectLst>
                  <a:outerShdw blurRad="38100" dist="38100" dir="2700000" algn="tl">
                    <a:schemeClr val="bg2"/>
                  </a:outerShdw>
                </a:effectLst>
              </a:rPr>
              <a:t>的方差</a:t>
            </a:r>
            <a:r>
              <a:rPr kumimoji="1" i="1">
                <a:effectLst>
                  <a:outerShdw blurRad="38100" dist="38100" dir="2700000" algn="tl">
                    <a:schemeClr val="bg2"/>
                  </a:outerShdw>
                </a:effectLst>
              </a:rPr>
              <a:t>σ</a:t>
            </a:r>
            <a:r>
              <a:rPr kumimoji="1">
                <a:effectLst>
                  <a:outerShdw blurRad="38100" dist="38100" dir="2700000" algn="tl">
                    <a:schemeClr val="bg2"/>
                  </a:outerShdw>
                </a:effectLst>
              </a:rPr>
              <a:t>2 相同（对于所有的 </a:t>
            </a:r>
            <a:r>
              <a:rPr kumimoji="1" i="1">
                <a:effectLst>
                  <a:outerShdw blurRad="38100" dist="38100" dir="2700000" algn="tl">
                    <a:schemeClr val="bg2"/>
                  </a:outerShdw>
                </a:effectLst>
              </a:rPr>
              <a:t>x </a:t>
            </a:r>
            <a:r>
              <a:rPr kumimoji="1">
                <a:effectLst>
                  <a:outerShdw blurRad="38100" dist="38100" dir="2700000" algn="tl">
                    <a:schemeClr val="bg2"/>
                  </a:outerShdw>
                </a:effectLst>
              </a:rPr>
              <a:t>值）； </a:t>
            </a:r>
            <a:endParaRPr kumimoji="1">
              <a:effectLst>
                <a:outerShdw blurRad="38100" dist="38100" dir="2700000" algn="tl">
                  <a:schemeClr val="bg2"/>
                </a:outerShdw>
              </a:effectLst>
            </a:endParaRPr>
          </a:p>
          <a:p>
            <a:pPr lvl="0"/>
            <a:r>
              <a:rPr kumimoji="1">
                <a:effectLst>
                  <a:outerShdw blurRad="38100" dist="38100" dir="2700000" algn="tl">
                    <a:schemeClr val="bg2"/>
                  </a:outerShdw>
                </a:effectLst>
              </a:rPr>
              <a:t>误差项</a:t>
            </a:r>
            <a:r>
              <a:rPr kumimoji="1" b="1" i="1">
                <a:effectLst>
                  <a:outerShdw blurRad="38100" dist="38100" dir="2700000" algn="tl">
                    <a:schemeClr val="bg2"/>
                  </a:outerShdw>
                </a:effectLst>
              </a:rPr>
              <a:t>ε</a:t>
            </a:r>
            <a:r>
              <a:rPr kumimoji="1">
                <a:effectLst>
                  <a:outerShdw blurRad="38100" dist="38100" dir="2700000" algn="tl">
                    <a:schemeClr val="bg2"/>
                  </a:outerShdw>
                </a:effectLst>
              </a:rPr>
              <a:t>是一个服从正态分布的随机变量，且相互独立，即</a:t>
            </a:r>
            <a:r>
              <a:rPr kumimoji="1" b="1" i="1">
                <a:effectLst>
                  <a:outerShdw blurRad="38100" dist="38100" dir="2700000" algn="tl">
                    <a:schemeClr val="bg2"/>
                  </a:outerShdw>
                </a:effectLst>
              </a:rPr>
              <a:t>ε</a:t>
            </a:r>
            <a:r>
              <a:rPr kumimoji="1" b="1">
                <a:effectLst>
                  <a:outerShdw blurRad="38100" dist="38100" dir="2700000" algn="tl">
                    <a:schemeClr val="bg2"/>
                  </a:outerShdw>
                </a:effectLst>
              </a:rPr>
              <a:t>~</a:t>
            </a:r>
            <a:r>
              <a:rPr kumimoji="1" b="1" i="1">
                <a:effectLst>
                  <a:outerShdw blurRad="38100" dist="38100" dir="2700000" algn="tl">
                    <a:schemeClr val="bg2"/>
                  </a:outerShdw>
                </a:effectLst>
              </a:rPr>
              <a:t>N</a:t>
            </a:r>
            <a:r>
              <a:rPr kumimoji="1" b="1">
                <a:effectLst>
                  <a:outerShdw blurRad="38100" dist="38100" dir="2700000" algn="tl">
                    <a:schemeClr val="bg2"/>
                  </a:outerShdw>
                </a:effectLst>
              </a:rPr>
              <a:t>(0,</a:t>
            </a:r>
            <a:r>
              <a:rPr kumimoji="1" b="1" i="1">
                <a:effectLst>
                  <a:outerShdw blurRad="38100" dist="38100" dir="2700000" algn="tl">
                    <a:schemeClr val="bg2"/>
                  </a:outerShdw>
                </a:effectLst>
              </a:rPr>
              <a:t>σ</a:t>
            </a:r>
            <a:r>
              <a:rPr kumimoji="1" b="1">
                <a:effectLst>
                  <a:outerShdw blurRad="38100" dist="38100" dir="2700000" algn="tl">
                    <a:schemeClr val="bg2"/>
                  </a:outerShdw>
                </a:effectLst>
              </a:rPr>
              <a:t>2)。</a:t>
            </a:r>
            <a:endParaRPr kumimoji="1" b="1">
              <a:effectLst>
                <a:outerShdw blurRad="38100" dist="38100" dir="2700000" algn="tl">
                  <a:schemeClr val="bg2"/>
                </a:outerShdw>
              </a:effectLst>
            </a:endParaRPr>
          </a:p>
        </p:txBody>
      </p:sp>
      <p:sp>
        <p:nvSpPr>
          <p:cNvPr id="20484" name="TextBox 20483"/>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相关与回归分析(5)共34页，您现在浏览的是第11页!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530" name=""/>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r>
              <a:t>样本（估计的、经验的)回归方程 </a:t>
            </a:r>
          </a:p>
        </p:txBody>
      </p:sp>
      <p:sp>
        <p:nvSpPr>
          <p:cNvPr id="22531" name=""/>
          <p:cNvSpPr/>
          <p:nvPr>
            <p:ph type="body" idx="4294967295"/>
          </p:nvPr>
        </p:nvSpPr>
        <p:spPr>
          <a:xfrm>
            <a:off x="457200" y="1600200"/>
            <a:ext cx="8229600" cy="4525962"/>
          </a:xfrm>
          <a:prstGeom prst="rect">
            <a:avLst/>
          </a:prstGeom>
          <a:noFill/>
          <a:ln>
            <a:miter lim="800000"/>
          </a:ln>
        </p:spPr>
        <p:txBody>
          <a:bodyPr/>
          <a:lstStyle>
            <a:lvl1pPr marL="609600" indent="-609600" algn="l" rtl="0" eaLnBrk="1" fontAlgn="base" hangingPunct="1">
              <a:lnSpc>
                <a:spcPct val="100000"/>
              </a:lnSpc>
              <a:spcBef>
                <a:spcPct val="20000"/>
              </a:spcBef>
              <a:spcAft>
                <a:spcPct val="0"/>
              </a:spcAft>
              <a:buClrTx/>
              <a:buSzTx/>
              <a:buFontTx/>
              <a:buChar char="•"/>
              <a:defRPr kumimoji="0" lang="zh-CN" altLang="en-US" sz="3200" b="0" i="0" u="none" baseline="0">
                <a:solidFill>
                  <a:schemeClr val="tx1"/>
                </a:solidFill>
                <a:latin typeface="Arial" pitchFamily="34" charset="0"/>
                <a:ea typeface="宋体" pitchFamily="2" charset="-122"/>
              </a:defRPr>
            </a:lvl1pPr>
            <a:lvl2pPr marL="990600" indent="-533400" algn="l"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2pPr>
            <a:lvl3pPr marL="1371600" indent="-457200" algn="l"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3pPr>
            <a:lvl4pPr marL="1752600" indent="-381000" algn="l"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4pPr>
            <a:lvl5pPr marL="2209800" indent="-381000" algn="l"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5pPr>
          </a:lstStyle>
          <a:p>
            <a:pPr lvl="0"/>
            <a:r>
              <a:rPr kumimoji="1">
                <a:effectLst>
                  <a:outerShdw blurRad="38100" dist="38100" dir="2700000" algn="tl">
                    <a:schemeClr val="bg2"/>
                  </a:outerShdw>
                </a:effectLst>
              </a:rPr>
              <a:t>总体回归参数</a:t>
            </a:r>
            <a:r>
              <a:rPr kumimoji="1" b="1">
                <a:effectLst>
                  <a:outerShdw blurRad="38100" dist="38100" dir="2700000" algn="tl">
                    <a:schemeClr val="bg2"/>
                  </a:outerShdw>
                </a:effectLst>
              </a:rPr>
              <a:t>α</a:t>
            </a:r>
            <a:r>
              <a:rPr kumimoji="1">
                <a:effectLst>
                  <a:outerShdw blurRad="38100" dist="38100" dir="2700000" algn="tl">
                    <a:schemeClr val="bg2"/>
                  </a:outerShdw>
                </a:effectLst>
              </a:rPr>
              <a:t>和</a:t>
            </a:r>
            <a:r>
              <a:rPr kumimoji="1" b="1" i="1">
                <a:effectLst>
                  <a:outerShdw blurRad="38100" dist="38100" dir="2700000" algn="tl">
                    <a:schemeClr val="bg2"/>
                  </a:outerShdw>
                </a:effectLst>
                <a:sym typeface="Symbol" pitchFamily="18" charset="2"/>
              </a:rPr>
              <a:t></a:t>
            </a:r>
            <a:r>
              <a:rPr kumimoji="1" b="1" i="1">
                <a:effectLst>
                  <a:outerShdw blurRad="38100" dist="38100" dir="2700000" algn="tl">
                    <a:schemeClr val="bg2"/>
                  </a:outerShdw>
                </a:effectLst>
              </a:rPr>
              <a:t> </a:t>
            </a:r>
            <a:r>
              <a:rPr kumimoji="1">
                <a:effectLst>
                  <a:outerShdw blurRad="38100" dist="38100" dir="2700000" algn="tl">
                    <a:schemeClr val="bg2"/>
                  </a:outerShdw>
                </a:effectLst>
              </a:rPr>
              <a:t>是未知的，我们必须利用样本数据去估计它们； </a:t>
            </a:r>
            <a:endParaRPr kumimoji="1">
              <a:effectLst>
                <a:outerShdw blurRad="38100" dist="38100" dir="2700000" algn="tl">
                  <a:schemeClr val="bg2"/>
                </a:outerShdw>
              </a:effectLst>
            </a:endParaRPr>
          </a:p>
          <a:p>
            <a:pPr lvl="0"/>
            <a:r>
              <a:rPr kumimoji="1">
                <a:effectLst>
                  <a:outerShdw blurRad="38100" dist="38100" dir="2700000" algn="tl">
                    <a:schemeClr val="bg2"/>
                  </a:outerShdw>
                </a:effectLst>
              </a:rPr>
              <a:t>用样本统计量 a、b代替回归方程中的未知参数</a:t>
            </a:r>
            <a:r>
              <a:rPr kumimoji="1" b="1">
                <a:effectLst>
                  <a:outerShdw blurRad="38100" dist="38100" dir="2700000" algn="tl">
                    <a:schemeClr val="bg2"/>
                  </a:outerShdw>
                </a:effectLst>
              </a:rPr>
              <a:t>α</a:t>
            </a:r>
            <a:r>
              <a:rPr kumimoji="1">
                <a:effectLst>
                  <a:outerShdw blurRad="38100" dist="38100" dir="2700000" algn="tl">
                    <a:schemeClr val="bg2"/>
                  </a:outerShdw>
                </a:effectLst>
              </a:rPr>
              <a:t>和</a:t>
            </a:r>
            <a:r>
              <a:rPr kumimoji="1" b="1" i="1">
                <a:effectLst>
                  <a:outerShdw blurRad="38100" dist="38100" dir="2700000" algn="tl">
                    <a:schemeClr val="bg2"/>
                  </a:outerShdw>
                </a:effectLst>
                <a:sym typeface="Symbol" pitchFamily="18" charset="2"/>
              </a:rPr>
              <a:t></a:t>
            </a:r>
            <a:r>
              <a:rPr kumimoji="1" b="1" i="1">
                <a:effectLst>
                  <a:outerShdw blurRad="38100" dist="38100" dir="2700000" algn="tl">
                    <a:schemeClr val="bg2"/>
                  </a:outerShdw>
                </a:effectLst>
              </a:rPr>
              <a:t>，</a:t>
            </a:r>
            <a:r>
              <a:rPr kumimoji="1">
                <a:effectLst>
                  <a:outerShdw blurRad="38100" dist="38100" dir="2700000" algn="tl">
                    <a:schemeClr val="bg2"/>
                  </a:outerShdw>
                </a:effectLst>
              </a:rPr>
              <a:t>就得到了</a:t>
            </a:r>
            <a:r>
              <a:rPr kumimoji="1" b="1">
                <a:effectLst>
                  <a:outerShdw blurRad="38100" dist="38100" dir="2700000" algn="tl">
                    <a:schemeClr val="bg2"/>
                  </a:outerShdw>
                </a:effectLst>
              </a:rPr>
              <a:t>样本回归方程（估计的回归方程）：</a:t>
            </a:r>
            <a:endParaRPr kumimoji="1"/>
          </a:p>
          <a:p>
            <a:pPr lvl="0"/>
            <a:r>
              <a:rPr kumimoji="1"/>
              <a:t>拟合估计方程，就是要估计方程的参数a、b</a:t>
            </a:r>
            <a:endParaRPr kumimoji="1"/>
          </a:p>
        </p:txBody>
      </p:sp>
      <p:sp>
        <p:nvSpPr>
          <p:cNvPr id="22532" name="TextBox 22531"/>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相关与回归分析(5)共34页，您现在浏览的是第12页!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578" name=""/>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r>
              <a:rPr b="1" i="1"/>
              <a:t>a </a:t>
            </a:r>
            <a:r>
              <a:t>和 </a:t>
            </a:r>
            <a:r>
              <a:rPr b="1" i="1"/>
              <a:t>b</a:t>
            </a:r>
            <a:r>
              <a:t> 的计算公式</a:t>
            </a:r>
          </a:p>
        </p:txBody>
      </p:sp>
      <p:sp>
        <p:nvSpPr>
          <p:cNvPr id="24579" name=""/>
          <p:cNvSpPr/>
          <p:nvPr>
            <p:ph type="body" idx="4294967295"/>
          </p:nvPr>
        </p:nvSpPr>
        <p:spPr>
          <a:xfrm>
            <a:off x="457200" y="1600200"/>
            <a:ext cx="8229600" cy="45259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5pPr>
          </a:lstStyle>
          <a:p>
            <a:pPr lvl="0"/>
            <a:r>
              <a:rPr>
                <a:effectLst>
                  <a:outerShdw blurRad="38100" dist="38100" dir="2700000" algn="tl">
                    <a:schemeClr val="bg2"/>
                  </a:outerShdw>
                </a:effectLst>
              </a:rPr>
              <a:t>根据最小平方法的原则，利用微分求解极值（最优值）的原理，可得求解  </a:t>
            </a:r>
            <a:r>
              <a:rPr b="1" i="1">
                <a:effectLst>
                  <a:outerShdw blurRad="38100" dist="38100" dir="2700000" algn="tl">
                    <a:schemeClr val="bg2"/>
                  </a:outerShdw>
                </a:effectLst>
              </a:rPr>
              <a:t>a</a:t>
            </a:r>
            <a:r>
              <a:rPr i="1">
                <a:effectLst>
                  <a:outerShdw blurRad="38100" dist="38100" dir="2700000" algn="tl">
                    <a:schemeClr val="bg2"/>
                  </a:outerShdw>
                </a:effectLst>
              </a:rPr>
              <a:t> </a:t>
            </a:r>
            <a:r>
              <a:rPr>
                <a:effectLst>
                  <a:outerShdw blurRad="38100" dist="38100" dir="2700000" algn="tl">
                    <a:schemeClr val="bg2"/>
                  </a:outerShdw>
                </a:effectLst>
              </a:rPr>
              <a:t>和 </a:t>
            </a:r>
            <a:r>
              <a:rPr i="1">
                <a:effectLst>
                  <a:outerShdw blurRad="38100" dist="38100" dir="2700000" algn="tl">
                    <a:schemeClr val="bg2"/>
                  </a:outerShdw>
                </a:effectLst>
              </a:rPr>
              <a:t>b</a:t>
            </a:r>
            <a:r>
              <a:rPr>
                <a:effectLst>
                  <a:outerShdw blurRad="38100" dist="38100" dir="2700000" algn="tl">
                    <a:schemeClr val="bg2"/>
                  </a:outerShdw>
                </a:effectLst>
              </a:rPr>
              <a:t> 的标准方程组如下：</a:t>
            </a:r>
            <a:r>
              <a:t> </a:t>
            </a:r>
          </a:p>
        </p:txBody>
      </p:sp>
      <p:sp>
        <p:nvSpPr>
          <p:cNvPr id="24580" name="TextBox 24579"/>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相关与回归分析(5)共34页，您现在浏览的是第13页!</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626" name=""/>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p:txBody>
      </p:sp>
      <p:sp>
        <p:nvSpPr>
          <p:cNvPr id="26627" name=""/>
          <p:cNvSpPr/>
          <p:nvPr>
            <p:ph type="body" idx="4294967295"/>
          </p:nvPr>
        </p:nvSpPr>
        <p:spPr>
          <a:xfrm>
            <a:off x="457200" y="1600200"/>
            <a:ext cx="8229600" cy="4525962"/>
          </a:xfrm>
          <a:prstGeom prst="rect">
            <a:avLst/>
          </a:prstGeom>
          <a:noFill/>
          <a:ln>
            <a:miter lim="800000"/>
          </a:ln>
        </p:spPr>
        <p:txBody>
          <a:bodyPr/>
          <a:lstStyle>
            <a:lvl1pPr marL="609600" indent="-609600" algn="l" rtl="0" eaLnBrk="1" fontAlgn="base" hangingPunct="1">
              <a:lnSpc>
                <a:spcPct val="100000"/>
              </a:lnSpc>
              <a:spcBef>
                <a:spcPct val="20000"/>
              </a:spcBef>
              <a:spcAft>
                <a:spcPct val="0"/>
              </a:spcAft>
              <a:buClrTx/>
              <a:buSzTx/>
              <a:buFontTx/>
              <a:buChar char="•"/>
              <a:defRPr kumimoji="0" lang="zh-CN" altLang="en-US" sz="3200" b="0" i="0" u="none" baseline="0">
                <a:solidFill>
                  <a:schemeClr val="tx1"/>
                </a:solidFill>
                <a:latin typeface="Arial" pitchFamily="34" charset="0"/>
                <a:ea typeface="宋体" pitchFamily="2" charset="-122"/>
              </a:defRPr>
            </a:lvl1pPr>
            <a:lvl2pPr marL="990600" indent="-533400" algn="l"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2pPr>
            <a:lvl3pPr marL="1371600" indent="-457200" algn="l"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3pPr>
            <a:lvl4pPr marL="1752600" indent="-381000" algn="l"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4pPr>
            <a:lvl5pPr marL="2209800" indent="-381000" algn="l"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5pPr>
          </a:lstStyle>
          <a:p>
            <a:pPr lvl="0"/>
            <a:r>
              <a:rPr kumimoji="1">
                <a:effectLst>
                  <a:outerShdw blurRad="38100" dist="38100" dir="2700000" algn="tl">
                    <a:schemeClr val="bg2"/>
                  </a:outerShdw>
                </a:effectLst>
              </a:rPr>
              <a:t>反映实际观察值在回归直线周围的分散状况； </a:t>
            </a:r>
            <a:endParaRPr kumimoji="1">
              <a:effectLst>
                <a:outerShdw blurRad="38100" dist="38100" dir="2700000" algn="tl">
                  <a:schemeClr val="bg2"/>
                </a:outerShdw>
              </a:effectLst>
            </a:endParaRPr>
          </a:p>
          <a:p>
            <a:pPr lvl="0"/>
            <a:r>
              <a:rPr kumimoji="1">
                <a:effectLst>
                  <a:outerShdw blurRad="38100" dist="38100" dir="2700000" algn="tl">
                    <a:schemeClr val="bg2"/>
                  </a:outerShdw>
                </a:effectLst>
              </a:rPr>
              <a:t>说明了回归直线的拟合程度（衡量回归方程的代表性，测定回归估计的精度）；</a:t>
            </a:r>
            <a:endParaRPr kumimoji="1">
              <a:effectLst>
                <a:outerShdw blurRad="38100" dist="38100" dir="2700000" algn="tl">
                  <a:schemeClr val="bg2"/>
                </a:outerShdw>
              </a:effectLst>
            </a:endParaRPr>
          </a:p>
          <a:p>
            <a:pPr lvl="0"/>
            <a:endParaRPr kumimoji="1">
              <a:effectLst>
                <a:outerShdw blurRad="38100" dist="38100" dir="2700000" algn="tl">
                  <a:schemeClr val="bg2"/>
                </a:outerShdw>
              </a:effectLst>
            </a:endParaRPr>
          </a:p>
        </p:txBody>
      </p:sp>
      <p:sp>
        <p:nvSpPr>
          <p:cNvPr id="26628" name=""/>
          <p:cNvSpPr/>
          <p:nvPr/>
        </p:nvSpPr>
        <p:spPr>
          <a:xfrm>
            <a:off x="1042988" y="4094162"/>
            <a:ext cx="7632700" cy="1190625"/>
          </a:xfrm>
          <a:prstGeom prst="rect">
            <a:avLst/>
          </a:prstGeom>
          <a:noFill/>
          <a:ln>
            <a:noFill/>
            <a:miter lim="800000"/>
          </a:ln>
        </p:spPr>
        <p:txBody>
          <a:bodyPr anchor="ctr" anchorCtr="0">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r>
              <a:rPr>
                <a:effectLst>
                  <a:outerShdw blurRad="38100" dist="38100" dir="2700000" algn="tl">
                    <a:schemeClr val="bg2"/>
                  </a:outerShdw>
                </a:effectLst>
              </a:rPr>
              <a:t>回归估计标准差反映的是因变量各实际值与其回归估计值之间的平均差异程度； </a:t>
            </a:r>
          </a:p>
          <a:p>
            <a:pPr lvl="0" algn="ctr"/>
            <a:r>
              <a:rPr>
                <a:effectLst>
                  <a:outerShdw blurRad="38100" dist="38100" dir="2700000" algn="tl">
                    <a:schemeClr val="bg2"/>
                  </a:outerShdw>
                </a:effectLst>
              </a:rPr>
              <a:t>      表明其估计值对各实际值的代表性的强弱，其值越小，估计值（或回归方程）的代表性越强，用回归方程估计或预测的结果越准确。</a:t>
            </a:r>
            <a:endParaRPr>
              <a:effectLst>
                <a:outerShdw blurRad="38100" dist="38100" dir="2700000" algn="tl">
                  <a:schemeClr val="bg2"/>
                </a:outerShdw>
              </a:effectLst>
            </a:endParaRPr>
          </a:p>
        </p:txBody>
      </p:sp>
      <p:sp>
        <p:nvSpPr>
          <p:cNvPr id="26629" name="TextBox 26628"/>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相关与回归分析(5)共34页，您现在浏览的是第14页!</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674" name=""/>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p:txBody>
      </p:sp>
      <p:sp>
        <p:nvSpPr>
          <p:cNvPr id="28675" name=""/>
          <p:cNvSpPr/>
          <p:nvPr>
            <p:ph type="body" idx="4294967295"/>
          </p:nvPr>
        </p:nvSpPr>
        <p:spPr>
          <a:xfrm>
            <a:off x="457200" y="1600200"/>
            <a:ext cx="8229600" cy="45259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5pPr>
          </a:lstStyle>
          <a:p/>
        </p:txBody>
      </p:sp>
      <p:sp>
        <p:nvSpPr>
          <p:cNvPr id="28676" name="TextBox 28675"/>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相关与回归分析(5)共34页，您现在浏览的是第15页!</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22" name=""/>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p:txBody>
      </p:sp>
      <p:sp>
        <p:nvSpPr>
          <p:cNvPr id="30723" name=""/>
          <p:cNvSpPr/>
          <p:nvPr>
            <p:ph type="body" idx="4294967295"/>
          </p:nvPr>
        </p:nvSpPr>
        <p:spPr>
          <a:xfrm>
            <a:off x="457200" y="1600200"/>
            <a:ext cx="8229600" cy="45259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5pPr>
          </a:lstStyle>
          <a:p/>
        </p:txBody>
      </p:sp>
      <p:sp>
        <p:nvSpPr>
          <p:cNvPr id="30724" name="TextBox 30723"/>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相关与回归分析(5)共34页，您现在浏览的是第16页!</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770" name=""/>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p:txBody>
      </p:sp>
      <p:sp>
        <p:nvSpPr>
          <p:cNvPr id="32771" name=""/>
          <p:cNvSpPr/>
          <p:nvPr>
            <p:ph type="body" idx="4294967295"/>
          </p:nvPr>
        </p:nvSpPr>
        <p:spPr>
          <a:xfrm>
            <a:off x="457200" y="1600200"/>
            <a:ext cx="8229600" cy="45259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5pPr>
          </a:lstStyle>
          <a:p/>
        </p:txBody>
      </p:sp>
      <p:sp>
        <p:nvSpPr>
          <p:cNvPr id="32772" name="TextBox 32771"/>
          <p:cNvSpPr txBox="1"/>
          <p:nvPr/>
        </p:nvSpPr>
        <p:spPr>
          <a:xfrm flipH="1">
            <a:off x="0" y="0"/>
            <a:ext cx="0" cy="0"/>
          </a:xfrm>
          <a:prstGeom prst="rect">
            <a:avLst/>
          </a:prstGeom>
          <a:noFill/>
        </p:spPr>
        <p:txBody>
          <a:bodyPr wrap="none">
            <a:spAutoFit/>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相关与回归分析(5)共34页，您现在浏览的是第17页!</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https://d.book118.com/377106165141006033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默认设计模板">
  <a:themeElements>
    <a:clrScheme name="">
      <a:dk1>
        <a:srgbClr val="FFFFFF"/>
      </a:dk1>
      <a:lt1>
        <a:srgbClr val="000000"/>
      </a:lt1>
      <a:dk2>
        <a:srgbClr val="808080"/>
      </a:dk2>
      <a:lt2>
        <a:srgbClr val="00000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FFFFFF"/>
        </a:dk1>
        <a:lt1>
          <a:srgbClr val="000000"/>
        </a:lt1>
        <a:dk2>
          <a:srgbClr val="808080"/>
        </a:dk2>
        <a:lt2>
          <a:srgbClr val="00000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extraClrScheme>
    <a:extraClrScheme>
      <a:clrScheme name="">
        <a:dk1>
          <a:srgbClr val="FFFFFF"/>
        </a:dk1>
        <a:lt1>
          <a:srgbClr val="000000"/>
        </a:lt1>
        <a:dk2>
          <a:srgbClr val="969696"/>
        </a:dk2>
        <a:lt2>
          <a:srgbClr val="000000"/>
        </a:lt2>
        <a:accent1>
          <a:srgbClr val="FBDF53"/>
        </a:accent1>
        <a:accent2>
          <a:srgbClr val="FF9966"/>
        </a:accent2>
        <a:accent3>
          <a:srgbClr val="9BBB59"/>
        </a:accent3>
        <a:accent4>
          <a:srgbClr val="8064A2"/>
        </a:accent4>
        <a:accent5>
          <a:srgbClr val="4BACC6"/>
        </a:accent5>
        <a:accent6>
          <a:srgbClr val="F79646"/>
        </a:accent6>
        <a:hlink>
          <a:srgbClr val="CC3300"/>
        </a:hlink>
        <a:folHlink>
          <a:srgbClr val="996600"/>
        </a:folHlink>
      </a:clrScheme>
    </a:extraClrScheme>
    <a:extraClrScheme>
      <a:clrScheme name="">
        <a:dk1>
          <a:srgbClr val="FFFFFF"/>
        </a:dk1>
        <a:lt1>
          <a:srgbClr val="000000"/>
        </a:lt1>
        <a:dk2>
          <a:srgbClr val="808080"/>
        </a:dk2>
        <a:lt2>
          <a:srgbClr val="000000"/>
        </a:lt2>
        <a:accent1>
          <a:srgbClr val="99CCFF"/>
        </a:accent1>
        <a:accent2>
          <a:srgbClr val="CCCCFF"/>
        </a:accent2>
        <a:accent3>
          <a:srgbClr val="9BBB59"/>
        </a:accent3>
        <a:accent4>
          <a:srgbClr val="8064A2"/>
        </a:accent4>
        <a:accent5>
          <a:srgbClr val="4BACC6"/>
        </a:accent5>
        <a:accent6>
          <a:srgbClr val="F79646"/>
        </a:accent6>
        <a:hlink>
          <a:srgbClr val="3333CC"/>
        </a:hlink>
        <a:folHlink>
          <a:srgbClr val="AF67FF"/>
        </a:folHlink>
      </a:clrScheme>
    </a:extraClrScheme>
    <a:extraClrScheme>
      <a:clrScheme name="">
        <a:dk1>
          <a:srgbClr val="DEF6F1"/>
        </a:dk1>
        <a:lt1>
          <a:srgbClr val="000000"/>
        </a:lt1>
        <a:dk2>
          <a:srgbClr val="969696"/>
        </a:dk2>
        <a:lt2>
          <a:srgbClr val="000000"/>
        </a:lt2>
        <a:accent1>
          <a:srgbClr val="FFFFFF"/>
        </a:accent1>
        <a:accent2>
          <a:srgbClr val="8DC6FF"/>
        </a:accent2>
        <a:accent3>
          <a:srgbClr val="9BBB59"/>
        </a:accent3>
        <a:accent4>
          <a:srgbClr val="8064A2"/>
        </a:accent4>
        <a:accent5>
          <a:srgbClr val="4BACC6"/>
        </a:accent5>
        <a:accent6>
          <a:srgbClr val="F79646"/>
        </a:accent6>
        <a:hlink>
          <a:srgbClr val="0066CC"/>
        </a:hlink>
        <a:folHlink>
          <a:srgbClr val="00A800"/>
        </a:folHlink>
      </a:clrScheme>
    </a:extraClrScheme>
    <a:extraClrScheme>
      <a:clrScheme name="">
        <a:dk1>
          <a:srgbClr val="FFFFD9"/>
        </a:dk1>
        <a:lt1>
          <a:srgbClr val="000000"/>
        </a:lt1>
        <a:dk2>
          <a:srgbClr val="777777"/>
        </a:dk2>
        <a:lt2>
          <a:srgbClr val="000000"/>
        </a:lt2>
        <a:accent1>
          <a:srgbClr val="FFFFF7"/>
        </a:accent1>
        <a:accent2>
          <a:srgbClr val="33CCCC"/>
        </a:accent2>
        <a:accent3>
          <a:srgbClr val="9BBB59"/>
        </a:accent3>
        <a:accent4>
          <a:srgbClr val="8064A2"/>
        </a:accent4>
        <a:accent5>
          <a:srgbClr val="4BACC6"/>
        </a:accent5>
        <a:accent6>
          <a:srgbClr val="F79646"/>
        </a:accent6>
        <a:hlink>
          <a:srgbClr val="FF5050"/>
        </a:hlink>
        <a:folHlink>
          <a:srgbClr val="FF9900"/>
        </a:folHlink>
      </a:clrScheme>
    </a:extraClrScheme>
    <a:extraClrScheme>
      <a:clrScheme name="">
        <a:dk1>
          <a:srgbClr val="008080"/>
        </a:dk1>
        <a:lt1>
          <a:srgbClr val="FFFFFF"/>
        </a:lt1>
        <a:dk2>
          <a:srgbClr val="005A58"/>
        </a:dk2>
        <a:lt2>
          <a:srgbClr val="FFFF99"/>
        </a:lt2>
        <a:accent1>
          <a:srgbClr val="006462"/>
        </a:accent1>
        <a:accent2>
          <a:srgbClr val="6D6FC7"/>
        </a:accent2>
        <a:accent3>
          <a:srgbClr val="9BBB59"/>
        </a:accent3>
        <a:accent4>
          <a:srgbClr val="8064A2"/>
        </a:accent4>
        <a:accent5>
          <a:srgbClr val="4BACC6"/>
        </a:accent5>
        <a:accent6>
          <a:srgbClr val="F79646"/>
        </a:accent6>
        <a:hlink>
          <a:srgbClr val="00FFFF"/>
        </a:hlink>
        <a:folHlink>
          <a:srgbClr val="00FF00"/>
        </a:folHlink>
      </a:clrScheme>
    </a:extraClrScheme>
    <a:extraClrScheme>
      <a:clrScheme name="">
        <a:dk1>
          <a:srgbClr val="800000"/>
        </a:dk1>
        <a:lt1>
          <a:srgbClr val="FFFFFF"/>
        </a:lt1>
        <a:dk2>
          <a:srgbClr val="5C1F00"/>
        </a:dk2>
        <a:lt2>
          <a:srgbClr val="DFD293"/>
        </a:lt2>
        <a:accent1>
          <a:srgbClr val="CC3300"/>
        </a:accent1>
        <a:accent2>
          <a:srgbClr val="BE7960"/>
        </a:accent2>
        <a:accent3>
          <a:srgbClr val="9BBB59"/>
        </a:accent3>
        <a:accent4>
          <a:srgbClr val="8064A2"/>
        </a:accent4>
        <a:accent5>
          <a:srgbClr val="4BACC6"/>
        </a:accent5>
        <a:accent6>
          <a:srgbClr val="F79646"/>
        </a:accent6>
        <a:hlink>
          <a:srgbClr val="FFFF99"/>
        </a:hlink>
        <a:folHlink>
          <a:srgbClr val="D3A219"/>
        </a:folHlink>
      </a:clrScheme>
    </a:extraClrScheme>
    <a:extraClrScheme>
      <a:clrScheme name="">
        <a:dk1>
          <a:srgbClr val="000099"/>
        </a:dk1>
        <a:lt1>
          <a:srgbClr val="FFFFFF"/>
        </a:lt1>
        <a:dk2>
          <a:srgbClr val="003366"/>
        </a:dk2>
        <a:lt2>
          <a:srgbClr val="CCFFFF"/>
        </a:lt2>
        <a:accent1>
          <a:srgbClr val="3366CC"/>
        </a:accent1>
        <a:accent2>
          <a:srgbClr val="00B000"/>
        </a:accent2>
        <a:accent3>
          <a:srgbClr val="9BBB59"/>
        </a:accent3>
        <a:accent4>
          <a:srgbClr val="8064A2"/>
        </a:accent4>
        <a:accent5>
          <a:srgbClr val="4BACC6"/>
        </a:accent5>
        <a:accent6>
          <a:srgbClr val="F79646"/>
        </a:accent6>
        <a:hlink>
          <a:srgbClr val="66CCFF"/>
        </a:hlink>
        <a:folHlink>
          <a:srgbClr val="FFE701"/>
        </a:folHlink>
      </a:clrScheme>
    </a:extraClrScheme>
    <a:extraClrScheme>
      <a:clrScheme name="">
        <a:dk1>
          <a:srgbClr val="000000"/>
        </a:dk1>
        <a:lt1>
          <a:srgbClr val="FFFFFF"/>
        </a:lt1>
        <a:dk2>
          <a:srgbClr val="336699"/>
        </a:dk2>
        <a:lt2>
          <a:srgbClr val="E3EBF1"/>
        </a:lt2>
        <a:accent1>
          <a:srgbClr val="003399"/>
        </a:accent1>
        <a:accent2>
          <a:srgbClr val="468A4B"/>
        </a:accent2>
        <a:accent3>
          <a:srgbClr val="9BBB59"/>
        </a:accent3>
        <a:accent4>
          <a:srgbClr val="8064A2"/>
        </a:accent4>
        <a:accent5>
          <a:srgbClr val="4BACC6"/>
        </a:accent5>
        <a:accent6>
          <a:srgbClr val="F79646"/>
        </a:accent6>
        <a:hlink>
          <a:srgbClr val="66CCFF"/>
        </a:hlink>
        <a:folHlink>
          <a:srgbClr val="F0E500"/>
        </a:folHlink>
      </a:clrScheme>
    </a:extraClrScheme>
    <a:extraClrScheme>
      <a:clrScheme name="">
        <a:dk1>
          <a:srgbClr val="686B5D"/>
        </a:dk1>
        <a:lt1>
          <a:srgbClr val="FFFFFF"/>
        </a:lt1>
        <a:dk2>
          <a:srgbClr val="777777"/>
        </a:dk2>
        <a:lt2>
          <a:srgbClr val="D1D1CB"/>
        </a:lt2>
        <a:accent1>
          <a:srgbClr val="909082"/>
        </a:accent1>
        <a:accent2>
          <a:srgbClr val="809EA8"/>
        </a:accent2>
        <a:accent3>
          <a:srgbClr val="9BBB59"/>
        </a:accent3>
        <a:accent4>
          <a:srgbClr val="8064A2"/>
        </a:accent4>
        <a:accent5>
          <a:srgbClr val="4BACC6"/>
        </a:accent5>
        <a:accent6>
          <a:srgbClr val="F79646"/>
        </a:accent6>
        <a:hlink>
          <a:srgbClr val="FFCC66"/>
        </a:hlink>
        <a:folHlink>
          <a:srgbClr val="E9DCB9"/>
        </a:folHlink>
      </a:clrScheme>
    </a:extraClrScheme>
    <a:extraClrScheme>
      <a:clrScheme name="">
        <a:dk1>
          <a:srgbClr val="666699"/>
        </a:dk1>
        <a:lt1>
          <a:srgbClr val="FFFFFF"/>
        </a:lt1>
        <a:dk2>
          <a:srgbClr val="3E3E5C"/>
        </a:dk2>
        <a:lt2>
          <a:srgbClr val="FFFFFF"/>
        </a:lt2>
        <a:accent1>
          <a:srgbClr val="60597B"/>
        </a:accent1>
        <a:accent2>
          <a:srgbClr val="6666FF"/>
        </a:accent2>
        <a:accent3>
          <a:srgbClr val="9BBB59"/>
        </a:accent3>
        <a:accent4>
          <a:srgbClr val="8064A2"/>
        </a:accent4>
        <a:accent5>
          <a:srgbClr val="4BACC6"/>
        </a:accent5>
        <a:accent6>
          <a:srgbClr val="F79646"/>
        </a:accent6>
        <a:hlink>
          <a:srgbClr val="99CCFF"/>
        </a:hlink>
        <a:folHlink>
          <a:srgbClr val="FFFF99"/>
        </a:folHlink>
      </a:clrScheme>
    </a:extraClrScheme>
    <a:extraClrScheme>
      <a:clrScheme name="">
        <a:dk1>
          <a:srgbClr val="523E26"/>
        </a:dk1>
        <a:lt1>
          <a:srgbClr val="FFFFFF"/>
        </a:lt1>
        <a:dk2>
          <a:srgbClr val="2D2015"/>
        </a:dk2>
        <a:lt2>
          <a:srgbClr val="DFC08D"/>
        </a:lt2>
        <a:accent1>
          <a:srgbClr val="8C7B70"/>
        </a:accent1>
        <a:accent2>
          <a:srgbClr val="8F5F2F"/>
        </a:accent2>
        <a:accent3>
          <a:srgbClr val="9BBB59"/>
        </a:accent3>
        <a:accent4>
          <a:srgbClr val="8064A2"/>
        </a:accent4>
        <a:accent5>
          <a:srgbClr val="4BACC6"/>
        </a:accent5>
        <a:accent6>
          <a:srgbClr val="F79646"/>
        </a:accent6>
        <a:hlink>
          <a:srgbClr val="CCB400"/>
        </a:hlink>
        <a:folHlink>
          <a:srgbClr val="8C9EA0"/>
        </a:folHlink>
      </a:clrScheme>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18</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18</vt:i4>
      </vt:variant>
    </vt:vector>
  </HeadingPairs>
  <TitlesOfParts>
    <vt:vector baseType="lpstr" size="24">
      <vt:lpstr>Arial</vt:lpstr>
      <vt:lpstr>Calibri</vt:lpstr>
      <vt:lpstr>宋体</vt:lpstr>
      <vt:lpstr>Symbol</vt:lpstr>
      <vt:lpstr>Wingdings 2</vt:lpstr>
      <vt:lpstr>Office Theme</vt:lpstr>
      <vt:lpstr>第六章   相关与回归分析节   相关分析 第二节   一元线性回归分析 第三节   线性相关的显著性检验 第四节   可线性化的回归方程</vt:lpstr>
      <vt:lpstr>变量间的关系</vt:lpstr>
      <vt:lpstr>相关关系 </vt:lpstr>
      <vt:lpstr>概念 </vt:lpstr>
      <vt:lpstr>二、相关关系的测定 </vt:lpstr>
      <vt:lpstr>相关关系的图示</vt:lpstr>
      <vt:lpstr>相关关系的计算公式 </vt:lpstr>
      <vt:lpstr>PowerPoint Presentation</vt:lpstr>
      <vt:lpstr>一、回归分析的意义 </vt:lpstr>
      <vt:lpstr>回归模型的类型 </vt:lpstr>
      <vt:lpstr>一元线性回归模型的基本假定 </vt:lpstr>
      <vt:lpstr>样本（估计的、经验的)回归方程 </vt:lpstr>
      <vt:lpstr>a 和 b 的计算公式</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2024-09-07T08:16:44.832</cp:lastPrinted>
  <dcterms:created xsi:type="dcterms:W3CDTF">2024-09-07T00:16:44Z</dcterms:created>
  <dcterms:modified xsi:type="dcterms:W3CDTF">2024-09-07T00:16:45Z</dcterms:modified>
</cp:coreProperties>
</file>