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55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10.wmf" /><Relationship Id="rId3" Type="http://schemas.openxmlformats.org/officeDocument/2006/relationships/image" Target="../media/image11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Relationship Id="rId4" Type="http://schemas.openxmlformats.org/officeDocument/2006/relationships/image" Target="../media/image17.wmf" /><Relationship Id="rId5" Type="http://schemas.openxmlformats.org/officeDocument/2006/relationships/image" Target="../media/image18.wmf" /><Relationship Id="rId6" Type="http://schemas.openxmlformats.org/officeDocument/2006/relationships/image" Target="../media/image19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7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9.xm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1.xml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2.xm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60.xml" /><Relationship Id="rId11" Type="http://schemas.openxmlformats.org/officeDocument/2006/relationships/tags" Target="../tags/tag6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7481E-F1D4-4C21-9C13-1B5303E65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3F111-A581-4119-A444-F0FC81FF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F3F17-035D-4440-A5AB-DB2FFD2B9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5ADB5-CC4F-4FD4-B0DA-950A5982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3B2D9B-0DCD-4FF3-9F66-C69E1EF5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BD327-B67D-4545-BB59-DC77D6AA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48B39-CEB9-4306-93A6-609A1DC0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09521-C23B-46B2-B573-B9CB733C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627E6-3E5C-4CF2-82F4-1469E7B63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7B624-B7C4-42AB-AA0B-600B3412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1201F-324F-472A-975D-D5C692B5E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770750" y="2863251"/>
            <a:ext cx="4915397" cy="1130935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700" b="1" i="0" u="none" strike="noStrike" kern="1200" cap="none" spc="10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文本占位符 2"/>
          <p:cNvSpPr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0.xml" /><Relationship Id="rId21" Type="http://schemas.openxmlformats.org/officeDocument/2006/relationships/tags" Target="../tags/tag71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.xml" /><Relationship Id="rId3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3.xml" /><Relationship Id="rId21" Type="http://schemas.openxmlformats.org/officeDocument/2006/relationships/vmlDrawing" Target="../drawings/vmlDrawing1.v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oleObject" Target="../embeddings/oleObject1.bin" TargetMode="Internal" /><Relationship Id="rId7" Type="http://schemas.openxmlformats.org/officeDocument/2006/relationships/image" Target="../media/image6.wmf" /><Relationship Id="rId8" Type="http://schemas.openxmlformats.org/officeDocument/2006/relationships/tags" Target="../tags/tag82.xml" /><Relationship Id="rId9" Type="http://schemas.openxmlformats.org/officeDocument/2006/relationships/oleObject" Target="../embeddings/oleObject2.bin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oleObject" Target="../embeddings/oleObject5.bin" TargetMode="Interna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oleObject" Target="../embeddings/oleObject6.bin" TargetMode="Interna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vmlDrawing" Target="../drawings/vmlDrawing2.v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oleObject" Target="../embeddings/oleObject3.bin" TargetMode="Internal" /><Relationship Id="rId6" Type="http://schemas.openxmlformats.org/officeDocument/2006/relationships/image" Target="../media/image6.wmf" /><Relationship Id="rId7" Type="http://schemas.openxmlformats.org/officeDocument/2006/relationships/tags" Target="../tags/tag96.xml" /><Relationship Id="rId8" Type="http://schemas.openxmlformats.org/officeDocument/2006/relationships/oleObject" Target="../embeddings/oleObject4.bin" TargetMode="Interna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oleObject" Target="../embeddings/oleObject9.bin" TargetMode="Interna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oleObject" Target="../embeddings/oleObject10.bin" TargetMode="Internal" /><Relationship Id="rId15" Type="http://schemas.openxmlformats.org/officeDocument/2006/relationships/image" Target="../media/image7.wmf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vmlDrawing" Target="../drawings/vmlDrawing3.v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6.wmf" /><Relationship Id="rId7" Type="http://schemas.openxmlformats.org/officeDocument/2006/relationships/tags" Target="../tags/tag105.xml" /><Relationship Id="rId8" Type="http://schemas.openxmlformats.org/officeDocument/2006/relationships/oleObject" Target="../embeddings/oleObject8.bin" TargetMode="Interna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2.bin" TargetMode="Internal" /><Relationship Id="rId11" Type="http://schemas.openxmlformats.org/officeDocument/2006/relationships/image" Target="../media/image9.wmf" /><Relationship Id="rId12" Type="http://schemas.openxmlformats.org/officeDocument/2006/relationships/tags" Target="../tags/tag117.xml" /><Relationship Id="rId13" Type="http://schemas.openxmlformats.org/officeDocument/2006/relationships/vmlDrawing" Target="../drawings/vmlDrawing4.v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oleObject" Target="../embeddings/oleObject11.bin" TargetMode="Internal" /><Relationship Id="rId8" Type="http://schemas.openxmlformats.org/officeDocument/2006/relationships/image" Target="../media/image8.wmf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oleObject" Target="../embeddings/oleObject14.bin" TargetMode="Internal" /><Relationship Id="rId13" Type="http://schemas.openxmlformats.org/officeDocument/2006/relationships/image" Target="../media/image10.wmf" /><Relationship Id="rId14" Type="http://schemas.openxmlformats.org/officeDocument/2006/relationships/tags" Target="../tags/tag125.xml" /><Relationship Id="rId15" Type="http://schemas.openxmlformats.org/officeDocument/2006/relationships/oleObject" Target="../embeddings/oleObject15.bin" TargetMode="Internal" /><Relationship Id="rId16" Type="http://schemas.openxmlformats.org/officeDocument/2006/relationships/image" Target="../media/image11.wmf" /><Relationship Id="rId17" Type="http://schemas.openxmlformats.org/officeDocument/2006/relationships/tags" Target="../tags/tag126.xml" /><Relationship Id="rId18" Type="http://schemas.openxmlformats.org/officeDocument/2006/relationships/vmlDrawing" Target="../drawings/vmlDrawing5.v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oleObject" Target="../embeddings/oleObject13.bin" TargetMode="Internal" /><Relationship Id="rId8" Type="http://schemas.openxmlformats.org/officeDocument/2006/relationships/image" Target="../media/image8.wmf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17.bin" TargetMode="Internal" /><Relationship Id="rId11" Type="http://schemas.openxmlformats.org/officeDocument/2006/relationships/image" Target="../media/image9.wmf" /><Relationship Id="rId12" Type="http://schemas.openxmlformats.org/officeDocument/2006/relationships/tags" Target="../tags/tag132.xml" /><Relationship Id="rId13" Type="http://schemas.openxmlformats.org/officeDocument/2006/relationships/oleObject" Target="../embeddings/oleObject18.bin" TargetMode="Internal" /><Relationship Id="rId14" Type="http://schemas.openxmlformats.org/officeDocument/2006/relationships/image" Target="../media/image12.wmf" /><Relationship Id="rId15" Type="http://schemas.openxmlformats.org/officeDocument/2006/relationships/tags" Target="../tags/tag133.xml" /><Relationship Id="rId16" Type="http://schemas.openxmlformats.org/officeDocument/2006/relationships/oleObject" Target="../embeddings/oleObject19.bin" TargetMode="Internal" /><Relationship Id="rId17" Type="http://schemas.openxmlformats.org/officeDocument/2006/relationships/image" Target="../media/image13.wmf" /><Relationship Id="rId18" Type="http://schemas.openxmlformats.org/officeDocument/2006/relationships/tags" Target="../tags/tag134.xml" /><Relationship Id="rId19" Type="http://schemas.openxmlformats.org/officeDocument/2006/relationships/vmlDrawing" Target="../drawings/vmlDrawing6.v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oleObject" Target="../embeddings/oleObject16.bin" TargetMode="Internal" /><Relationship Id="rId8" Type="http://schemas.openxmlformats.org/officeDocument/2006/relationships/image" Target="../media/image8.wmf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1.bin" TargetMode="Interna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vmlDrawing" Target="../drawings/vmlDrawing7.v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oleObject" Target="../embeddings/oleObject20.bin" TargetMode="Internal" /><Relationship Id="rId8" Type="http://schemas.openxmlformats.org/officeDocument/2006/relationships/image" Target="../media/image14.wmf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23.bin" TargetMode="Internal" /><Relationship Id="rId11" Type="http://schemas.openxmlformats.org/officeDocument/2006/relationships/tags" Target="../tags/tag148.xml" /><Relationship Id="rId12" Type="http://schemas.openxmlformats.org/officeDocument/2006/relationships/oleObject" Target="../embeddings/oleObject24.bin" TargetMode="Internal" /><Relationship Id="rId13" Type="http://schemas.openxmlformats.org/officeDocument/2006/relationships/image" Target="../media/image15.wmf" /><Relationship Id="rId14" Type="http://schemas.openxmlformats.org/officeDocument/2006/relationships/tags" Target="../tags/tag149.xml" /><Relationship Id="rId15" Type="http://schemas.openxmlformats.org/officeDocument/2006/relationships/oleObject" Target="../embeddings/oleObject25.bin" TargetMode="Internal" /><Relationship Id="rId16" Type="http://schemas.openxmlformats.org/officeDocument/2006/relationships/image" Target="../media/image16.wmf" /><Relationship Id="rId17" Type="http://schemas.openxmlformats.org/officeDocument/2006/relationships/tags" Target="../tags/tag150.xml" /><Relationship Id="rId18" Type="http://schemas.openxmlformats.org/officeDocument/2006/relationships/oleObject" Target="../embeddings/oleObject26.bin" TargetMode="Internal" /><Relationship Id="rId19" Type="http://schemas.openxmlformats.org/officeDocument/2006/relationships/image" Target="../media/image17.wmf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151.xml" /><Relationship Id="rId21" Type="http://schemas.openxmlformats.org/officeDocument/2006/relationships/oleObject" Target="../embeddings/oleObject27.bin" TargetMode="Internal" /><Relationship Id="rId22" Type="http://schemas.openxmlformats.org/officeDocument/2006/relationships/image" Target="../media/image18.wmf" /><Relationship Id="rId23" Type="http://schemas.openxmlformats.org/officeDocument/2006/relationships/tags" Target="../tags/tag152.xml" /><Relationship Id="rId24" Type="http://schemas.openxmlformats.org/officeDocument/2006/relationships/oleObject" Target="../embeddings/oleObject28.bin" TargetMode="Internal" /><Relationship Id="rId25" Type="http://schemas.openxmlformats.org/officeDocument/2006/relationships/image" Target="../media/image19.wmf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vmlDrawing" Target="../drawings/vmlDrawing8.v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oleObject" Target="../embeddings/oleObject22.bin" TargetMode="Internal" /><Relationship Id="rId8" Type="http://schemas.openxmlformats.org/officeDocument/2006/relationships/image" Target="../media/image14.wmf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011004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3"/>
          <p:cNvSpPr/>
          <p:nvPr>
            <p:custDataLst>
              <p:tags r:id="rId2"/>
            </p:custDataLst>
          </p:nvPr>
        </p:nvSpPr>
        <p:spPr>
          <a:xfrm>
            <a:off x="4531360" y="2804160"/>
            <a:ext cx="7827645" cy="112268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>
            <a:normAutofit fontScale="97500"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4600" kern="0" spc="0">
                <a:solidFill>
                  <a:schemeClr val="accent1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2.9  </a:t>
            </a:r>
            <a:r>
              <a:rPr sz="4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分数运算的应用</a:t>
            </a:r>
            <a:r>
              <a:rPr lang="en-US" altLang="zh-CN" sz="4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sz="4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sz="4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sz="4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课时</a:t>
            </a:r>
            <a:r>
              <a:rPr lang="en-US" altLang="zh-CN" sz="4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  <a:endParaRPr lang="en-US" altLang="zh-CN" sz="4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498340" y="1260475"/>
            <a:ext cx="3386455" cy="537210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400" ker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沪教版六年级第一学期</a:t>
            </a:r>
            <a:endParaRPr lang="zh-CN" altLang="en-US" sz="2400" kern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标题 3"/>
          <p:cNvSpPr/>
          <p:nvPr>
            <p:custDataLst>
              <p:tags r:id="rId4"/>
            </p:custDataLst>
          </p:nvPr>
        </p:nvSpPr>
        <p:spPr>
          <a:xfrm>
            <a:off x="5976076" y="1879600"/>
            <a:ext cx="4784090" cy="92456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第二章</a:t>
            </a:r>
            <a:r>
              <a:rPr lang="en-US" altLang="zh-CN"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分数</a:t>
            </a:r>
            <a:endParaRPr sz="3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8394241" y="4105346"/>
            <a:ext cx="3099244" cy="0"/>
          </a:xfrm>
          <a:prstGeom prst="line">
            <a:avLst/>
          </a:prstGeom>
          <a:ln w="28575">
            <a:gradFill flip="none" rotWithShape="1">
              <a:gsLst>
                <a:gs pos="7000">
                  <a:srgbClr val="000000"/>
                </a:gs>
                <a:gs pos="100000">
                  <a:srgbClr val="FFFFFF">
                    <a:alpha val="0"/>
                  </a:srgb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4354830" y="614680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0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教学目标</a:t>
            </a:r>
            <a:endParaRPr lang="zh-CN" sz="40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550035" y="1478915"/>
            <a:ext cx="8063865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(1)</a:t>
            </a:r>
            <a:r>
              <a:rPr lang="zh-CN" sz="2400">
                <a:cs typeface="宋体" panose="02010600030101010101" pitchFamily="2" charset="-122"/>
                <a:sym typeface="+mn-ea"/>
              </a:rPr>
              <a:t>掌握分数运算的三种基本运用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sz="2400">
                <a:cs typeface="宋体" panose="02010600030101010101" pitchFamily="2" charset="-122"/>
                <a:sym typeface="+mn-ea"/>
              </a:rPr>
              <a:t>能运用分数的运算解决简单的实际问题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sz="2400"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400">
                <a:cs typeface="宋体" panose="02010600030101010101" pitchFamily="2" charset="-122"/>
              </a:rPr>
              <a:t>       </a:t>
            </a: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(2)</a:t>
            </a:r>
            <a:r>
              <a:rPr lang="zh-CN" sz="2400">
                <a:cs typeface="宋体" panose="02010600030101010101" pitchFamily="2" charset="-122"/>
                <a:sym typeface="+mn-ea"/>
              </a:rPr>
              <a:t>在进行</a:t>
            </a:r>
            <a:r>
              <a:rPr lang="zh-CN" sz="2400">
                <a:cs typeface="宋体" panose="02010600030101010101" pitchFamily="2" charset="-122"/>
              </a:rPr>
              <a:t>分数小数混合计算的过程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sz="2400">
                <a:cs typeface="宋体" panose="02010600030101010101" pitchFamily="2" charset="-122"/>
              </a:rPr>
              <a:t>经历</a:t>
            </a:r>
            <a:r>
              <a:rPr sz="2400">
                <a:cs typeface="宋体" panose="02010600030101010101" pitchFamily="2" charset="-122"/>
                <a:sym typeface="+mn-ea"/>
              </a:rPr>
              <a:t>独立探究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</a:t>
            </a:r>
            <a:r>
              <a:rPr lang="zh-CN" sz="2400">
                <a:cs typeface="宋体" panose="02010600030101010101" pitchFamily="2" charset="-122"/>
              </a:rPr>
              <a:t>小组合作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</a:t>
            </a:r>
            <a:r>
              <a:rPr lang="zh-CN" sz="2400">
                <a:cs typeface="宋体" panose="02010600030101010101" pitchFamily="2" charset="-122"/>
              </a:rPr>
              <a:t>交流展示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</a:t>
            </a:r>
            <a:r>
              <a:rPr lang="zh-CN" sz="2400">
                <a:cs typeface="宋体" panose="02010600030101010101" pitchFamily="2" charset="-122"/>
              </a:rPr>
              <a:t>总结归纳中</a:t>
            </a:r>
            <a:r>
              <a:rPr sz="2400">
                <a:cs typeface="宋体" panose="02010600030101010101" pitchFamily="2" charset="-122"/>
                <a:sym typeface="+mn-ea"/>
              </a:rPr>
              <a:t>培养</a:t>
            </a:r>
            <a:r>
              <a:rPr lang="zh-CN" sz="2400">
                <a:cs typeface="宋体" panose="02010600030101010101" pitchFamily="2" charset="-122"/>
                <a:sym typeface="+mn-ea"/>
              </a:rPr>
              <a:t>问题的分析和解决</a:t>
            </a:r>
            <a:r>
              <a:rPr sz="2400">
                <a:cs typeface="宋体" panose="02010600030101010101" pitchFamily="2" charset="-122"/>
                <a:sym typeface="+mn-ea"/>
              </a:rPr>
              <a:t>能力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</a:t>
            </a:r>
            <a:r>
              <a:rPr lang="zh-CN" sz="2400">
                <a:cs typeface="宋体" panose="02010600030101010101" pitchFamily="2" charset="-122"/>
                <a:sym typeface="+mn-ea"/>
              </a:rPr>
              <a:t>体会类比和转化的数学思想</a:t>
            </a:r>
            <a:r>
              <a:rPr lang="en-US" altLang="zh-CN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.</a:t>
            </a:r>
            <a:endParaRPr sz="2400">
              <a:cs typeface="宋体" panose="02010600030101010101" pitchFamily="2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新课引入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15695" y="1306195"/>
            <a:ext cx="9690100" cy="2158365"/>
            <a:chOff x="1757" y="2057"/>
            <a:chExt cx="15260" cy="3399"/>
          </a:xfrm>
        </p:grpSpPr>
        <p:sp>
          <p:nvSpPr>
            <p:cNvPr id="32777" name="文本框 32776"/>
            <p:cNvSpPr txBox="1"/>
            <p:nvPr>
              <p:custDataLst>
                <p:tags r:id="rId4"/>
              </p:custDataLst>
            </p:nvPr>
          </p:nvSpPr>
          <p:spPr>
            <a:xfrm>
              <a:off x="1757" y="2057"/>
              <a:ext cx="15260" cy="3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kumimoji="1" lang="en-US" altLang="zh-CN" sz="32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问题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1  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一个饲养小组养了一些白兔和灰兔，其中灰兔有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120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只，白兔比灰兔的     少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只，这个饲养小组一共养了多少只兔子？如果灰兔比白兔的    少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只，那么情况又如何呢？</a:t>
              </a:r>
              <a:endParaRPr kumimoji="1" lang="en-US" altLang="zh-CN" sz="3200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5137" name="Object 98"/>
            <p:cNvGraphicFramePr>
              <a:graphicFrameLocks noChangeAspect="1"/>
            </p:cNvGraphicFramePr>
            <p:nvPr>
              <p:custDataLst>
                <p:tags r:id="rId5"/>
              </p:custDataLst>
            </p:nvPr>
          </p:nvGraphicFramePr>
          <p:xfrm>
            <a:off x="7313" y="3219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6" imgW="152400" imgH="405765" progId="Equation.3">
                    <p:embed/>
                  </p:oleObj>
                </mc:Choice>
                <mc:Fallback>
                  <p:oleObj r:id="rId6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7313" y="3219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" name="Object 98"/>
            <p:cNvGraphicFramePr>
              <a:graphicFrameLocks noChangeAspect="1"/>
            </p:cNvGraphicFramePr>
            <p:nvPr>
              <p:custDataLst>
                <p:tags r:id="rId8"/>
              </p:custDataLst>
            </p:nvPr>
          </p:nvGraphicFramePr>
          <p:xfrm>
            <a:off x="9266" y="4230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9" imgW="152400" imgH="405765" progId="Equation.3">
                    <p:embed/>
                  </p:oleObj>
                </mc:Choice>
                <mc:Fallback>
                  <p:oleObj r:id="rId9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9266" y="4230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49623" name="Group 119"/>
          <p:cNvGrpSpPr/>
          <p:nvPr/>
        </p:nvGrpSpPr>
        <p:grpSpPr>
          <a:xfrm>
            <a:off x="5794375" y="4093845"/>
            <a:ext cx="5140325" cy="1503680"/>
            <a:chOff x="2222" y="3203"/>
            <a:chExt cx="3062" cy="682"/>
          </a:xfrm>
        </p:grpSpPr>
        <p:sp>
          <p:nvSpPr>
            <p:cNvPr id="5134" name="Rectangle 102"/>
            <p:cNvSpPr/>
            <p:nvPr>
              <p:custDataLst>
                <p:tags r:id="rId10"/>
              </p:custDataLst>
            </p:nvPr>
          </p:nvSpPr>
          <p:spPr>
            <a:xfrm>
              <a:off x="2290" y="3203"/>
              <a:ext cx="2962" cy="62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 b="1">
                  <a:solidFill>
                    <a:srgbClr val="000000"/>
                  </a:solidFill>
                  <a:latin typeface="楷体_GB2312" pitchFamily="49" charset="-122"/>
                  <a:ea typeface="楷体_GB2312" pitchFamily="49" charset="-122"/>
                </a:rPr>
                <a:t>已知一个数的几分之几是多少，反过来求这个数用</a:t>
              </a:r>
              <a:r>
                <a:rPr lang="zh-CN" altLang="en-US" sz="2800" b="1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除法</a:t>
              </a:r>
              <a:r>
                <a:rPr lang="zh-CN" altLang="en-US" sz="2800" b="1">
                  <a:solidFill>
                    <a:srgbClr val="08080C"/>
                  </a:solidFill>
                  <a:latin typeface="楷体_GB2312" pitchFamily="49" charset="-122"/>
                  <a:ea typeface="楷体_GB2312" pitchFamily="49" charset="-122"/>
                </a:rPr>
                <a:t>。</a:t>
              </a:r>
              <a:endParaRPr lang="zh-CN" altLang="en-US" sz="2800" b="1">
                <a:solidFill>
                  <a:srgbClr val="08080C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5135" name="Rectangle 103"/>
            <p:cNvSpPr/>
            <p:nvPr>
              <p:custDataLst>
                <p:tags r:id="rId11"/>
              </p:custDataLst>
            </p:nvPr>
          </p:nvSpPr>
          <p:spPr>
            <a:xfrm>
              <a:off x="2222" y="3204"/>
              <a:ext cx="3062" cy="681"/>
            </a:xfrm>
            <a:prstGeom prst="rect">
              <a:avLst/>
            </a:prstGeom>
            <a:noFill/>
            <a:ln w="38100" cap="flat" cmpd="sng">
              <a:solidFill>
                <a:srgbClr val="0000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149622" name="Group 118"/>
          <p:cNvGrpSpPr/>
          <p:nvPr/>
        </p:nvGrpSpPr>
        <p:grpSpPr>
          <a:xfrm>
            <a:off x="1517650" y="4095433"/>
            <a:ext cx="4168775" cy="1671638"/>
            <a:chOff x="-608" y="2894"/>
            <a:chExt cx="2626" cy="1053"/>
          </a:xfrm>
        </p:grpSpPr>
        <p:sp>
          <p:nvSpPr>
            <p:cNvPr id="5130" name="Rectangle 115"/>
            <p:cNvSpPr/>
            <p:nvPr>
              <p:custDataLst>
                <p:tags r:id="rId12"/>
              </p:custDataLst>
            </p:nvPr>
          </p:nvSpPr>
          <p:spPr>
            <a:xfrm>
              <a:off x="-554" y="2920"/>
              <a:ext cx="2528" cy="10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800" b="1">
                  <a:solidFill>
                    <a:srgbClr val="000000"/>
                  </a:solidFill>
                  <a:latin typeface="楷体_GB2312" pitchFamily="49" charset="-122"/>
                  <a:ea typeface="楷体_GB2312" pitchFamily="49" charset="-122"/>
                </a:rPr>
                <a:t>已知一个数，求这个数的几分之几用</a:t>
              </a:r>
              <a:r>
                <a:rPr lang="zh-CN" altLang="en-US" sz="2800" b="1">
                  <a:solidFill>
                    <a:srgbClr val="FF0000"/>
                  </a:solidFill>
                  <a:latin typeface="楷体_GB2312" pitchFamily="49" charset="-122"/>
                  <a:ea typeface="楷体_GB2312" pitchFamily="49" charset="-122"/>
                </a:rPr>
                <a:t>乘法</a:t>
              </a:r>
              <a:r>
                <a:rPr lang="zh-CN" altLang="en-US" sz="2800" b="1">
                  <a:solidFill>
                    <a:srgbClr val="08080C"/>
                  </a:solidFill>
                  <a:latin typeface="楷体_GB2312" pitchFamily="49" charset="-122"/>
                  <a:ea typeface="楷体_GB2312" pitchFamily="49" charset="-122"/>
                </a:rPr>
                <a:t>。</a:t>
              </a:r>
              <a:endParaRPr lang="zh-CN" altLang="en-US" sz="2800" b="1">
                <a:solidFill>
                  <a:srgbClr val="08080C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5131" name="Rectangle 116"/>
            <p:cNvSpPr/>
            <p:nvPr>
              <p:custDataLst>
                <p:tags r:id="rId13"/>
              </p:custDataLst>
            </p:nvPr>
          </p:nvSpPr>
          <p:spPr>
            <a:xfrm>
              <a:off x="-608" y="2894"/>
              <a:ext cx="2626" cy="946"/>
            </a:xfrm>
            <a:prstGeom prst="rect">
              <a:avLst/>
            </a:prstGeom>
            <a:noFill/>
            <a:ln w="38100" cap="flat" cmpd="sng">
              <a:solidFill>
                <a:srgbClr val="0000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  <p:sp>
        <p:nvSpPr>
          <p:cNvPr id="149613" name="Oval 109"/>
          <p:cNvSpPr/>
          <p:nvPr>
            <p:custDataLst>
              <p:tags r:id="rId14"/>
            </p:custDataLst>
          </p:nvPr>
        </p:nvSpPr>
        <p:spPr>
          <a:xfrm>
            <a:off x="4371023" y="2708275"/>
            <a:ext cx="1152525" cy="72072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149626" name="Line 122"/>
          <p:cNvSpPr/>
          <p:nvPr>
            <p:custDataLst>
              <p:tags r:id="rId15"/>
            </p:custDataLst>
          </p:nvPr>
        </p:nvSpPr>
        <p:spPr>
          <a:xfrm>
            <a:off x="4947285" y="3429000"/>
            <a:ext cx="2303145" cy="652780"/>
          </a:xfrm>
          <a:prstGeom prst="line">
            <a:avLst/>
          </a:prstGeom>
          <a:ln w="38100" cap="flat" cmpd="sng">
            <a:solidFill>
              <a:srgbClr val="008080"/>
            </a:solidFill>
            <a:prstDash val="solid"/>
            <a:miter/>
            <a:headEnd type="none" w="med" len="med"/>
            <a:tailEnd type="arrow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val 108"/>
          <p:cNvSpPr/>
          <p:nvPr>
            <p:custDataLst>
              <p:tags r:id="rId16"/>
            </p:custDataLst>
          </p:nvPr>
        </p:nvSpPr>
        <p:spPr>
          <a:xfrm>
            <a:off x="3088323" y="2043748"/>
            <a:ext cx="1152525" cy="72072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Times New Roman" panose="02020603050405020304" pitchFamily="18" charset="0"/>
            </a:endParaRPr>
          </a:p>
        </p:txBody>
      </p:sp>
      <p:sp>
        <p:nvSpPr>
          <p:cNvPr id="7" name="Line 121"/>
          <p:cNvSpPr/>
          <p:nvPr>
            <p:custDataLst>
              <p:tags r:id="rId17"/>
            </p:custDataLst>
          </p:nvPr>
        </p:nvSpPr>
        <p:spPr>
          <a:xfrm>
            <a:off x="3659505" y="2764790"/>
            <a:ext cx="10795" cy="1182370"/>
          </a:xfrm>
          <a:prstGeom prst="line">
            <a:avLst/>
          </a:prstGeom>
          <a:ln w="38100" cap="flat" cmpd="sng">
            <a:solidFill>
              <a:srgbClr val="008080"/>
            </a:solidFill>
            <a:prstDash val="solid"/>
            <a:miter/>
            <a:headEnd type="none" w="med" len="med"/>
            <a:tailEnd type="arrow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9616" name="Group 112"/>
          <p:cNvGrpSpPr/>
          <p:nvPr/>
        </p:nvGrpSpPr>
        <p:grpSpPr>
          <a:xfrm>
            <a:off x="4643438" y="5822315"/>
            <a:ext cx="3162299" cy="655638"/>
            <a:chOff x="793" y="2478"/>
            <a:chExt cx="1992" cy="413"/>
          </a:xfrm>
        </p:grpSpPr>
        <p:sp>
          <p:nvSpPr>
            <p:cNvPr id="5132" name="Text Box 110"/>
            <p:cNvSpPr txBox="1"/>
            <p:nvPr>
              <p:custDataLst>
                <p:tags r:id="rId18"/>
              </p:custDataLst>
            </p:nvPr>
          </p:nvSpPr>
          <p:spPr>
            <a:xfrm>
              <a:off x="839" y="2523"/>
              <a:ext cx="1946" cy="36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3200" b="1">
                  <a:solidFill>
                    <a:srgbClr val="08080C"/>
                  </a:solidFill>
                  <a:highlight>
                    <a:srgbClr val="FFFF00"/>
                  </a:highlight>
                  <a:latin typeface="Times New Roman" panose="02020603050405020304" pitchFamily="18" charset="0"/>
                  <a:ea typeface="楷体_GB2312" pitchFamily="49" charset="-122"/>
                </a:rPr>
                <a:t>注意比较对象</a:t>
              </a:r>
              <a:endParaRPr lang="zh-CN" altLang="en-US" sz="3200" b="1">
                <a:solidFill>
                  <a:srgbClr val="08080C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5133" name="Rectangle 111"/>
            <p:cNvSpPr/>
            <p:nvPr>
              <p:custDataLst>
                <p:tags r:id="rId19"/>
              </p:custDataLst>
            </p:nvPr>
          </p:nvSpPr>
          <p:spPr>
            <a:xfrm>
              <a:off x="793" y="2478"/>
              <a:ext cx="1543" cy="408"/>
            </a:xfrm>
            <a:prstGeom prst="rect">
              <a:avLst/>
            </a:prstGeom>
            <a:noFill/>
            <a:ln w="38100" cap="flat" cmpd="sng">
              <a:noFill/>
              <a:prstDash val="dash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highlight>
                  <a:srgbClr val="FFFF00"/>
                </a:highlight>
                <a:latin typeface="Times New Roman" panose="02020603050405020304" pitchFamily="18" charset="0"/>
              </a:endParaRPr>
            </a:p>
          </p:txBody>
        </p:sp>
      </p:grp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9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9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49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1" dur="500"/>
                                        <p:tgtEl>
                                          <p:spTgt spid="149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49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61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115695" y="1209040"/>
            <a:ext cx="9690100" cy="2219960"/>
            <a:chOff x="1757" y="1783"/>
            <a:chExt cx="15260" cy="3496"/>
          </a:xfrm>
        </p:grpSpPr>
        <p:sp>
          <p:nvSpPr>
            <p:cNvPr id="32777" name="文本框 32776"/>
            <p:cNvSpPr txBox="1"/>
            <p:nvPr>
              <p:custDataLst>
                <p:tags r:id="rId3"/>
              </p:custDataLst>
            </p:nvPr>
          </p:nvSpPr>
          <p:spPr>
            <a:xfrm>
              <a:off x="1757" y="1783"/>
              <a:ext cx="15260" cy="3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kumimoji="1" lang="en-US" altLang="zh-CN" sz="32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问题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1  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一个饲养小组养了一些白兔和灰兔，其中灰兔有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120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只，白兔比灰兔的     少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</a:t>
              </a:r>
              <a:r>
                <a:rPr lang="zh-CN" altLang="en-US" sz="2800" b="1" u="sng">
                  <a:solidFill>
                    <a:srgbClr val="0120BF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这个饲养小组一共养了多少只兔子？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如果灰兔比白兔的    少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只，那么情况又如何呢？</a:t>
              </a:r>
              <a:endParaRPr kumimoji="1" lang="en-US" altLang="zh-CN" sz="3200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5137" name="Object 98"/>
            <p:cNvGraphicFramePr>
              <a:graphicFrameLocks noChangeAspect="1"/>
            </p:cNvGraphicFramePr>
            <p:nvPr>
              <p:custDataLst>
                <p:tags r:id="rId4"/>
              </p:custDataLst>
            </p:nvPr>
          </p:nvGraphicFramePr>
          <p:xfrm>
            <a:off x="7365" y="2934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5" imgW="152400" imgH="405765" progId="Equation.3">
                    <p:embed/>
                  </p:oleObj>
                </mc:Choice>
                <mc:Fallback>
                  <p:oleObj r:id="rId5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365" y="2934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" name="Object 98"/>
            <p:cNvGraphicFramePr>
              <a:graphicFrameLocks noChangeAspect="1"/>
            </p:cNvGraphicFramePr>
            <p:nvPr>
              <p:custDataLst>
                <p:tags r:id="rId7"/>
              </p:custDataLst>
            </p:nvPr>
          </p:nvGraphicFramePr>
          <p:xfrm>
            <a:off x="9266" y="4052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8" imgW="152400" imgH="405765" progId="Equation.3">
                    <p:embed/>
                  </p:oleObj>
                </mc:Choice>
                <mc:Fallback>
                  <p:oleObj r:id="rId8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9266" y="4052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827530" y="3463290"/>
            <a:ext cx="18199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解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</a:t>
            </a:r>
            <a:endParaRPr lang="en-US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357755" y="3463290"/>
            <a:ext cx="30759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4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(1)</a:t>
            </a:r>
            <a:r>
              <a:rPr lang="zh-CN" altLang="en-US" sz="2400" b="1">
                <a:solidFill>
                  <a:srgbClr val="000000"/>
                </a:solidFill>
                <a:latin typeface="+mn-ea"/>
                <a:sym typeface="+mn-ea"/>
              </a:rPr>
              <a:t>梳理变量间的关系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华文中宋" panose="02010600040101010101" charset="-122"/>
                <a:sym typeface="+mn-ea"/>
              </a:rPr>
              <a:t>.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华文中宋" panose="02010600040101010101" charset="-122"/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048000" y="4040505"/>
            <a:ext cx="6096000" cy="779145"/>
            <a:chOff x="4748" y="6078"/>
            <a:chExt cx="9600" cy="1227"/>
          </a:xfrm>
        </p:grpSpPr>
        <p:sp>
          <p:nvSpPr>
            <p:cNvPr id="10" name="文本框 9"/>
            <p:cNvSpPr txBox="1"/>
            <p:nvPr/>
          </p:nvSpPr>
          <p:spPr>
            <a:xfrm>
              <a:off x="4748" y="6386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白兔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=</a:t>
              </a:r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灰兔×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    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-10</a:t>
              </a:r>
              <a:endParaRPr lang="en-US" altLang="zh-CN" sz="2400" b="1">
                <a:solidFill>
                  <a:srgbClr val="0120B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11" name="Object 98"/>
            <p:cNvGraphicFramePr>
              <a:graphicFrameLocks noChangeAspect="1"/>
            </p:cNvGraphicFramePr>
            <p:nvPr>
              <p:custDataLst>
                <p:tags r:id="rId10"/>
              </p:custDataLst>
            </p:nvPr>
          </p:nvGraphicFramePr>
          <p:xfrm>
            <a:off x="7565" y="6078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11" imgW="152400" imgH="405765" progId="Equation.3">
                    <p:embed/>
                  </p:oleObj>
                </mc:Choice>
                <mc:Fallback>
                  <p:oleObj r:id="rId11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565" y="6078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4" name="组合 13"/>
          <p:cNvGrpSpPr/>
          <p:nvPr/>
        </p:nvGrpSpPr>
        <p:grpSpPr>
          <a:xfrm>
            <a:off x="3087370" y="4896485"/>
            <a:ext cx="6096000" cy="779145"/>
            <a:chOff x="4748" y="6078"/>
            <a:chExt cx="9600" cy="1227"/>
          </a:xfrm>
        </p:grpSpPr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>
              <a:off x="4748" y="6386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白兔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=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120</a:t>
              </a:r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×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    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-10=90(</a:t>
              </a:r>
              <a:r>
                <a:rPr lang="zh-CN" altLang="en-US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只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2400" b="1">
                <a:solidFill>
                  <a:srgbClr val="0120B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16" name="Object 98"/>
            <p:cNvGraphicFramePr>
              <a:graphicFrameLocks noChangeAspect="1"/>
            </p:cNvGraphicFramePr>
            <p:nvPr>
              <p:custDataLst>
                <p:tags r:id="rId13"/>
              </p:custDataLst>
            </p:nvPr>
          </p:nvGraphicFramePr>
          <p:xfrm>
            <a:off x="7435" y="6078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14" imgW="152400" imgH="405765" progId="Equation.3">
                    <p:embed/>
                  </p:oleObj>
                </mc:Choice>
                <mc:Fallback>
                  <p:oleObj r:id="rId14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435" y="6078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8" name="文本框 17"/>
          <p:cNvSpPr txBox="1"/>
          <p:nvPr/>
        </p:nvSpPr>
        <p:spPr>
          <a:xfrm>
            <a:off x="2445385" y="582485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答：饲养小组一共养了</a:t>
            </a:r>
            <a:r>
              <a:rPr lang="en-US" altLang="zh-CN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120</a:t>
            </a:r>
            <a:r>
              <a:rPr lang="zh-CN" altLang="en-US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只兔子</a:t>
            </a:r>
            <a:r>
              <a:rPr lang="en-US" altLang="zh-CN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.</a:t>
            </a:r>
            <a:endParaRPr lang="en-US" altLang="zh-CN" sz="2400">
              <a:solidFill>
                <a:srgbClr val="08080C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5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115695" y="1209040"/>
            <a:ext cx="9690100" cy="2122805"/>
            <a:chOff x="1757" y="1783"/>
            <a:chExt cx="15260" cy="3343"/>
          </a:xfrm>
        </p:grpSpPr>
        <p:sp>
          <p:nvSpPr>
            <p:cNvPr id="32777" name="文本框 32776"/>
            <p:cNvSpPr txBox="1"/>
            <p:nvPr>
              <p:custDataLst>
                <p:tags r:id="rId3"/>
              </p:custDataLst>
            </p:nvPr>
          </p:nvSpPr>
          <p:spPr>
            <a:xfrm>
              <a:off x="1757" y="1783"/>
              <a:ext cx="15260" cy="3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kumimoji="1" lang="en-US" altLang="zh-CN" sz="32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问题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1  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一个饲养小组养了一些白兔和灰兔，其中灰兔有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120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只，白兔比灰兔的     少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只，这个饲养小组一共养了多少只兔子？</a:t>
              </a:r>
              <a:r>
                <a:rPr lang="zh-CN" altLang="en-US" sz="2800" b="1" u="sng">
                  <a:solidFill>
                    <a:srgbClr val="0120BF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如果灰兔比白兔的    少</a:t>
              </a:r>
              <a:r>
                <a:rPr lang="en-US" altLang="zh-CN" sz="2800" b="1" u="sng">
                  <a:solidFill>
                    <a:srgbClr val="0120BF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10</a:t>
              </a:r>
              <a:r>
                <a:rPr lang="zh-CN" altLang="en-US" sz="2800" b="1" u="sng">
                  <a:solidFill>
                    <a:srgbClr val="0120BF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只，那么情况又如何呢？</a:t>
              </a:r>
              <a:endParaRPr kumimoji="1" lang="zh-CN" altLang="en-US" sz="2800" b="1" u="sng" noProof="0">
                <a:solidFill>
                  <a:srgbClr val="0120BF"/>
                </a:solidFill>
                <a:latin typeface="Times New Roman" panose="02020603050405020304" pitchFamily="18" charset="0"/>
                <a:ea typeface="楷体_GB2312" pitchFamily="49" charset="-122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5137" name="Object 98"/>
            <p:cNvGraphicFramePr>
              <a:graphicFrameLocks noChangeAspect="1"/>
            </p:cNvGraphicFramePr>
            <p:nvPr>
              <p:custDataLst>
                <p:tags r:id="rId4"/>
              </p:custDataLst>
            </p:nvPr>
          </p:nvGraphicFramePr>
          <p:xfrm>
            <a:off x="7365" y="2934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4" r:id="rId5" imgW="152400" imgH="405765" progId="Equation.3">
                    <p:embed/>
                  </p:oleObj>
                </mc:Choice>
                <mc:Fallback>
                  <p:oleObj r:id="rId5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365" y="2934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" name="Object 98"/>
            <p:cNvGraphicFramePr>
              <a:graphicFrameLocks noChangeAspect="1"/>
            </p:cNvGraphicFramePr>
            <p:nvPr>
              <p:custDataLst>
                <p:tags r:id="rId7"/>
              </p:custDataLst>
            </p:nvPr>
          </p:nvGraphicFramePr>
          <p:xfrm>
            <a:off x="9266" y="3804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5" r:id="rId8" imgW="152400" imgH="405765" progId="Equation.3">
                    <p:embed/>
                  </p:oleObj>
                </mc:Choice>
                <mc:Fallback>
                  <p:oleObj r:id="rId8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9266" y="3804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827530" y="3463290"/>
            <a:ext cx="18199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解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</a:t>
            </a:r>
            <a:endParaRPr lang="en-US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357755" y="3463290"/>
            <a:ext cx="30759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4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(2)</a:t>
            </a:r>
            <a:r>
              <a:rPr lang="zh-CN" altLang="en-US" sz="2400" b="1">
                <a:solidFill>
                  <a:srgbClr val="000000"/>
                </a:solidFill>
                <a:latin typeface="+mn-ea"/>
                <a:sym typeface="+mn-ea"/>
              </a:rPr>
              <a:t>梳理变量间的关系</a:t>
            </a: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  <a:ea typeface="华文中宋" panose="02010600040101010101" charset="-122"/>
                <a:sym typeface="+mn-ea"/>
              </a:rPr>
              <a:t>.</a:t>
            </a:r>
            <a:endParaRPr lang="en-US" altLang="zh-CN" sz="2400" b="1">
              <a:solidFill>
                <a:srgbClr val="000000"/>
              </a:solidFill>
              <a:latin typeface="Times New Roman" panose="02020603050405020304" pitchFamily="18" charset="0"/>
              <a:ea typeface="华文中宋" panose="02010600040101010101" charset="-122"/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3048000" y="4040505"/>
            <a:ext cx="6096000" cy="779145"/>
            <a:chOff x="4748" y="6078"/>
            <a:chExt cx="9600" cy="1227"/>
          </a:xfrm>
        </p:grpSpPr>
        <p:sp>
          <p:nvSpPr>
            <p:cNvPr id="10" name="文本框 9"/>
            <p:cNvSpPr txBox="1"/>
            <p:nvPr/>
          </p:nvSpPr>
          <p:spPr>
            <a:xfrm>
              <a:off x="4748" y="6386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灰兔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=</a:t>
              </a:r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白兔×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    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-10</a:t>
              </a:r>
              <a:endParaRPr lang="en-US" altLang="zh-CN" sz="2400" b="1">
                <a:solidFill>
                  <a:srgbClr val="0120B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11" name="Object 98"/>
            <p:cNvGraphicFramePr>
              <a:graphicFrameLocks noChangeAspect="1"/>
            </p:cNvGraphicFramePr>
            <p:nvPr>
              <p:custDataLst>
                <p:tags r:id="rId10"/>
              </p:custDataLst>
            </p:nvPr>
          </p:nvGraphicFramePr>
          <p:xfrm>
            <a:off x="7565" y="6078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6" r:id="rId11" imgW="152400" imgH="405765" progId="Equation.3">
                    <p:embed/>
                  </p:oleObj>
                </mc:Choice>
                <mc:Fallback>
                  <p:oleObj r:id="rId11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7565" y="6078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4" name="组合 13"/>
          <p:cNvGrpSpPr/>
          <p:nvPr/>
        </p:nvGrpSpPr>
        <p:grpSpPr>
          <a:xfrm>
            <a:off x="3087370" y="4882515"/>
            <a:ext cx="6096000" cy="756285"/>
            <a:chOff x="4748" y="6056"/>
            <a:chExt cx="9600" cy="1191"/>
          </a:xfrm>
        </p:grpSpPr>
        <p:sp>
          <p:nvSpPr>
            <p:cNvPr id="15" name="文本框 14"/>
            <p:cNvSpPr txBox="1"/>
            <p:nvPr>
              <p:custDataLst>
                <p:tags r:id="rId12"/>
              </p:custDataLst>
            </p:nvPr>
          </p:nvSpPr>
          <p:spPr>
            <a:xfrm>
              <a:off x="4748" y="6386"/>
              <a:ext cx="9600" cy="72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白兔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=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(120+10)</a:t>
              </a:r>
              <a:r>
                <a:rPr lang="zh-CN" altLang="en-US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÷</a:t>
              </a:r>
              <a:r>
                <a:rPr lang="en-US" altLang="zh-CN" sz="2400" b="1">
                  <a:solidFill>
                    <a:srgbClr val="0120BF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+mn-ea"/>
                </a:rPr>
                <a:t>   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=156(</a:t>
              </a:r>
              <a:r>
                <a:rPr lang="zh-CN" altLang="en-US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只</a:t>
              </a:r>
              <a:r>
                <a:rPr lang="en-US" altLang="zh-CN" sz="2400" b="1">
                  <a:solidFill>
                    <a:srgbClr val="0120BF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)</a:t>
              </a:r>
              <a:endParaRPr lang="en-US" altLang="zh-CN" sz="2400" b="1">
                <a:solidFill>
                  <a:srgbClr val="0120BF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16" name="Object 98"/>
            <p:cNvGraphicFramePr>
              <a:graphicFrameLocks noChangeAspect="1"/>
            </p:cNvGraphicFramePr>
            <p:nvPr>
              <p:custDataLst>
                <p:tags r:id="rId13"/>
              </p:custDataLst>
            </p:nvPr>
          </p:nvGraphicFramePr>
          <p:xfrm>
            <a:off x="8358" y="6056"/>
            <a:ext cx="460" cy="119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7" r:id="rId14" imgW="152400" imgH="393700" progId="Equation.3">
                    <p:embed/>
                  </p:oleObj>
                </mc:Choice>
                <mc:Fallback>
                  <p:oleObj r:id="rId14" imgW="152400" imgH="3937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5"/>
                        <a:stretch>
                          <a:fillRect/>
                        </a:stretch>
                      </p:blipFill>
                      <p:spPr>
                        <a:xfrm>
                          <a:off x="8358" y="6056"/>
                          <a:ext cx="460" cy="119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8" name="文本框 17"/>
          <p:cNvSpPr txBox="1"/>
          <p:nvPr/>
        </p:nvSpPr>
        <p:spPr>
          <a:xfrm>
            <a:off x="2445385" y="5824855"/>
            <a:ext cx="609600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答：饲养小组一共养了</a:t>
            </a:r>
            <a:r>
              <a:rPr lang="en-US" altLang="zh-CN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156</a:t>
            </a:r>
            <a:r>
              <a:rPr lang="zh-CN" altLang="en-US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只兔子</a:t>
            </a:r>
            <a:r>
              <a:rPr lang="en-US" altLang="zh-CN" sz="2400">
                <a:solidFill>
                  <a:srgbClr val="08080C"/>
                </a:solidFill>
                <a:latin typeface="Times New Roman" panose="02020603050405020304" pitchFamily="18" charset="0"/>
                <a:ea typeface="微软雅黑"/>
                <a:sym typeface="+mn-ea"/>
              </a:rPr>
              <a:t>.</a:t>
            </a:r>
            <a:endParaRPr lang="en-US" altLang="zh-CN" sz="2400">
              <a:solidFill>
                <a:srgbClr val="08080C"/>
              </a:solidFill>
              <a:latin typeface="Times New Roman" panose="02020603050405020304" pitchFamily="18" charset="0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2777" name="文本框 32776"/>
          <p:cNvSpPr txBox="1"/>
          <p:nvPr>
            <p:custDataLst>
              <p:tags r:id="rId4"/>
            </p:custDataLst>
          </p:nvPr>
        </p:nvSpPr>
        <p:spPr>
          <a:xfrm>
            <a:off x="1115695" y="1176020"/>
            <a:ext cx="9690100" cy="38461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32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 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kumimoji="1" lang="zh-CN" altLang="en-US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问题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某小区的房价（平均价）原来是每平方米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4200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元，现上涨了   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.</a:t>
            </a:r>
            <a:endParaRPr kumimoji="1" lang="en-US" altLang="zh-CN" sz="2800" noProof="0" smtClean="0">
              <a:solidFill>
                <a:srgbClr val="08080C"/>
              </a:solidFill>
              <a:effectLst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(1)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那么现售价为每平方米多少元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？</a:t>
            </a:r>
            <a:endParaRPr kumimoji="1" lang="zh-CN" altLang="en-US" sz="2800" noProof="0" smtClean="0">
              <a:solidFill>
                <a:srgbClr val="08080C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(2)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买房还需交纳总房价的    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的契税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一套120平方米的房子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按现价买应付多少钱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？</a:t>
            </a:r>
            <a:r>
              <a:rPr kumimoji="1" lang="zh-CN" altLang="en-US" sz="2800" b="1" noProof="0" smtClean="0">
                <a:solidFill>
                  <a:srgbClr val="08080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sym typeface="+mn-ea"/>
              </a:rPr>
              <a:t> </a:t>
            </a:r>
            <a:endParaRPr kumimoji="1" lang="zh-CN" altLang="en-US" sz="2800" noProof="0" smtClean="0">
              <a:solidFill>
                <a:srgbClr val="08080C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133" name="Rectangle 111"/>
          <p:cNvSpPr/>
          <p:nvPr>
            <p:custDataLst>
              <p:tags r:id="rId5"/>
            </p:custDataLst>
          </p:nvPr>
        </p:nvSpPr>
        <p:spPr>
          <a:xfrm>
            <a:off x="4643755" y="5822315"/>
            <a:ext cx="2449195" cy="647700"/>
          </a:xfrm>
          <a:prstGeom prst="rect">
            <a:avLst/>
          </a:prstGeom>
          <a:noFill/>
          <a:ln w="38100" cap="flat" cmpd="sng">
            <a:noFill/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graphicFrame>
        <p:nvGraphicFramePr>
          <p:cNvPr id="160819" name="Object 51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534285" y="1904683"/>
          <a:ext cx="639763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7" imgW="292100" imgH="393700" progId="Equation.3">
                  <p:embed/>
                </p:oleObj>
              </mc:Choice>
              <mc:Fallback>
                <p:oleObj r:id="rId7" imgW="292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34285" y="1904683"/>
                        <a:ext cx="639763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820" name="Object 52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5088255" y="3546793"/>
          <a:ext cx="639763" cy="8524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10" imgW="304800" imgH="405765" progId="Equation.3">
                  <p:embed/>
                </p:oleObj>
              </mc:Choice>
              <mc:Fallback>
                <p:oleObj r:id="rId10" imgW="304800" imgH="4057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088255" y="3546793"/>
                        <a:ext cx="639763" cy="8524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0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0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2777" name="文本框 32776"/>
          <p:cNvSpPr txBox="1"/>
          <p:nvPr>
            <p:custDataLst>
              <p:tags r:id="rId4"/>
            </p:custDataLst>
          </p:nvPr>
        </p:nvSpPr>
        <p:spPr>
          <a:xfrm>
            <a:off x="1115695" y="1176020"/>
            <a:ext cx="9690100" cy="2338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32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 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kumimoji="1" lang="zh-CN" altLang="en-US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问题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某小区的房价（平均价）原来是每平方米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4200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元，现上涨了   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.</a:t>
            </a:r>
            <a:endParaRPr kumimoji="1" lang="en-US" altLang="zh-CN" sz="2800" noProof="0" smtClean="0">
              <a:solidFill>
                <a:srgbClr val="08080C"/>
              </a:solidFill>
              <a:effectLst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(1)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那么现售价为每平方米多少元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？</a:t>
            </a:r>
            <a:endParaRPr kumimoji="1" lang="zh-CN" altLang="en-US" sz="2800" b="1" noProof="0" smtClean="0">
              <a:solidFill>
                <a:srgbClr val="00B05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133" name="Rectangle 111"/>
          <p:cNvSpPr/>
          <p:nvPr>
            <p:custDataLst>
              <p:tags r:id="rId5"/>
            </p:custDataLst>
          </p:nvPr>
        </p:nvSpPr>
        <p:spPr>
          <a:xfrm>
            <a:off x="4643755" y="5822315"/>
            <a:ext cx="2449195" cy="647700"/>
          </a:xfrm>
          <a:prstGeom prst="rect">
            <a:avLst/>
          </a:prstGeom>
          <a:noFill/>
          <a:ln w="38100" cap="flat" cmpd="sng">
            <a:noFill/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graphicFrame>
        <p:nvGraphicFramePr>
          <p:cNvPr id="160819" name="Object 51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534285" y="1904683"/>
          <a:ext cx="639763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7" imgW="292100" imgH="393700" progId="Equation.3">
                  <p:embed/>
                </p:oleObj>
              </mc:Choice>
              <mc:Fallback>
                <p:oleObj r:id="rId7" imgW="292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34285" y="1904683"/>
                        <a:ext cx="639763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870075" y="3851910"/>
            <a:ext cx="1584960" cy="460375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解法一</a:t>
            </a:r>
            <a:endParaRPr lang="zh-CN" altLang="en-US" sz="2400" b="1">
              <a:solidFill>
                <a:srgbClr val="FF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1870075" y="4963795"/>
            <a:ext cx="1617345" cy="460375"/>
          </a:xfrm>
          <a:prstGeom prst="rect">
            <a:avLst/>
          </a:prstGeom>
          <a:solidFill>
            <a:schemeClr val="bg1"/>
          </a:solidFill>
          <a:ln w="28575"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 b="1">
                <a:solidFill>
                  <a:srgbClr val="00B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解法二</a:t>
            </a:r>
            <a:endParaRPr lang="zh-CN" altLang="en-US" sz="2400" b="1">
              <a:solidFill>
                <a:srgbClr val="00B05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graphicFrame>
        <p:nvGraphicFramePr>
          <p:cNvPr id="160811" name="Object 43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3487103" y="3705543"/>
          <a:ext cx="3978910" cy="851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12" imgW="1841500" imgH="393700" progId="Equation.3">
                  <p:embed/>
                </p:oleObj>
              </mc:Choice>
              <mc:Fallback>
                <p:oleObj r:id="rId12" imgW="18415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3487103" y="3705543"/>
                        <a:ext cx="3978910" cy="851535"/>
                      </a:xfrm>
                      <a:prstGeom prst="rect">
                        <a:avLst/>
                      </a:prstGeom>
                      <a:solidFill>
                        <a:schemeClr val="accent6">
                          <a:lumMod val="20000"/>
                          <a:lumOff val="80000"/>
                        </a:schemeClr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813" name="Object 45"/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3529330" y="4749165"/>
          <a:ext cx="3902075" cy="9753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15" imgW="1727200" imgH="431800" progId="Equation.3">
                  <p:embed/>
                </p:oleObj>
              </mc:Choice>
              <mc:Fallback>
                <p:oleObj r:id="rId15" imgW="17272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3529330" y="4749165"/>
                        <a:ext cx="3902075" cy="975360"/>
                      </a:xfrm>
                      <a:prstGeom prst="rect">
                        <a:avLst/>
                      </a:prstGeom>
                      <a:solidFill>
                        <a:srgbClr val="D2ECB7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0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60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60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32777" name="文本框 32776"/>
          <p:cNvSpPr txBox="1"/>
          <p:nvPr>
            <p:custDataLst>
              <p:tags r:id="rId4"/>
            </p:custDataLst>
          </p:nvPr>
        </p:nvSpPr>
        <p:spPr>
          <a:xfrm>
            <a:off x="1115695" y="1176020"/>
            <a:ext cx="9690100" cy="29845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32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    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kumimoji="1" lang="zh-CN" altLang="en-US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问题</a:t>
            </a:r>
            <a:r>
              <a:rPr kumimoji="1" lang="en-US" altLang="zh-CN" sz="2800" b="1" noProof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某小区的房价（平均价）原来是每平方米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4200</a:t>
            </a:r>
            <a:r>
              <a:rPr kumimoji="1" lang="zh-CN" altLang="en-US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元，现上涨了   </a:t>
            </a:r>
            <a:r>
              <a:rPr kumimoji="1" lang="en-US" altLang="zh-CN" sz="2800" noProof="0" smtClean="0">
                <a:solidFill>
                  <a:srgbClr val="08080C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 .</a:t>
            </a:r>
            <a:endParaRPr kumimoji="1" lang="en-US" altLang="zh-CN" sz="2800" noProof="0" smtClean="0">
              <a:solidFill>
                <a:srgbClr val="08080C"/>
              </a:solidFill>
              <a:effectLst/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 marR="0" defTabSz="914400">
              <a:lnSpc>
                <a:spcPct val="150000"/>
              </a:lnSpc>
              <a:spcBef>
                <a:spcPct val="50000"/>
              </a:spcBef>
              <a:buClrTx/>
              <a:buSzTx/>
              <a:buFontTx/>
              <a:buNone/>
              <a:defRPr/>
            </a:pPr>
            <a:r>
              <a:rPr kumimoji="1" lang="en-US" altLang="zh-CN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(2)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买房还需交纳总房价的    </a:t>
            </a:r>
            <a:r>
              <a:rPr kumimoji="1" lang="en-US" altLang="zh-CN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 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的契税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一套120平方米的房子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按现价买应付多少钱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？</a:t>
            </a:r>
            <a:r>
              <a:rPr kumimoji="1" lang="zh-CN" altLang="en-US" sz="2800" b="1" noProof="0" smtClean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sym typeface="+mn-ea"/>
              </a:rPr>
              <a:t> </a:t>
            </a:r>
            <a:endParaRPr kumimoji="1" lang="zh-CN" altLang="en-US" sz="2800" b="1" noProof="0" smtClean="0">
              <a:solidFill>
                <a:srgbClr val="00B05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133" name="Rectangle 111"/>
          <p:cNvSpPr/>
          <p:nvPr>
            <p:custDataLst>
              <p:tags r:id="rId5"/>
            </p:custDataLst>
          </p:nvPr>
        </p:nvSpPr>
        <p:spPr>
          <a:xfrm>
            <a:off x="4643755" y="5822315"/>
            <a:ext cx="2449195" cy="647700"/>
          </a:xfrm>
          <a:prstGeom prst="rect">
            <a:avLst/>
          </a:prstGeom>
          <a:noFill/>
          <a:ln w="38100" cap="flat" cmpd="sng">
            <a:noFill/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graphicFrame>
        <p:nvGraphicFramePr>
          <p:cNvPr id="160819" name="Object 51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2534285" y="1904683"/>
          <a:ext cx="639763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7" imgW="292100" imgH="393700" progId="Equation.3">
                  <p:embed/>
                </p:oleObj>
              </mc:Choice>
              <mc:Fallback>
                <p:oleObj r:id="rId7" imgW="2921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34285" y="1904683"/>
                        <a:ext cx="639763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820" name="Object 52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5088255" y="2768283"/>
          <a:ext cx="639763" cy="8524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10" imgW="304800" imgH="405765" progId="Equation.3">
                  <p:embed/>
                </p:oleObj>
              </mc:Choice>
              <mc:Fallback>
                <p:oleObj r:id="rId10" imgW="304800" imgH="4057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088255" y="2768283"/>
                        <a:ext cx="639763" cy="8524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0815" name="Object 47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2773045" y="4160520"/>
          <a:ext cx="6559550" cy="97663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13" imgW="2730500" imgH="406400" progId="Equation.3">
                  <p:embed/>
                </p:oleObj>
              </mc:Choice>
              <mc:Fallback>
                <p:oleObj r:id="rId13" imgW="2730500" imgH="40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2773045" y="4160520"/>
                        <a:ext cx="6559550" cy="976630"/>
                      </a:xfrm>
                      <a:prstGeom prst="rect">
                        <a:avLst/>
                      </a:prstGeom>
                      <a:solidFill>
                        <a:srgbClr val="FEE6E2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ct 47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3452495" y="5380355"/>
          <a:ext cx="5286375" cy="1016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6" imgW="2247900" imgH="431800" progId="Equation.3">
                  <p:embed/>
                </p:oleObj>
              </mc:Choice>
              <mc:Fallback>
                <p:oleObj r:id="rId16" imgW="22479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3452495" y="5380355"/>
                        <a:ext cx="5286375" cy="1016000"/>
                      </a:xfrm>
                      <a:prstGeom prst="rect">
                        <a:avLst/>
                      </a:prstGeom>
                      <a:solidFill>
                        <a:srgbClr val="D4FDD8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0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0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0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5133" name="Rectangle 111"/>
          <p:cNvSpPr/>
          <p:nvPr>
            <p:custDataLst>
              <p:tags r:id="rId4"/>
            </p:custDataLst>
          </p:nvPr>
        </p:nvSpPr>
        <p:spPr>
          <a:xfrm>
            <a:off x="4643755" y="5822315"/>
            <a:ext cx="2449195" cy="647700"/>
          </a:xfrm>
          <a:prstGeom prst="rect">
            <a:avLst/>
          </a:prstGeom>
          <a:noFill/>
          <a:ln w="38100" cap="flat" cmpd="sng">
            <a:noFill/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115695" y="1176020"/>
            <a:ext cx="9690100" cy="2122170"/>
            <a:chOff x="1757" y="1852"/>
            <a:chExt cx="15260" cy="3342"/>
          </a:xfrm>
        </p:grpSpPr>
        <p:sp>
          <p:nvSpPr>
            <p:cNvPr id="32777" name="文本框 32776"/>
            <p:cNvSpPr txBox="1"/>
            <p:nvPr>
              <p:custDataLst>
                <p:tags r:id="rId5"/>
              </p:custDataLst>
            </p:nvPr>
          </p:nvSpPr>
          <p:spPr>
            <a:xfrm>
              <a:off x="1757" y="1852"/>
              <a:ext cx="15260" cy="3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kumimoji="1" lang="en-US" altLang="zh-CN" sz="32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问题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3 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某商店两件衣服都卖了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48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元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其中一件赚了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     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而另一件亏了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    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.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这两件衣服合在一起卖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是赚了还是亏了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？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赚或亏了多少元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？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楷体_GB2312" pitchFamily="49" charset="-122"/>
                  <a:ea typeface="楷体_GB2312" pitchFamily="49" charset="-122"/>
                  <a:sym typeface="+mn-ea"/>
                </a:rPr>
                <a:t> </a:t>
              </a:r>
              <a:endParaRPr kumimoji="1" lang="zh-CN" altLang="en-US" sz="2800" b="1" noProof="0" smtClean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7181" name="Object 68"/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15568" y="1966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r:id="rId7" imgW="152400" imgH="405765" progId="Equation.3">
                    <p:embed/>
                  </p:oleObj>
                </mc:Choice>
                <mc:Fallback>
                  <p:oleObj r:id="rId7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5568" y="1966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" name="Object 68"/>
            <p:cNvGraphicFramePr>
              <a:graphicFrameLocks noChangeAspect="1"/>
            </p:cNvGraphicFramePr>
            <p:nvPr>
              <p:custDataLst>
                <p:tags r:id="rId9"/>
              </p:custDataLst>
            </p:nvPr>
          </p:nvGraphicFramePr>
          <p:xfrm>
            <a:off x="5268" y="3028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r:id="rId10" imgW="152400" imgH="405765" progId="Equation.3">
                    <p:embed/>
                  </p:oleObj>
                </mc:Choice>
                <mc:Fallback>
                  <p:oleObj r:id="rId10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5268" y="3028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51625" name="Group 73"/>
          <p:cNvGrpSpPr/>
          <p:nvPr/>
        </p:nvGrpSpPr>
        <p:grpSpPr>
          <a:xfrm>
            <a:off x="1553210" y="3543834"/>
            <a:ext cx="9561195" cy="1330506"/>
            <a:chOff x="158" y="1963"/>
            <a:chExt cx="5398" cy="619"/>
          </a:xfrm>
        </p:grpSpPr>
        <p:sp>
          <p:nvSpPr>
            <p:cNvPr id="7178" name="Text Box 70"/>
            <p:cNvSpPr txBox="1"/>
            <p:nvPr>
              <p:custDataLst>
                <p:tags r:id="rId11"/>
              </p:custDataLst>
            </p:nvPr>
          </p:nvSpPr>
          <p:spPr>
            <a:xfrm>
              <a:off x="181" y="1963"/>
              <a:ext cx="5375" cy="61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70C0"/>
                  </a:solidFill>
                  <a:latin typeface="微软雅黑" panose="020b0503020204020204" charset="-122"/>
                  <a:ea typeface="微软雅黑"/>
                </a:rPr>
                <a:t>分析</a:t>
              </a:r>
              <a:r>
                <a:rPr lang="zh-CN" altLang="en-US" sz="2400" b="1">
                  <a:solidFill>
                    <a:srgbClr val="08080C"/>
                  </a:solidFill>
                  <a:latin typeface="微软雅黑" panose="020b0503020204020204" charset="-122"/>
                  <a:ea typeface="微软雅黑"/>
                </a:rPr>
                <a:t>：</a:t>
              </a:r>
              <a:r>
                <a:rPr lang="zh-CN" altLang="en-US" sz="2400" b="1">
                  <a:solidFill>
                    <a:srgbClr val="08080C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此题粗看，似乎是不赚也不亏，但仔细分析发现两件衣服的</a:t>
              </a:r>
              <a:r>
                <a:rPr lang="zh-CN" altLang="en-US" sz="2400" b="1">
                  <a:solidFill>
                    <a:srgbClr val="D60093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成本价</a:t>
              </a:r>
              <a:r>
                <a:rPr lang="zh-CN" altLang="en-US" sz="2400" b="1">
                  <a:solidFill>
                    <a:srgbClr val="08080C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不一样，即比较对象也不一样。</a:t>
              </a:r>
              <a:endParaRPr lang="zh-CN" altLang="en-US" sz="2400" b="1">
                <a:solidFill>
                  <a:srgbClr val="08080C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7179" name="Rectangle 72"/>
            <p:cNvSpPr/>
            <p:nvPr>
              <p:custDataLst>
                <p:tags r:id="rId12"/>
              </p:custDataLst>
            </p:nvPr>
          </p:nvSpPr>
          <p:spPr>
            <a:xfrm>
              <a:off x="158" y="1979"/>
              <a:ext cx="5353" cy="575"/>
            </a:xfrm>
            <a:prstGeom prst="rect">
              <a:avLst/>
            </a:prstGeom>
            <a:noFill/>
            <a:ln w="38100" cap="flat" cmpd="sng">
              <a:solidFill>
                <a:srgbClr val="0000FF"/>
              </a:solidFill>
              <a:prstDash val="dash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Times New Roman" panose="02020603050405020304" pitchFamily="18" charset="0"/>
              </a:endParaRPr>
            </a:p>
          </p:txBody>
        </p:sp>
      </p:grp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1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5133" name="Rectangle 111"/>
          <p:cNvSpPr/>
          <p:nvPr>
            <p:custDataLst>
              <p:tags r:id="rId4"/>
            </p:custDataLst>
          </p:nvPr>
        </p:nvSpPr>
        <p:spPr>
          <a:xfrm>
            <a:off x="4643755" y="5822315"/>
            <a:ext cx="2449195" cy="647700"/>
          </a:xfrm>
          <a:prstGeom prst="rect">
            <a:avLst/>
          </a:prstGeom>
          <a:noFill/>
          <a:ln w="38100" cap="flat" cmpd="sng">
            <a:noFill/>
            <a:prstDash val="dash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highlight>
                <a:srgbClr val="FFFF00"/>
              </a:highlight>
              <a:latin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115695" y="1176020"/>
            <a:ext cx="9690100" cy="2122170"/>
            <a:chOff x="1757" y="1852"/>
            <a:chExt cx="15260" cy="3342"/>
          </a:xfrm>
        </p:grpSpPr>
        <p:sp>
          <p:nvSpPr>
            <p:cNvPr id="32777" name="文本框 32776"/>
            <p:cNvSpPr txBox="1"/>
            <p:nvPr>
              <p:custDataLst>
                <p:tags r:id="rId5"/>
              </p:custDataLst>
            </p:nvPr>
          </p:nvSpPr>
          <p:spPr>
            <a:xfrm>
              <a:off x="1757" y="1852"/>
              <a:ext cx="15260" cy="3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50000"/>
                </a:spcBef>
              </a:pPr>
              <a:r>
                <a:rPr kumimoji="1" lang="en-US" altLang="zh-CN" sz="32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问题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3 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某商店两件衣服都卖了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48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元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其中一件赚了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     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而另一件亏了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    </a:t>
              </a:r>
              <a:r>
                <a:rPr lang="en-US" altLang="zh-CN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.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这两件衣服合在一起卖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，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是赚了还是亏了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？</a:t>
              </a:r>
              <a:r>
                <a:rPr lang="zh-CN" altLang="en-US" sz="2800">
                  <a:solidFill>
                    <a:srgbClr val="08080C"/>
                  </a:solidFill>
                  <a:latin typeface="微软雅黑" panose="020b0503020204020204" charset="-122"/>
                  <a:ea typeface="微软雅黑"/>
                  <a:sym typeface="+mn-ea"/>
                </a:rPr>
                <a:t>赚或亏了多少元</a:t>
              </a:r>
              <a:r>
                <a:rPr lang="zh-CN" altLang="en-US" sz="2800" b="1">
                  <a:solidFill>
                    <a:srgbClr val="08080C"/>
                  </a:solidFill>
                  <a:latin typeface="Times New Roman" panose="02020603050405020304" pitchFamily="18" charset="0"/>
                  <a:ea typeface="楷体_GB2312" pitchFamily="49" charset="-122"/>
                  <a:sym typeface="+mn-ea"/>
                </a:rPr>
                <a:t>？</a:t>
              </a:r>
              <a:r>
                <a:rPr kumimoji="1" lang="en-US" altLang="zh-CN" sz="2800" b="1" noProof="0"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</a:t>
              </a:r>
              <a:r>
                <a:rPr kumimoji="1" lang="zh-CN" altLang="en-US" sz="2800" b="1" noProof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楷体_GB2312" pitchFamily="49" charset="-122"/>
                  <a:ea typeface="楷体_GB2312" pitchFamily="49" charset="-122"/>
                  <a:sym typeface="+mn-ea"/>
                </a:rPr>
                <a:t> </a:t>
              </a:r>
              <a:endParaRPr kumimoji="1" lang="zh-CN" altLang="en-US" sz="2800" b="1" noProof="0" smtClean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7181" name="Object 68"/>
            <p:cNvGraphicFramePr>
              <a:graphicFrameLocks noChangeAspect="1"/>
            </p:cNvGraphicFramePr>
            <p:nvPr>
              <p:custDataLst>
                <p:tags r:id="rId6"/>
              </p:custDataLst>
            </p:nvPr>
          </p:nvGraphicFramePr>
          <p:xfrm>
            <a:off x="15568" y="1966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7" imgW="152400" imgH="405765" progId="Equation.3">
                    <p:embed/>
                  </p:oleObj>
                </mc:Choice>
                <mc:Fallback>
                  <p:oleObj r:id="rId7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5568" y="1966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" name="Object 68"/>
            <p:cNvGraphicFramePr>
              <a:graphicFrameLocks noChangeAspect="1"/>
            </p:cNvGraphicFramePr>
            <p:nvPr>
              <p:custDataLst>
                <p:tags r:id="rId9"/>
              </p:custDataLst>
            </p:nvPr>
          </p:nvGraphicFramePr>
          <p:xfrm>
            <a:off x="5268" y="3028"/>
            <a:ext cx="460" cy="1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0" r:id="rId10" imgW="152400" imgH="405765" progId="Equation.3">
                    <p:embed/>
                  </p:oleObj>
                </mc:Choice>
                <mc:Fallback>
                  <p:oleObj r:id="rId10" imgW="152400" imgH="4057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5268" y="3028"/>
                          <a:ext cx="460" cy="122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151626" name="Object 74"/>
          <p:cNvGraphicFramePr>
            <a:graphicFrameLocks noChangeAspect="1"/>
          </p:cNvGraphicFramePr>
          <p:nvPr>
            <p:custDataLst>
              <p:tags r:id="rId11"/>
            </p:custDataLst>
          </p:nvPr>
        </p:nvGraphicFramePr>
        <p:xfrm>
          <a:off x="2415540" y="3462973"/>
          <a:ext cx="4498340" cy="768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12" imgW="2552700" imgH="431800" progId="Equation.3">
                  <p:embed/>
                </p:oleObj>
              </mc:Choice>
              <mc:Fallback>
                <p:oleObj r:id="rId12" imgW="25527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2415540" y="3462973"/>
                        <a:ext cx="4498340" cy="768350"/>
                      </a:xfrm>
                      <a:prstGeom prst="rect">
                        <a:avLst/>
                      </a:prstGeom>
                      <a:solidFill>
                        <a:schemeClr val="accent2">
                          <a:lumMod val="20000"/>
                          <a:lumOff val="80000"/>
                        </a:schemeClr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628" name="Object 76"/>
          <p:cNvGraphicFramePr>
            <a:graphicFrameLocks noChangeAspect="1"/>
          </p:cNvGraphicFramePr>
          <p:nvPr>
            <p:custDataLst>
              <p:tags r:id="rId14"/>
            </p:custDataLst>
          </p:nvPr>
        </p:nvGraphicFramePr>
        <p:xfrm>
          <a:off x="2339182" y="4303078"/>
          <a:ext cx="4518660" cy="768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15" imgW="2565400" imgH="431800" progId="Equation.3">
                  <p:embed/>
                </p:oleObj>
              </mc:Choice>
              <mc:Fallback>
                <p:oleObj r:id="rId15" imgW="2565400" imgH="4318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2339182" y="4303078"/>
                        <a:ext cx="4518660" cy="768350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629" name="Object 77"/>
          <p:cNvGraphicFramePr>
            <a:graphicFrameLocks noChangeAspect="1"/>
          </p:cNvGraphicFramePr>
          <p:nvPr>
            <p:custDataLst>
              <p:tags r:id="rId17"/>
            </p:custDataLst>
          </p:nvPr>
        </p:nvGraphicFramePr>
        <p:xfrm>
          <a:off x="7345680" y="3691890"/>
          <a:ext cx="2014538" cy="384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18" imgW="1143000" imgH="215900" progId="Equation.3">
                  <p:embed/>
                </p:oleObj>
              </mc:Choice>
              <mc:Fallback>
                <p:oleObj r:id="rId18" imgW="114300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7345680" y="3691890"/>
                        <a:ext cx="2014538" cy="384175"/>
                      </a:xfrm>
                      <a:prstGeom prst="rect">
                        <a:avLst/>
                      </a:prstGeom>
                      <a:solidFill>
                        <a:schemeClr val="accent2">
                          <a:lumMod val="20000"/>
                          <a:lumOff val="80000"/>
                        </a:schemeClr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630" name="Object 78"/>
          <p:cNvGraphicFramePr>
            <a:graphicFrameLocks noChangeAspect="1"/>
          </p:cNvGraphicFramePr>
          <p:nvPr>
            <p:custDataLst>
              <p:tags r:id="rId20"/>
            </p:custDataLst>
          </p:nvPr>
        </p:nvGraphicFramePr>
        <p:xfrm>
          <a:off x="7288530" y="4471353"/>
          <a:ext cx="2127250" cy="361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21" imgW="1206500" imgH="203200" progId="Equation.3">
                  <p:embed/>
                </p:oleObj>
              </mc:Choice>
              <mc:Fallback>
                <p:oleObj r:id="rId21" imgW="12065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7288530" y="4471353"/>
                        <a:ext cx="2127250" cy="361950"/>
                      </a:xfrm>
                      <a:prstGeom prst="rect">
                        <a:avLst/>
                      </a:prstGeom>
                      <a:solidFill>
                        <a:schemeClr val="accent1">
                          <a:lumMod val="20000"/>
                          <a:lumOff val="80000"/>
                        </a:schemeClr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1631" name="Object 79"/>
          <p:cNvGraphicFramePr>
            <a:graphicFrameLocks noChangeAspect="1"/>
          </p:cNvGraphicFramePr>
          <p:nvPr>
            <p:custDataLst>
              <p:tags r:id="rId23"/>
            </p:custDataLst>
          </p:nvPr>
        </p:nvGraphicFramePr>
        <p:xfrm>
          <a:off x="2305368" y="5263515"/>
          <a:ext cx="5616575" cy="438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24" imgW="2794000" imgH="215900" progId="Equation.3">
                  <p:embed/>
                </p:oleObj>
              </mc:Choice>
              <mc:Fallback>
                <p:oleObj r:id="rId24" imgW="2794000" imgH="2159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2305368" y="5263515"/>
                        <a:ext cx="5616575" cy="4381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框 7"/>
          <p:cNvSpPr txBox="1"/>
          <p:nvPr>
            <p:custDataLst>
              <p:tags r:id="rId26"/>
            </p:custDataLst>
          </p:nvPr>
        </p:nvSpPr>
        <p:spPr>
          <a:xfrm>
            <a:off x="1827530" y="3463290"/>
            <a:ext cx="18199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解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 </a:t>
            </a:r>
            <a:endParaRPr lang="en-US" altLang="zh-CN" sz="2800" b="1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1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1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1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1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1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https://d.book118.com/377110110045006032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863ad2937e544e458295ea85489683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6"/>
  <p:tag name="KSO_WM_TAG_VERSION" val="1.0"/>
  <p:tag name="KSO_WM_TEMPLATE_CATEGORY" val="chip"/>
  <p:tag name="KSO_WM_TEMPLATE_INDEX" val="20221225"/>
  <p:tag name="KSO_WM_UNIT_DEC_AREA_ID" val="6d0c929b4ff34dc0bf3534c2fdf4d73f"/>
  <p:tag name="KSO_WM_UNIT_DEC_CHANGEPICRESERVED" val="1"/>
  <p:tag name="KSO_WM_UNIT_DEC_SUPPORTCHANGEPIC" val="0"/>
  <p:tag name="KSO_WM_UNIT_ID" val="chip20221225_3*i*1"/>
  <p:tag name="KSO_WM_UNIT_INDEX" val="1"/>
  <p:tag name="KSO_WM_UNIT_SUBTYPE" val="v"/>
  <p:tag name="KSO_WM_UNIT_TYPE" val="i"/>
</p:tagLst>
</file>

<file path=ppt/tags/tag2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3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e0621999cf7d4d77a12b7b5f0740b6d8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4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5.xml><?xml version="1.0" encoding="utf-8"?>
<p:tagLst xmlns:p="http://schemas.openxmlformats.org/presentationml/2006/main">
  <p:tag name="KSO_WM_ASSEMBLE_CHIP_INDEX" val="63859b1157bb4e3092baa6130d742e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4"/>
  <p:tag name="KSO_WM_TAG_VERSION" val="1.0"/>
  <p:tag name="KSO_WM_TEMPLATE_CATEGORY" val="chip"/>
  <p:tag name="KSO_WM_TEMPLATE_INDEX" val="20221225"/>
  <p:tag name="KSO_WM_UNIT_DEC_AREA_ID" val="5a7f3fdc4d984235aae09999b1543558"/>
  <p:tag name="KSO_WM_UNIT_DEC_CHANGEPICRESERVED" val="1"/>
  <p:tag name="KSO_WM_UNIT_DEC_SUPPORTCHANGEPIC" val="0"/>
  <p:tag name="KSO_WM_UNIT_ID" val="chip20221225_2*i*1"/>
  <p:tag name="KSO_WM_UNIT_INDEX" val="1"/>
  <p:tag name="KSO_WM_UNIT_SUBTYPE" val="v"/>
  <p:tag name="KSO_WM_UNIT_TYPE" val="i"/>
</p:tagLst>
</file>

<file path=ppt/tags/tag6.xml><?xml version="1.0" encoding="utf-8"?>
<p:tagLst xmlns:p="http://schemas.openxmlformats.org/presentationml/2006/main">
  <p:tag name="KSO_WM_ASSEMBLE_CHIP_INDEX" val="027594a25f0d4220b679ebe3ec93d0b1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5532121d6d42ce5af29600"/>
  <p:tag name="KSO_WM_CHIP_XID" val="615532121d6d42ce5af29601"/>
  <p:tag name="KSO_WM_TAG_VERSION" val="1.0"/>
  <p:tag name="KSO_WM_TEMPLATE_ASSEMBLE_GROUPID" val="61a82d99f40d6225060c5a8d"/>
  <p:tag name="KSO_WM_TEMPLATE_ASSEMBLE_XID" val="61add14df43d82924ffd8290"/>
  <p:tag name="KSO_WM_TEMPLATE_CATEGORY" val="custom"/>
  <p:tag name="KSO_WM_TEMPLATE_INDEX" val="20221225"/>
  <p:tag name="KSO_WM_UNIT_BLOCK" val="0"/>
  <p:tag name="KSO_WM_UNIT_COMPATIBLE" val="0"/>
  <p:tag name="KSO_WM_UNIT_DEC_AREA_ID" val="12d0e4dd999f491584143d8f78c12757"/>
  <p:tag name="KSO_WM_UNIT_DEFAULT_FONT" val="60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8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9.xml><?xml version="1.0" encoding="utf-8"?>
<p:tagLst xmlns:p="http://schemas.openxmlformats.org/presentationml/2006/main">
  <p:tag name="KSO_WM_ASSEMBLE_CHIP_INDEX" val="ce6eba1dd6f94ff88c77654fd3a3bc9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2"/>
  <p:tag name="KSO_WM_TAG_VERSION" val="1.0"/>
  <p:tag name="KSO_WM_TEMPLATE_CATEGORY" val="chip"/>
  <p:tag name="KSO_WM_TEMPLATE_INDEX" val="20221225"/>
  <p:tag name="KSO_WM_UNIT_DEC_AREA_ID" val="86afc8cc6b2e46388c2449a3902741f2"/>
  <p:tag name="KSO_WM_UNIT_DEC_CHANGEPICRESERVED" val="1"/>
  <p:tag name="KSO_WM_UNIT_DEC_SUPPORTCHANGEPIC" val="0"/>
  <p:tag name="KSO_WM_UNIT_ID" val="chip20221225_4*i*1"/>
  <p:tag name="KSO_WM_UNIT_INDEX" val="1"/>
  <p:tag name="KSO_WM_UNIT_SUBTYPE" val="v"/>
  <p:tag name="KSO_WM_UNIT_TYPE" val="i"/>
</p:tagLst>
</file>

<file path=ppt/tags/tag10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1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2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3.xml><?xml version="1.0" encoding="utf-8"?>
<p:tagLst xmlns:p="http://schemas.openxmlformats.org/presentationml/2006/main">
  <p:tag name="KSO_WM_ASSEMBLE_CHIP_INDEX" val="ce8cf0961eeb42bcb29dfa6ead413c8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3"/>
  <p:tag name="KSO_WM_TAG_VERSION" val="1.0"/>
  <p:tag name="KSO_WM_TEMPLATE_CATEGORY" val="chip"/>
  <p:tag name="KSO_WM_TEMPLATE_INDEX" val="20221225"/>
  <p:tag name="KSO_WM_UNIT_DEC_AREA_ID" val="29474b4cfae645e3882a957c8f2d63fa"/>
  <p:tag name="KSO_WM_UNIT_DEC_CHANGEPICRESERVED" val="1"/>
  <p:tag name="KSO_WM_UNIT_DEC_SUPPORTCHANGEPIC" val="0"/>
  <p:tag name="KSO_WM_UNIT_ID" val="chip20221225_5*i*1"/>
  <p:tag name="KSO_WM_UNIT_INDEX" val="1"/>
  <p:tag name="KSO_WM_UNIT_SUBTYPE" val="v"/>
  <p:tag name="KSO_WM_UNIT_TYPE" val="i"/>
</p:tagLst>
</file>

<file path=ppt/tags/tag14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be4238e0e1e24ccc8b5ceadd7f61cb5c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各位的观看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15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074954597f8d43e1bcccca0bbe4bf630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16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general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7.xml><?xml version="1.0" encoding="utf-8"?>
<p:tagLst xmlns:p="http://schemas.openxmlformats.org/presentationml/2006/main">
  <p:tag name="KSO_WM_SLIDE_BACKGROUND_TYPE" val="general"/>
</p:tagLst>
</file>

<file path=ppt/tags/tag18.xml><?xml version="1.0" encoding="utf-8"?>
<p:tagLst xmlns:p="http://schemas.openxmlformats.org/presentationml/2006/main">
  <p:tag name="KSO_WM_SLIDE_BACKGROUND_TYPE" val="general"/>
</p:tagLst>
</file>

<file path=ppt/tags/tag19.xml><?xml version="1.0" encoding="utf-8"?>
<p:tagLst xmlns:p="http://schemas.openxmlformats.org/presentationml/2006/main">
  <p:tag name="KSO_WM_SLIDE_BACKGROUND_TYPE" val="general"/>
</p:tagLst>
</file>

<file path=ppt/tags/tag20.xml><?xml version="1.0" encoding="utf-8"?>
<p:tagLst xmlns:p="http://schemas.openxmlformats.org/presentationml/2006/main">
  <p:tag name="KSO_WM_SLIDE_BACKGROUND_TYPE" val="general"/>
</p:tagLst>
</file>

<file path=ppt/tags/tag21.xml><?xml version="1.0" encoding="utf-8"?>
<p:tagLst xmlns:p="http://schemas.openxmlformats.org/presentationml/2006/main">
  <p:tag name="KSO_WM_ASSEMBLE_CHIP_INDEX" val="81f5970e91da43a7aa448a96b8dcb5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frame"/>
  <p:tag name="KSO_WM_TAG_VERSION" val="1.0"/>
  <p:tag name="KSO_WM_TEMPLATE_CATEGORY" val="chip"/>
  <p:tag name="KSO_WM_TEMPLATE_INDEX" val="20221225"/>
  <p:tag name="KSO_WM_UNIT_DEC_AREA_ID" val="2c529c208bd5476585a10a9782121f19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6"/>
  <p:tag name="KSO_WM_SLIDE_BACKGROUND_TYPE" val="frame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bg20220286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SLIDE_BACKGROUND_TYPE" val="frame"/>
</p:tagLst>
</file>

<file path=ppt/tags/tag24.xml><?xml version="1.0" encoding="utf-8"?>
<p:tagLst xmlns:p="http://schemas.openxmlformats.org/presentationml/2006/main">
  <p:tag name="KSO_WM_SLIDE_BACKGROUND_TYPE" val="frame"/>
</p:tagLst>
</file>

<file path=ppt/tags/tag25.xml><?xml version="1.0" encoding="utf-8"?>
<p:tagLst xmlns:p="http://schemas.openxmlformats.org/presentationml/2006/main">
  <p:tag name="KSO_WM_SLIDE_BACKGROUND_TYPE" val="frame"/>
</p:tagLst>
</file>

<file path=ppt/tags/tag26.xml><?xml version="1.0" encoding="utf-8"?>
<p:tagLst xmlns:p="http://schemas.openxmlformats.org/presentationml/2006/main">
  <p:tag name="KSO_WM_SLIDE_BACKGROUND_TYPE" val="frame"/>
</p:tagLst>
</file>

<file path=ppt/tags/tag27.xml><?xml version="1.0" encoding="utf-8"?>
<p:tagLst xmlns:p="http://schemas.openxmlformats.org/presentationml/2006/main">
  <p:tag name="KSO_WM_SLIDE_BACKGROUND_TYPE" val="frame"/>
</p:tagLst>
</file>

<file path=ppt/tags/tag28.xml><?xml version="1.0" encoding="utf-8"?>
<p:tagLst xmlns:p="http://schemas.openxmlformats.org/presentationml/2006/main">
  <p:tag name="KSO_WM_ASSEMBLE_CHIP_INDEX" val="eb175cf4453a4eb4b3c19ec36ad7483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leftRight"/>
  <p:tag name="KSO_WM_TAG_VERSION" val="1.0"/>
  <p:tag name="KSO_WM_TEMPLATE_CATEGORY" val="chip"/>
  <p:tag name="KSO_WM_TEMPLATE_INDEX" val="20221225"/>
  <p:tag name="KSO_WM_UNIT_DEC_AREA_ID" val="5e8cf38929bd4d82b35b850057c0e98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7"/>
  <p:tag name="KSO_WM_SLIDE_BACKGROUND_TYPE" val="leftRigh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3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SLIDE_BACKGROUND_TYPE" val="leftRight"/>
</p:tagLst>
</file>

<file path=ppt/tags/tag31.xml><?xml version="1.0" encoding="utf-8"?>
<p:tagLst xmlns:p="http://schemas.openxmlformats.org/presentationml/2006/main">
  <p:tag name="KSO_WM_SLIDE_BACKGROUND_TYPE" val="leftRight"/>
</p:tagLst>
</file>

<file path=ppt/tags/tag32.xml><?xml version="1.0" encoding="utf-8"?>
<p:tagLst xmlns:p="http://schemas.openxmlformats.org/presentationml/2006/main">
  <p:tag name="KSO_WM_SLIDE_BACKGROUND_TYPE" val="leftRight"/>
</p:tagLst>
</file>

<file path=ppt/tags/tag33.xml><?xml version="1.0" encoding="utf-8"?>
<p:tagLst xmlns:p="http://schemas.openxmlformats.org/presentationml/2006/main">
  <p:tag name="KSO_WM_SLIDE_BACKGROUND_TYPE" val="leftRight"/>
</p:tagLst>
</file>

<file path=ppt/tags/tag34.xml><?xml version="1.0" encoding="utf-8"?>
<p:tagLst xmlns:p="http://schemas.openxmlformats.org/presentationml/2006/main">
  <p:tag name="KSO_WM_SLIDE_BACKGROUND_TYPE" val="leftRight"/>
</p:tagLst>
</file>

<file path=ppt/tags/tag35.xml><?xml version="1.0" encoding="utf-8"?>
<p:tagLst xmlns:p="http://schemas.openxmlformats.org/presentationml/2006/main">
  <p:tag name="KSO_WM_SLIDE_BACKGROUND_TYPE" val="leftRight"/>
</p:tagLst>
</file>

<file path=ppt/tags/tag36.xml><?xml version="1.0" encoding="utf-8"?>
<p:tagLst xmlns:p="http://schemas.openxmlformats.org/presentationml/2006/main">
  <p:tag name="KSO_WM_ASSEMBLE_CHIP_INDEX" val="00a9fe16b712426ab25d7796fc7950b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topBottom"/>
  <p:tag name="KSO_WM_TAG_VERSION" val="1.0"/>
  <p:tag name="KSO_WM_TEMPLATE_CATEGORY" val="chip"/>
  <p:tag name="KSO_WM_TEMPLATE_INDEX" val="20221225"/>
  <p:tag name="KSO_WM_UNIT_DEC_AREA_ID" val="83df9c6aa6ae45b8ae43e5efcb50016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8"/>
  <p:tag name="KSO_WM_SLIDE_BACKGROUND_TYPE" val="topBottom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4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SLIDE_BACKGROUND_TYPE" val="topBottom"/>
</p:tagLst>
</file>

<file path=ppt/tags/tag39.xml><?xml version="1.0" encoding="utf-8"?>
<p:tagLst xmlns:p="http://schemas.openxmlformats.org/presentationml/2006/main">
  <p:tag name="KSO_WM_SLIDE_BACKGROUND_TYPE" val="topBottom"/>
</p:tagLst>
</file>

<file path=ppt/tags/tag40.xml><?xml version="1.0" encoding="utf-8"?>
<p:tagLst xmlns:p="http://schemas.openxmlformats.org/presentationml/2006/main">
  <p:tag name="KSO_WM_SLIDE_BACKGROUND_TYPE" val="topBottom"/>
</p:tagLst>
</file>

<file path=ppt/tags/tag41.xml><?xml version="1.0" encoding="utf-8"?>
<p:tagLst xmlns:p="http://schemas.openxmlformats.org/presentationml/2006/main">
  <p:tag name="KSO_WM_SLIDE_BACKGROUND_TYPE" val="topBottom"/>
</p:tagLst>
</file>

<file path=ppt/tags/tag42.xml><?xml version="1.0" encoding="utf-8"?>
<p:tagLst xmlns:p="http://schemas.openxmlformats.org/presentationml/2006/main">
  <p:tag name="KSO_WM_SLIDE_BACKGROUND_TYPE" val="topBottom"/>
</p:tagLst>
</file>

<file path=ppt/tags/tag43.xml><?xml version="1.0" encoding="utf-8"?>
<p:tagLst xmlns:p="http://schemas.openxmlformats.org/presentationml/2006/main">
  <p:tag name="KSO_WM_SLIDE_BACKGROUND_TYPE" val="topBottom"/>
</p:tagLst>
</file>

<file path=ppt/tags/tag44.xml><?xml version="1.0" encoding="utf-8"?>
<p:tagLst xmlns:p="http://schemas.openxmlformats.org/presentationml/2006/main">
  <p:tag name="KSO_WM_ASSEMBLE_CHIP_INDEX" val="68b3477ab798448687630ee1a7722ee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ottomTop"/>
  <p:tag name="KSO_WM_TAG_VERSION" val="1.0"/>
  <p:tag name="KSO_WM_TEMPLATE_CATEGORY" val="chip"/>
  <p:tag name="KSO_WM_TEMPLATE_INDEX" val="20221225"/>
  <p:tag name="KSO_WM_UNIT_DEC_AREA_ID" val="9b5590b134324652849c0ec4e8556df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9"/>
  <p:tag name="KSO_WM_SLIDE_BACKGROUND_TYPE" val="bottomTop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5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SLIDE_BACKGROUND_TYPE" val="bottomTop"/>
</p:tagLst>
</file>

<file path=ppt/tags/tag47.xml><?xml version="1.0" encoding="utf-8"?>
<p:tagLst xmlns:p="http://schemas.openxmlformats.org/presentationml/2006/main">
  <p:tag name="KSO_WM_SLIDE_BACKGROUND_TYPE" val="bottomTop"/>
</p:tagLst>
</file>

<file path=ppt/tags/tag48.xml><?xml version="1.0" encoding="utf-8"?>
<p:tagLst xmlns:p="http://schemas.openxmlformats.org/presentationml/2006/main">
  <p:tag name="KSO_WM_SLIDE_BACKGROUND_TYPE" val="bottomTop"/>
</p:tagLst>
</file>

<file path=ppt/tags/tag49.xml><?xml version="1.0" encoding="utf-8"?>
<p:tagLst xmlns:p="http://schemas.openxmlformats.org/presentationml/2006/main">
  <p:tag name="KSO_WM_SLIDE_BACKGROUND_TYPE" val="bottomTop"/>
</p:tagLst>
</file>

<file path=ppt/tags/tag50.xml><?xml version="1.0" encoding="utf-8"?>
<p:tagLst xmlns:p="http://schemas.openxmlformats.org/presentationml/2006/main">
  <p:tag name="KSO_WM_SLIDE_BACKGROUND_TYPE" val="bottomTop"/>
</p:tagLst>
</file>

<file path=ppt/tags/tag51.xml><?xml version="1.0" encoding="utf-8"?>
<p:tagLst xmlns:p="http://schemas.openxmlformats.org/presentationml/2006/main">
  <p:tag name="KSO_WM_SLIDE_BACKGROUND_TYPE" val="bottomTop"/>
</p:tagLst>
</file>

<file path=ppt/tags/tag52.xml><?xml version="1.0" encoding="utf-8"?>
<p:tagLst xmlns:p="http://schemas.openxmlformats.org/presentationml/2006/main">
  <p:tag name="KSO_WM_ASSEMBLE_CHIP_INDEX" val="f18904dec85840de8479a86c0de2b01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navigation"/>
  <p:tag name="KSO_WM_TAG_VERSION" val="1.0"/>
  <p:tag name="KSO_WM_TEMPLATE_CATEGORY" val="chip"/>
  <p:tag name="KSO_WM_TEMPLATE_INDEX" val="20221225"/>
  <p:tag name="KSO_WM_UNIT_DEC_AREA_ID" val="81fbce2c3a824b3e9b0ccd7d5e37b61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a"/>
  <p:tag name="KSO_WM_SLIDE_BACKGROUND_TYPE" val="navigation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6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SLIDE_BACKGROUND_TYPE" val="navigation"/>
</p:tagLst>
</file>

<file path=ppt/tags/tag55.xml><?xml version="1.0" encoding="utf-8"?>
<p:tagLst xmlns:p="http://schemas.openxmlformats.org/presentationml/2006/main">
  <p:tag name="KSO_WM_SLIDE_BACKGROUND_TYPE" val="navigation"/>
</p:tagLst>
</file>

<file path=ppt/tags/tag56.xml><?xml version="1.0" encoding="utf-8"?>
<p:tagLst xmlns:p="http://schemas.openxmlformats.org/presentationml/2006/main">
  <p:tag name="KSO_WM_SLIDE_BACKGROUND_TYPE" val="navigation"/>
</p:tagLst>
</file>

<file path=ppt/tags/tag57.xml><?xml version="1.0" encoding="utf-8"?>
<p:tagLst xmlns:p="http://schemas.openxmlformats.org/presentationml/2006/main">
  <p:tag name="KSO_WM_SLIDE_BACKGROUND_TYPE" val="navigation"/>
</p:tagLst>
</file>

<file path=ppt/tags/tag58.xml><?xml version="1.0" encoding="utf-8"?>
<p:tagLst xmlns:p="http://schemas.openxmlformats.org/presentationml/2006/main">
  <p:tag name="KSO_WM_SLIDE_BACKGROUND_TYPE" val="navigation"/>
</p:tagLst>
</file>

<file path=ppt/tags/tag59.xml><?xml version="1.0" encoding="utf-8"?>
<p:tagLst xmlns:p="http://schemas.openxmlformats.org/presentationml/2006/main">
  <p:tag name="KSO_WM_SLIDE_BACKGROUND_TYPE" val="navigation"/>
</p:tagLst>
</file>

<file path=ppt/tags/tag60.xml><?xml version="1.0" encoding="utf-8"?>
<p:tagLst xmlns:p="http://schemas.openxmlformats.org/presentationml/2006/main">
  <p:tag name="KSO_WM_SLIDE_BACKGROUND_TYPE" val="navigation"/>
</p:tagLst>
</file>

<file path=ppt/tags/tag61.xml><?xml version="1.0" encoding="utf-8"?>
<p:tagLst xmlns:p="http://schemas.openxmlformats.org/presentationml/2006/main">
  <p:tag name="KSO_WM_SLIDE_BACKGROUND_TYPE" val="navigation"/>
</p:tagLst>
</file>

<file path=ppt/tags/tag62.xml><?xml version="1.0" encoding="utf-8"?>
<p:tagLst xmlns:p="http://schemas.openxmlformats.org/presentationml/2006/main">
  <p:tag name="KSO_WM_ASSEMBLE_CHIP_INDEX" val="2c04b92ef35d46909e216ae0ffd0fcd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elt"/>
  <p:tag name="KSO_WM_TAG_VERSION" val="1.0"/>
  <p:tag name="KSO_WM_TEMPLATE_CATEGORY" val="chip"/>
  <p:tag name="KSO_WM_TEMPLATE_INDEX" val="20221225"/>
  <p:tag name="KSO_WM_UNIT_DEC_AREA_ID" val="e82977e59aa6440983c298f338f8c857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b"/>
  <p:tag name="KSO_WM_SLIDE_BACKGROUND_TYPE" val="bel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SLIDE_BACKGROUND_TYPE" val="belt"/>
</p:tagLst>
</file>

<file path=ppt/tags/tag65.xml><?xml version="1.0" encoding="utf-8"?>
<p:tagLst xmlns:p="http://schemas.openxmlformats.org/presentationml/2006/main">
  <p:tag name="KSO_WM_SLIDE_BACKGROUND_TYPE" val="belt"/>
</p:tagLst>
</file>

<file path=ppt/tags/tag66.xml><?xml version="1.0" encoding="utf-8"?>
<p:tagLst xmlns:p="http://schemas.openxmlformats.org/presentationml/2006/main">
  <p:tag name="KSO_WM_SLIDE_BACKGROUND_TYPE" val="belt"/>
</p:tagLst>
</file>

<file path=ppt/tags/tag67.xml><?xml version="1.0" encoding="utf-8"?>
<p:tagLst xmlns:p="http://schemas.openxmlformats.org/presentationml/2006/main">
  <p:tag name="KSO_WM_SLIDE_BACKGROUND_TYPE" val="belt"/>
</p:tagLst>
</file>

<file path=ppt/tags/tag68.xml><?xml version="1.0" encoding="utf-8"?>
<p:tagLst xmlns:p="http://schemas.openxmlformats.org/presentationml/2006/main">
  <p:tag name="KSO_WM_SLIDE_BACKGROUND_TYPE" val="belt"/>
</p:tagLst>
</file>

<file path=ppt/tags/tag69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0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1.xml><?xml version="1.0" encoding="utf-8"?>
<p:tagLst xmlns:p="http://schemas.openxmlformats.org/presentationml/2006/main">
  <p:tag name="KSO_WM_BEAUTIFY_FLAG" val="#wm#"/>
  <p:tag name="KSO_WM_CHIP_COLORING" val="2"/>
  <p:tag name="KSO_WM_TAG_VERSION" val="1.0"/>
  <p:tag name="KSO_WM_TEMPLATE_CATEGORY" val="custom"/>
  <p:tag name="KSO_WM_TEMPLATE_INDEX" val="20221225"/>
</p:tagLst>
</file>

<file path=ppt/tags/tag72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4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505703801e9b46799d1f09b33d4d58e7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2},&quot;DecorateInfoY&quot;:{&quot;IsAbs&quot;:true,&quot;Pos&quot;:0},&quot;ReferentInfo&quot;:{&quot;Id&quot;:&quot;774b6beadb734981b5f95271f7139b8f&quot;,&quot;X&quot;:{&quot;Pos&quot;:2},&quot;Y&quot;:{&quot;Pos&quot;:2}},&quot;whChangeMode&quot;:0}"/>
  <p:tag name="KSO_WM_UNIT_DIAGRAM_ISNUMVISUAL" val="0"/>
  <p:tag name="KSO_WM_UNIT_DIAGRAM_ISREFERUNIT" val="0"/>
  <p:tag name="KSO_WM_UNIT_HIGHLIGHT" val="0"/>
  <p:tag name="KSO_WM_UNIT_ID" val="custom20221225_1*i*1"/>
  <p:tag name="KSO_WM_UNIT_INDEX" val="1"/>
  <p:tag name="KSO_WM_UNIT_LAYERLEVEL" val="1"/>
  <p:tag name="KSO_WM_UNIT_LINE_FILL_TYPE" val="5"/>
  <p:tag name="KSO_WM_UNIT_LINE_FORE_SCHEMECOLOR_INDEX_1" val="13"/>
  <p:tag name="KSO_WM_UNIT_LINE_FORE_SCHEMECOLOR_INDEX_1_BRIGHTNESS" val="0"/>
  <p:tag name="KSO_WM_UNIT_LINE_FORE_SCHEMECOLOR_INDEX_1_POS" val="0.07"/>
  <p:tag name="KSO_WM_UNIT_LINE_FORE_SCHEMECOLOR_INDEX_1_TRANS" val="0"/>
  <p:tag name="KSO_WM_UNIT_LINE_FORE_SCHEMECOLOR_INDEX_2" val="14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180"/>
  <p:tag name="KSO_WM_UNIT_LINE_GRADIENT_DIRECTION" val="4"/>
  <p:tag name="KSO_WM_UNIT_LINE_GRADIENT_TYPE" val="0"/>
  <p:tag name="KSO_WM_UNIT_SM_LIMIT_TYPE" val="3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CHIP_COLORING" val="2"/>
  <p:tag name="KSO_WM_CHIP_DECFILLPROP" val="[]"/>
  <p:tag name="KSO_WM_CHIP_FILLPROP" val="[[{&quot;text_align&quot;:&quot;rm&quot;,&quot;text_direction&quot;:&quot;horizontal&quot;,&quot;support_big_font&quot;:false,&quot;picture_toward&quot;:0,&quot;picture_dockside&quot;:[],&quot;fill_id&quot;:&quot;fcb3b71683b946d2bc4da97831ca3c23&quot;,&quot;fill_align&quot;:&quot;rm&quot;,&quot;chip_types&quot;:[&quot;diagram&quot;,&quot;header&quot;]}]]"/>
  <p:tag name="KSO_WM_CHIP_GROUPID" val="61513e3cd3dcef8fee32c271"/>
  <p:tag name="KSO_WM_CHIP_INFOS" val="{&quot;type&quot;:0,&quot;layout_type&quot;:&quot;1_NF_RC_3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itle&quot;,&quot;sectionTitle&quot;,&quot;contents&quot;,&quot;endPage&quot;],&quot;useType&quot;:[&quot;ppt&quot;]}"/>
  <p:tag name="KSO_WM_CHIP_XID" val="61513e3cd3dcef8fee32c272"/>
  <p:tag name="KSO_WM_SLIDE_BACKGROUND_TYPE" val="general"/>
  <p:tag name="KSO_WM_SLIDE_BK_DARK_LIGHT" val="2"/>
  <p:tag name="KSO_WM_SLIDE_ID" val="custom20221225_1"/>
  <p:tag name="KSO_WM_SLIDE_INDEX" val="1"/>
  <p:tag name="KSO_WM_SLIDE_ITEM_CNT" val="0"/>
  <p:tag name="KSO_WM_SLIDE_LAYOUT" val="a_b_f"/>
  <p:tag name="KSO_WM_SLIDE_LAYOUT_CNT" val="1_1_1"/>
  <p:tag name="KSO_WM_SLIDE_LAYOUT_INFO" val="{&quot;id&quot;:&quot;2021-12-06T17:01:11&quot;,&quot;margin&quot;:{&quot;bottom&quot;:5.202857494354248,&quot;left&quot;:13.873612403869629,&quot;right&quot;:1.2340946197509766,&quot;top&quot;:5.202836036682129},&quot;type&quot;:0}"/>
  <p:tag name="KSO_WM_SLIDE_SUBTYPE" val="pureTxt"/>
  <p:tag name="KSO_WM_SLIDE_SUPPORT_FEATURE_TYPE" val="0"/>
  <p:tag name="KSO_WM_SLIDE_TYPE" val="title"/>
  <p:tag name="KSO_WM_SPECIAL_SOURCE" val="bdnull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COLOR_TYPE" val="1"/>
  <p:tag name="KSO_WM_TEMPLATE_INDEX" val="20221225"/>
  <p:tag name="KSO_WM_TEMPLATE_MASTER_THUMB_INDEX" val="13"/>
  <p:tag name="KSO_WM_TEMPLATE_MASTER_TYPE" val="1"/>
  <p:tag name="KSO_WM_TEMPLATE_SUBCATEGORY" val="21"/>
  <p:tag name="KSO_WM_TEMPLATE_THUMBS_INDEX" val="1、2、4、5、7、24"/>
  <p:tag name="KSO_WM_UNIT_SHOW_EDIT_AREA_INDICATION" val="1"/>
</p:tagLst>
</file>

<file path=ppt/tags/tag7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79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0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12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18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2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3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4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21225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5459A3"/>
      </a:accent1>
      <a:accent2>
        <a:srgbClr val="775296"/>
      </a:accent2>
      <a:accent3>
        <a:srgbClr val="8E4D86"/>
      </a:accent3>
      <a:accent4>
        <a:srgbClr val="9C4B74"/>
      </a:accent4>
      <a:accent5>
        <a:srgbClr val="A24E62"/>
      </a:accent5>
      <a:accent6>
        <a:srgbClr val="A25453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微软雅黑</vt:lpstr>
      <vt:lpstr>汉仪正圆-35S</vt:lpstr>
      <vt:lpstr>汉仪润圆-65简</vt:lpstr>
      <vt:lpstr>Times New Roman</vt:lpstr>
      <vt:lpstr>黑体</vt:lpstr>
      <vt:lpstr>宋体</vt:lpstr>
      <vt:lpstr>楷体_GB2312</vt:lpstr>
      <vt:lpstr>Calibri Light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2024-09-05T00:51:00.253</cp:lastPrinted>
  <dcterms:created xsi:type="dcterms:W3CDTF">2024-09-04T16:51:00Z</dcterms:created>
  <dcterms:modified xsi:type="dcterms:W3CDTF">2024-09-04T16:51:05Z</dcterms:modified>
</cp:coreProperties>
</file>