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BFCA2-F619-4AA2-BDFA-58B6537D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22B7-DD22-4759-A6CF-50620F213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AC49E-335E-4B0A-AB03-2211C0A89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C8983-F043-49C7-861F-FDA5E597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C6C2C-76C5-43D6-8630-A9FCB201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37597-3F35-47E5-9544-936E2C70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A174F-CF6C-49F6-85ED-2C31CC32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04859-B177-45C1-AC4E-3B13C868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ED66F-47CB-48D5-B7B2-732759F3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86E54-C4E4-46A4-AE0A-552D2DDC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ECEF3-39B2-42F0-A53C-9FD2DF224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44FC9E1-DE5C-D164-4AC6-97E31893C8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875F42B-D380-8CE0-A107-41C99A4C3C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0ED75D2-B599-3873-5C77-6F00402E89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7FC6643-865A-7041-16A9-544E78026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8035A67-B3F5-E66E-15C6-6F8A600CE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17293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6A348C4-9111-1F85-B2B4-C5930C9FD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D69D972-D875-3C23-7649-2F9F041A0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CEE5161-8718-F7FC-DA2C-6E949F33AD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56ADC64-CE99-82C4-9368-9E154D8F7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00FE9A3-EE5A-7C08-59F2-325157FBF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414300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F99F135-F5CF-1ECE-A5CD-6C05E9C5A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AE26A99-89D1-60C9-3FDA-3F048FF23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827F1A1-40C0-668E-9EAB-71CEA38EE1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54FFB9B-1087-8786-FB6F-9AD8DA8D8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0F542F9-679B-C885-4106-683075171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491310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8D2F7BF-3B0B-BCC8-E1E7-13840389D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0857812-8746-DBBC-7F9B-19441110C9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045BC68-FD83-E75B-C71F-457B59EA76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233460E-5470-C5E7-0491-934AF14108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4295883-C59C-D2DF-6FDE-9F44D7B22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7DE537B-345F-D809-361E-CDA0F70F4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234849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8DDE85F-A0CD-12E6-FC44-B2EF15461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FA7F497-8F30-6428-5E8A-11E87D318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6308D25-2254-FCE2-48A3-A03340B87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E7E6D7-3C32-C453-7510-CBB82A405E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54E8005-AFA5-F0F9-BDF0-9C6D007912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57E1678-FAB7-5431-9C8E-096102C628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37D5416-929F-E384-2D42-82EECC772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DA21B762-B12D-3487-21A8-A054D7F75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037926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082F71-8BC5-D676-0E7E-744394435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357745C-7724-45A4-EDF8-9094EF93E0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FCAC73C8-13E0-14BE-3E7F-826E9D99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D07DA94D-5766-9E88-17BF-2222D180D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41927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8852DE10-8503-E835-7125-6046E4838A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4742128-7165-8C98-4CA0-309F27E62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9485448-CFE0-BD98-B24B-5E92C6B8A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88103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FC17D56-A7DA-5518-AEE3-A19BA97C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992E5B9-12C8-7E2A-85E2-86D317406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2DD9630-B676-62D6-4BD0-3D2535977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A41542A-4395-3EED-ABF3-9F16E263C4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910F9EB-FEEC-F4AF-FD82-10DC19F42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E2D2369-79D3-94F7-4BA3-16B2AD241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737801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93E19E7-3622-4D6A-4B5C-2573DDB1A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0C4D8732-C83F-D21B-AA9F-2850EC9843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1F477A0-A616-D5A4-3A0D-97F060D9A9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8931053-871A-2A5C-F696-D1240A0D9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B3B7DE5-25E1-CDB8-A9C4-F15A9A640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7AEC892-16A2-39E4-2A52-A7A1D4FA7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27546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3606B65-816D-DFC0-493E-87A025B8E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A9DCB65-4BF0-D531-7DEB-9DE9BDBE9F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7D21EBE-D7B8-9A0B-F14A-3A7D0CA040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F2ACC36-1E7B-4C7A-983A-59FBF4C0816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8BCB46A-9DFE-2C6D-3971-D797CC72E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2CDD03D-E0C3-9452-BFB7-0A1DB38B6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fld id="{4C92DDCD-4FE8-41AC-AAE1-5E743FC602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307668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3802364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A9B50B45-2826-1657-46F1-89EC4817B396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934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50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211.wav" /><Relationship Id="rId3" Type="http://schemas.openxmlformats.org/officeDocument/2006/relationships/audio" Target="../media/chimes12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hyperlink" Target="https://www.baidu.com/s?wd=%E7%94%B2%E5%9E%8BH1N1&amp;tn=44039180_cpr&amp;fenlei=mv6quAkxTZn0IZRqIHckPjm4nH00T1Y3PH0sPjc1rjm4nvmYPADk0ZwV5Hcvrjm3rH6sPfKWUMw85HfYnjn4nH6sgvPsT6KdThsqpZwYTjCEQLGCpyw9Uz4Bmy-bIi4WUvYETgN-TLwGUv3EPHf3P1bLPHRk" TargetMode="External" /><Relationship Id="rId3" Type="http://schemas.openxmlformats.org/officeDocument/2006/relationships/audio" Target="../media/chimes12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amera3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5.xml" TargetMode="Internal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audio" Target="../media/click4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5.xml" TargetMode="Internal" /><Relationship Id="rId3" Type="http://schemas.openxmlformats.org/officeDocument/2006/relationships/slide" Target="slide6.xml" TargetMode="Internal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audio" Target="../media/click4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5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7.xml" TargetMode="Internal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audio" Target="../media/click4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5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7.xml" TargetMode="Internal" /><Relationship Id="rId6" Type="http://schemas.openxmlformats.org/officeDocument/2006/relationships/image" Target="../media/image8.jpeg" /><Relationship Id="rId7" Type="http://schemas.openxmlformats.org/officeDocument/2006/relationships/audio" Target="../media/click4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5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7.xml" TargetMode="Internal" /><Relationship Id="rId6" Type="http://schemas.openxmlformats.org/officeDocument/2006/relationships/slide" Target="slide9.xml" TargetMode="Internal" /><Relationship Id="rId7" Type="http://schemas.openxmlformats.org/officeDocument/2006/relationships/image" Target="../media/image9.jpeg" /><Relationship Id="rId8" Type="http://schemas.openxmlformats.org/officeDocument/2006/relationships/audio" Target="../media/click4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audio" Target="../media/click4.wav" /><Relationship Id="rId2" Type="http://schemas.openxmlformats.org/officeDocument/2006/relationships/slide" Target="slide5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7.xml" TargetMode="Internal" /><Relationship Id="rId6" Type="http://schemas.openxmlformats.org/officeDocument/2006/relationships/slide" Target="slide9.xml" TargetMode="Internal" /><Relationship Id="rId7" Type="http://schemas.openxmlformats.org/officeDocument/2006/relationships/slide" Target="slide10.xml" TargetMode="Internal" /><Relationship Id="rId8" Type="http://schemas.openxmlformats.org/officeDocument/2006/relationships/image" Target="../media/image10.jpeg" /><Relationship Id="rId9" Type="http://schemas.openxmlformats.org/officeDocument/2006/relationships/hyperlink" Target="http://jpkc.hntcm.cn/yxjscx/online/YiXueJiShengChongXueTuJian/html/news11/20031108024331.htm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audio" Target="../media/camera3.wav" /><Relationship Id="rId2" Type="http://schemas.openxmlformats.org/officeDocument/2006/relationships/slide" Target="slide5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7.xml" TargetMode="Internal" /><Relationship Id="rId6" Type="http://schemas.openxmlformats.org/officeDocument/2006/relationships/slide" Target="slide9.xml" TargetMode="Internal" /><Relationship Id="rId7" Type="http://schemas.openxmlformats.org/officeDocument/2006/relationships/slide" Target="slide10.xml" TargetMode="Internal" /><Relationship Id="rId8" Type="http://schemas.openxmlformats.org/officeDocument/2006/relationships/audio" Target="../media/audio515.wav" /><Relationship Id="rId9" Type="http://schemas.openxmlformats.org/officeDocument/2006/relationships/audio" Target="../media/audio626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gif" /><Relationship Id="rId3" Type="http://schemas.openxmlformats.org/officeDocument/2006/relationships/image" Target="../media/image15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203610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Line 5">
            <a:extLst>
              <a:ext uri="{FF2B5EF4-FFF2-40B4-BE49-F238E27FC236}">
                <a16:creationId xmlns:a16="http://schemas.microsoft.com/office/drawing/2014/main" id="{B3FC2E43-950A-89F8-9877-3705044EDDE5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0800" y="3276600"/>
            <a:ext cx="54864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4" name="Line 6">
            <a:extLst>
              <a:ext uri="{FF2B5EF4-FFF2-40B4-BE49-F238E27FC236}">
                <a16:creationId xmlns:a16="http://schemas.microsoft.com/office/drawing/2014/main" id="{80D0A633-292F-52E0-A967-A033F9A4D33E}"/>
              </a:ext>
            </a:extLst>
          </p:cNvPr>
          <p:cNvSpPr>
            <a:spLocks noChangeShapeType="1"/>
          </p:cNvSpPr>
          <p:nvPr/>
        </p:nvSpPr>
        <p:spPr bwMode="auto">
          <a:xfrm>
            <a:off x="1219200" y="3124200"/>
            <a:ext cx="5486400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80" name="Text Box 12">
            <a:extLst>
              <a:ext uri="{FF2B5EF4-FFF2-40B4-BE49-F238E27FC236}">
                <a16:creationId xmlns:a16="http://schemas.microsoft.com/office/drawing/2014/main" id="{C390E910-3135-9B26-1DDA-69FFA1DC75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2193925"/>
            <a:ext cx="8569325" cy="1006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zh-CN" altLang="en-US" sz="60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常见传染病的预防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179" name="Group 83">
            <a:extLst>
              <a:ext uri="{FF2B5EF4-FFF2-40B4-BE49-F238E27FC236}">
                <a16:creationId xmlns:a16="http://schemas.microsoft.com/office/drawing/2014/main" id="{BE10A6B1-8D22-6537-FF94-96287F0EE683}"/>
              </a:ext>
            </a:extLst>
          </p:cNvPr>
          <p:cNvGraphicFramePr>
            <a:graphicFrameLocks noGrp="1"/>
          </p:cNvGraphicFramePr>
          <p:nvPr/>
        </p:nvGraphicFramePr>
        <p:xfrm>
          <a:off x="0" y="76200"/>
          <a:ext cx="9169400" cy="4648200"/>
        </p:xfrm>
        <a:graphic>
          <a:graphicData uri="http://schemas.openxmlformats.org/drawingml/2006/table">
            <a:tbl>
              <a:tblPr/>
              <a:tblGrid>
                <a:gridCol w="22859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59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2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09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3831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190624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疾病名称</a:t>
                      </a:r>
                    </a:p>
                  </a:txBody>
                  <a:tcPr marL="91437" marR="914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是否可传染</a:t>
                      </a:r>
                      <a:r>
                        <a:rPr kumimoji="0" lang="zh-CN" altLang="en-US" sz="3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疾病名称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是否可传染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05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流  感</a:t>
                      </a:r>
                    </a:p>
                  </a:txBody>
                  <a:tcPr marL="91437" marR="914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近视眼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21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手癣足癣</a:t>
                      </a:r>
                    </a:p>
                  </a:txBody>
                  <a:tcPr marL="91437" marR="914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水  痘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21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贫  血</a:t>
                      </a:r>
                    </a:p>
                  </a:txBody>
                  <a:tcPr marL="91437" marR="914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龋  齿</a:t>
                      </a:r>
                      <a:r>
                        <a:rPr kumimoji="0" lang="zh-CN" altLang="en-US" sz="3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21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肺结核</a:t>
                      </a:r>
                    </a:p>
                  </a:txBody>
                  <a:tcPr marL="91437" marR="914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蛔虫病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906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血吸虫病</a:t>
                      </a:r>
                    </a:p>
                  </a:txBody>
                  <a:tcPr marL="91437" marR="914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流行性乙型脑炎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1" i="0" u="none" strike="noStrike" cap="none" normalizeH="0" baseline="0">
                        <a:ln>
                          <a:noFill/>
                        </a:ln>
                        <a:solidFill>
                          <a:srgbClr val="0000CC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118" name="WordArt 46">
            <a:extLst>
              <a:ext uri="{FF2B5EF4-FFF2-40B4-BE49-F238E27FC236}">
                <a16:creationId xmlns:a16="http://schemas.microsoft.com/office/drawing/2014/main" id="{07DD5B9F-01ED-D4A0-A87B-5D2D287B63CB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895600" y="12954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19" name="WordArt 47">
            <a:extLst>
              <a:ext uri="{FF2B5EF4-FFF2-40B4-BE49-F238E27FC236}">
                <a16:creationId xmlns:a16="http://schemas.microsoft.com/office/drawing/2014/main" id="{D35D1661-E0DC-D281-2BAC-071D713C721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895600" y="19050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20" name="WordArt 48">
            <a:extLst>
              <a:ext uri="{FF2B5EF4-FFF2-40B4-BE49-F238E27FC236}">
                <a16:creationId xmlns:a16="http://schemas.microsoft.com/office/drawing/2014/main" id="{9A0948CC-EC96-19DC-90C2-2B5723B7CCC1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971800" y="30480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21" name="WordArt 49">
            <a:extLst>
              <a:ext uri="{FF2B5EF4-FFF2-40B4-BE49-F238E27FC236}">
                <a16:creationId xmlns:a16="http://schemas.microsoft.com/office/drawing/2014/main" id="{74E1A888-6DA2-E118-3F88-C496F9DBF46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971800" y="38100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22" name="WordArt 50">
            <a:extLst>
              <a:ext uri="{FF2B5EF4-FFF2-40B4-BE49-F238E27FC236}">
                <a16:creationId xmlns:a16="http://schemas.microsoft.com/office/drawing/2014/main" id="{D5447768-6D7D-7A5B-E851-208661B751BB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315200" y="19050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23" name="WordArt 51">
            <a:extLst>
              <a:ext uri="{FF2B5EF4-FFF2-40B4-BE49-F238E27FC236}">
                <a16:creationId xmlns:a16="http://schemas.microsoft.com/office/drawing/2014/main" id="{50D99DD5-1CFE-EBF2-444C-A1F11A8F5CD0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315200" y="30480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24" name="WordArt 52">
            <a:extLst>
              <a:ext uri="{FF2B5EF4-FFF2-40B4-BE49-F238E27FC236}">
                <a16:creationId xmlns:a16="http://schemas.microsoft.com/office/drawing/2014/main" id="{F9FE8C12-71D0-34BA-B871-BC407905E7A2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315200" y="3733800"/>
            <a:ext cx="4667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√</a:t>
            </a:r>
          </a:p>
        </p:txBody>
      </p:sp>
      <p:sp>
        <p:nvSpPr>
          <p:cNvPr id="3125" name="WordArt 53">
            <a:extLst>
              <a:ext uri="{FF2B5EF4-FFF2-40B4-BE49-F238E27FC236}">
                <a16:creationId xmlns:a16="http://schemas.microsoft.com/office/drawing/2014/main" id="{D6B75691-7118-C2DC-E89C-2DF9432AE540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391400" y="1371600"/>
            <a:ext cx="409575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 kern="10">
                <a:ln w="19050"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×</a:t>
            </a:r>
            <a:endParaRPr lang="zh-CN" altLang="en-US" sz="3200" b="1" kern="10">
              <a:ln w="19050">
                <a:solidFill>
                  <a:srgbClr val="FF0000"/>
                </a:solidFill>
                <a:round/>
              </a:ln>
              <a:solidFill>
                <a:srgbClr val="FF0000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26" name="WordArt 54">
            <a:extLst>
              <a:ext uri="{FF2B5EF4-FFF2-40B4-BE49-F238E27FC236}">
                <a16:creationId xmlns:a16="http://schemas.microsoft.com/office/drawing/2014/main" id="{86768E87-AEFB-12C8-89C9-00E8675DDAD5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971800" y="2514600"/>
            <a:ext cx="409575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 kern="10">
                <a:ln w="19050"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×</a:t>
            </a:r>
            <a:endParaRPr lang="zh-CN" altLang="en-US" sz="3200" b="1" kern="10">
              <a:ln w="19050">
                <a:solidFill>
                  <a:srgbClr val="FF0000"/>
                </a:solidFill>
                <a:round/>
              </a:ln>
              <a:solidFill>
                <a:srgbClr val="FF0000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27" name="WordArt 55">
            <a:extLst>
              <a:ext uri="{FF2B5EF4-FFF2-40B4-BE49-F238E27FC236}">
                <a16:creationId xmlns:a16="http://schemas.microsoft.com/office/drawing/2014/main" id="{D72574BA-DB5D-A9AF-9F04-D9F18555C277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391400" y="2514600"/>
            <a:ext cx="419100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 kern="10">
                <a:ln w="19050"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×</a:t>
            </a:r>
            <a:endParaRPr lang="zh-CN" altLang="en-US" sz="3200" b="1" kern="10">
              <a:ln w="19050">
                <a:solidFill>
                  <a:srgbClr val="FF0000"/>
                </a:solidFill>
                <a:round/>
              </a:ln>
              <a:solidFill>
                <a:srgbClr val="FF0000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zoom/>
    <p:sndAc>
      <p:stSnd>
        <p:snd r:embed="rId3" name="chimes1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1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 Box 56">
            <a:extLst>
              <a:ext uri="{FF2B5EF4-FFF2-40B4-BE49-F238E27FC236}">
                <a16:creationId xmlns:a16="http://schemas.microsoft.com/office/drawing/2014/main" id="{0FE373E4-780C-5465-4978-C48A837017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4784725"/>
            <a:ext cx="4191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66"/>
                </a:solidFill>
                <a:ea typeface="楷体" panose="02010609060101010101" pitchFamily="49" charset="-122"/>
              </a:rPr>
              <a:t>传染病的特点：</a:t>
            </a:r>
          </a:p>
        </p:txBody>
      </p:sp>
      <p:sp>
        <p:nvSpPr>
          <p:cNvPr id="4099" name="WordArt 57">
            <a:extLst>
              <a:ext uri="{FF2B5EF4-FFF2-40B4-BE49-F238E27FC236}">
                <a16:creationId xmlns:a16="http://schemas.microsoft.com/office/drawing/2014/main" id="{39C79B0F-6C84-74B3-35EA-F6CE5D9FB38D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667000" y="5638800"/>
            <a:ext cx="3810000" cy="609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9050"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传染性  流行性</a:t>
            </a:r>
          </a:p>
        </p:txBody>
      </p:sp>
      <p:sp>
        <p:nvSpPr>
          <p:cNvPr id="5123" name="矩形 6">
            <a:extLst>
              <a:ext uri="{FF2B5EF4-FFF2-40B4-BE49-F238E27FC236}">
                <a16:creationId xmlns:a16="http://schemas.microsoft.com/office/drawing/2014/main" id="{BF1EFEC9-2DD8-9455-8AE2-5F013F3A64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1328738"/>
            <a:ext cx="75438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en-US" altLang="zh-CN" sz="3600"/>
              <a:t>      2009</a:t>
            </a:r>
            <a:r>
              <a:rPr lang="zh-CN" altLang="en-US" sz="3600"/>
              <a:t>年</a:t>
            </a:r>
            <a:r>
              <a:rPr lang="en-US" altLang="zh-CN" sz="3600"/>
              <a:t>3</a:t>
            </a:r>
            <a:r>
              <a:rPr lang="zh-CN" altLang="en-US" sz="3600"/>
              <a:t>月底至</a:t>
            </a:r>
            <a:r>
              <a:rPr lang="en-US" altLang="zh-CN" sz="3600"/>
              <a:t>4</a:t>
            </a:r>
            <a:r>
              <a:rPr lang="zh-CN" altLang="en-US" sz="3600"/>
              <a:t>月中旬</a:t>
            </a:r>
            <a:r>
              <a:rPr lang="en-US" altLang="zh-CN" sz="3600"/>
              <a:t>,</a:t>
            </a:r>
            <a:r>
              <a:rPr lang="zh-CN" altLang="en-US" sz="3600"/>
              <a:t>墨西哥、美国等多国接连暴发</a:t>
            </a:r>
            <a:r>
              <a:rPr lang="zh-CN" altLang="en-US" sz="3600">
                <a:hlinkClick r:id="rId2"/>
              </a:rPr>
              <a:t>甲型</a:t>
            </a:r>
            <a:r>
              <a:rPr lang="en-US" altLang="zh-CN" sz="3600">
                <a:hlinkClick r:id="rId2"/>
              </a:rPr>
              <a:t>H1N1</a:t>
            </a:r>
            <a:r>
              <a:rPr lang="zh-CN" altLang="en-US" sz="3600"/>
              <a:t>型流感，继而传入我国。现在全球有超过</a:t>
            </a:r>
            <a:r>
              <a:rPr lang="en-US" altLang="zh-CN" sz="3600"/>
              <a:t>20</a:t>
            </a:r>
            <a:r>
              <a:rPr lang="zh-CN" altLang="en-US" sz="3600"/>
              <a:t>个国家有疑似病例或确诊病例出现 ，其实就是变异性的感冒病毒，是当代的瘟疫病！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>
            <a:extLst>
              <a:ext uri="{FF2B5EF4-FFF2-40B4-BE49-F238E27FC236}">
                <a16:creationId xmlns:a16="http://schemas.microsoft.com/office/drawing/2014/main" id="{1C46C63E-C3E9-A5CA-536E-81D7D4759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48131" name="AutoShape 3">
            <a:extLst>
              <a:ext uri="{FF2B5EF4-FFF2-40B4-BE49-F238E27FC236}">
                <a16:creationId xmlns:a16="http://schemas.microsoft.com/office/drawing/2014/main" id="{74A60DB0-A1BA-F7D0-7DED-D900DD9C34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48132" name="Rectangle 4">
            <a:extLst>
              <a:ext uri="{FF2B5EF4-FFF2-40B4-BE49-F238E27FC236}">
                <a16:creationId xmlns:a16="http://schemas.microsoft.com/office/drawing/2014/main" id="{C27CF139-7A35-1171-C19C-F797DD15CF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743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8133" name="AutoShape 5">
            <a:extLst>
              <a:ext uri="{FF2B5EF4-FFF2-40B4-BE49-F238E27FC236}">
                <a16:creationId xmlns:a16="http://schemas.microsoft.com/office/drawing/2014/main" id="{CCFD40A8-523D-7D49-D6FE-B48A9636AC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48134" name="AutoShape 6">
            <a:extLst>
              <a:ext uri="{FF2B5EF4-FFF2-40B4-BE49-F238E27FC236}">
                <a16:creationId xmlns:a16="http://schemas.microsoft.com/office/drawing/2014/main" id="{993D30F3-8772-6C52-952E-173985EE17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48135" name="AutoShape 7">
            <a:extLst>
              <a:ext uri="{FF2B5EF4-FFF2-40B4-BE49-F238E27FC236}">
                <a16:creationId xmlns:a16="http://schemas.microsoft.com/office/drawing/2014/main" id="{1159BA4F-2DA5-8513-C128-86E6539832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48136" name="AutoShape 8">
            <a:extLst>
              <a:ext uri="{FF2B5EF4-FFF2-40B4-BE49-F238E27FC236}">
                <a16:creationId xmlns:a16="http://schemas.microsoft.com/office/drawing/2014/main" id="{6383F58B-80CD-E262-CEE7-164D42E7E2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48137" name="AutoShape 9">
            <a:extLst>
              <a:ext uri="{FF2B5EF4-FFF2-40B4-BE49-F238E27FC236}">
                <a16:creationId xmlns:a16="http://schemas.microsoft.com/office/drawing/2014/main" id="{79607D84-B4AB-A17A-A1C2-0046BD6E20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48138" name="Rectangle 10">
            <a:extLst>
              <a:ext uri="{FF2B5EF4-FFF2-40B4-BE49-F238E27FC236}">
                <a16:creationId xmlns:a16="http://schemas.microsoft.com/office/drawing/2014/main" id="{2A918CC2-07CC-0C0B-3338-34ADAE17BB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1981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48139" name="Rectangle 11">
            <a:extLst>
              <a:ext uri="{FF2B5EF4-FFF2-40B4-BE49-F238E27FC236}">
                <a16:creationId xmlns:a16="http://schemas.microsoft.com/office/drawing/2014/main" id="{E3D55A55-3050-E831-FA77-D536564B75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1981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48140" name="Rectangle 12">
            <a:extLst>
              <a:ext uri="{FF2B5EF4-FFF2-40B4-BE49-F238E27FC236}">
                <a16:creationId xmlns:a16="http://schemas.microsoft.com/office/drawing/2014/main" id="{D1F9EC97-F9C7-19DE-36AC-6E10EE7C97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2362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48141" name="Rectangle 13">
            <a:extLst>
              <a:ext uri="{FF2B5EF4-FFF2-40B4-BE49-F238E27FC236}">
                <a16:creationId xmlns:a16="http://schemas.microsoft.com/office/drawing/2014/main" id="{B62B18C2-DCE2-F318-DE2F-0A410E3BA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133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  痘</a:t>
            </a:r>
          </a:p>
        </p:txBody>
      </p:sp>
      <p:sp>
        <p:nvSpPr>
          <p:cNvPr id="48142" name="Rectangle 14">
            <a:extLst>
              <a:ext uri="{FF2B5EF4-FFF2-40B4-BE49-F238E27FC236}">
                <a16:creationId xmlns:a16="http://schemas.microsoft.com/office/drawing/2014/main" id="{F957DF6D-B965-FD36-5DAD-E3430F2E10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362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48143" name="Text Box 15">
            <a:extLst>
              <a:ext uri="{FF2B5EF4-FFF2-40B4-BE49-F238E27FC236}">
                <a16:creationId xmlns:a16="http://schemas.microsoft.com/office/drawing/2014/main" id="{ABA883E8-1940-86D0-1AF0-EE7DCC3B04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767" y="1144380"/>
            <a:ext cx="7010400" cy="1311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楷体" panose="02010609060101010101" pitchFamily="49" charset="-122"/>
              </a:rPr>
              <a:t>尝试说出下列常见传染病是由什么引起的？</a:t>
            </a:r>
          </a:p>
        </p:txBody>
      </p:sp>
    </p:spTree>
  </p:cSld>
  <p:clrMapOvr>
    <a:masterClrMapping/>
  </p:clrMapOvr>
  <p:transition spd="med">
    <p:blinds/>
    <p:sndAc>
      <p:stSnd>
        <p:snd r:embed="rId2" name="camera.wav"/>
      </p:stSnd>
    </p:sndAc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>
            <a:extLst>
              <a:ext uri="{FF2B5EF4-FFF2-40B4-BE49-F238E27FC236}">
                <a16:creationId xmlns:a16="http://schemas.microsoft.com/office/drawing/2014/main" id="{7507478C-E0FF-6AFC-6B44-4EE0740BB0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3315" name="AutoShape 3">
            <a:hlinkClick r:id="rId2" action="ppaction://hlinksldjump?num=5" highlightClick="1"/>
            <a:extLst>
              <a:ext uri="{FF2B5EF4-FFF2-40B4-BE49-F238E27FC236}">
                <a16:creationId xmlns:a16="http://schemas.microsoft.com/office/drawing/2014/main" id="{99F8EE18-EB35-9A64-1BEB-1253BABE6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051050" cy="577850"/>
          </a:xfrm>
          <a:prstGeom prst="actionButtonBlank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3316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91791BF7-2B0B-3CBC-763F-CF76F3E6EC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59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3317" name="AutoShape 5">
            <a:extLst>
              <a:ext uri="{FF2B5EF4-FFF2-40B4-BE49-F238E27FC236}">
                <a16:creationId xmlns:a16="http://schemas.microsoft.com/office/drawing/2014/main" id="{8B5C98B7-4B8D-6F83-19E0-965AD4146C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3318" name="AutoShape 6">
            <a:extLst>
              <a:ext uri="{FF2B5EF4-FFF2-40B4-BE49-F238E27FC236}">
                <a16:creationId xmlns:a16="http://schemas.microsoft.com/office/drawing/2014/main" id="{ECE04625-962A-9733-75E1-CE561D41CD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3319" name="AutoShape 7">
            <a:extLst>
              <a:ext uri="{FF2B5EF4-FFF2-40B4-BE49-F238E27FC236}">
                <a16:creationId xmlns:a16="http://schemas.microsoft.com/office/drawing/2014/main" id="{CE2CCA71-D73E-2E6D-24C4-005276AAC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3320" name="AutoShape 8">
            <a:extLst>
              <a:ext uri="{FF2B5EF4-FFF2-40B4-BE49-F238E27FC236}">
                <a16:creationId xmlns:a16="http://schemas.microsoft.com/office/drawing/2014/main" id="{A849CF54-69EA-FFC7-D63C-07789B2BD9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3321" name="AutoShape 9">
            <a:extLst>
              <a:ext uri="{FF2B5EF4-FFF2-40B4-BE49-F238E27FC236}">
                <a16:creationId xmlns:a16="http://schemas.microsoft.com/office/drawing/2014/main" id="{94EF6552-FD3D-5B43-F8E6-66026AD8A8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2301304A-808D-5035-901D-9C7961D53A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1981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3323" name="Rectangle 11">
            <a:extLst>
              <a:ext uri="{FF2B5EF4-FFF2-40B4-BE49-F238E27FC236}">
                <a16:creationId xmlns:a16="http://schemas.microsoft.com/office/drawing/2014/main" id="{79134726-5C97-C39E-39A6-5E5157509A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1981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3324" name="Rectangle 12">
            <a:extLst>
              <a:ext uri="{FF2B5EF4-FFF2-40B4-BE49-F238E27FC236}">
                <a16:creationId xmlns:a16="http://schemas.microsoft.com/office/drawing/2014/main" id="{1005537D-189F-0D7F-BF2F-71AA247BDA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24384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3325" name="Rectangle 13">
            <a:extLst>
              <a:ext uri="{FF2B5EF4-FFF2-40B4-BE49-F238E27FC236}">
                <a16:creationId xmlns:a16="http://schemas.microsoft.com/office/drawing/2014/main" id="{415AB8F5-B4FA-1C47-FF21-E108BD36F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4384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  痘</a:t>
            </a:r>
          </a:p>
        </p:txBody>
      </p:sp>
      <p:sp>
        <p:nvSpPr>
          <p:cNvPr id="13326" name="Rectangle 14">
            <a:extLst>
              <a:ext uri="{FF2B5EF4-FFF2-40B4-BE49-F238E27FC236}">
                <a16:creationId xmlns:a16="http://schemas.microsoft.com/office/drawing/2014/main" id="{8E0CDD02-A765-1AA3-42DC-E20C3DF478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6670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3327" name="Rectangle 15">
            <a:extLst>
              <a:ext uri="{FF2B5EF4-FFF2-40B4-BE49-F238E27FC236}">
                <a16:creationId xmlns:a16="http://schemas.microsoft.com/office/drawing/2014/main" id="{98A90873-E8EA-E6E5-3A40-0632584337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4724400"/>
            <a:ext cx="5329238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由流感</a:t>
            </a: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病毒</a:t>
            </a:r>
            <a:r>
              <a:rPr lang="zh-CN" altLang="en-US" sz="4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引起</a:t>
            </a:r>
          </a:p>
        </p:txBody>
      </p:sp>
      <p:pic>
        <p:nvPicPr>
          <p:cNvPr id="7183" name="Picture 16" descr="2008_10_13_11_41_954_0101010100000">
            <a:extLst>
              <a:ext uri="{FF2B5EF4-FFF2-40B4-BE49-F238E27FC236}">
                <a16:creationId xmlns:a16="http://schemas.microsoft.com/office/drawing/2014/main" id="{7CDE9FE2-E558-4A3F-F684-DA84B7F18D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761"/>
          <a:stretch>
            <a:fillRect/>
          </a:stretch>
        </p:blipFill>
        <p:spPr bwMode="auto">
          <a:xfrm>
            <a:off x="5975350" y="685800"/>
            <a:ext cx="3168650" cy="359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4" name="Line 17">
            <a:extLst>
              <a:ext uri="{FF2B5EF4-FFF2-40B4-BE49-F238E27FC236}">
                <a16:creationId xmlns:a16="http://schemas.microsoft.com/office/drawing/2014/main" id="{3C64C5AE-717C-8682-3359-95D1C4FE43F0}"/>
              </a:ext>
            </a:extLst>
          </p:cNvPr>
          <p:cNvSpPr>
            <a:spLocks noChangeShapeType="1"/>
          </p:cNvSpPr>
          <p:nvPr/>
        </p:nvSpPr>
        <p:spPr bwMode="auto">
          <a:xfrm>
            <a:off x="5105400" y="2590800"/>
            <a:ext cx="863600" cy="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185" name="Picture 18" descr="流感病毒">
            <a:extLst>
              <a:ext uri="{FF2B5EF4-FFF2-40B4-BE49-F238E27FC236}">
                <a16:creationId xmlns:a16="http://schemas.microsoft.com/office/drawing/2014/main" id="{855CE0E0-14CF-19C1-B7A9-3385DA15E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449" b="26717"/>
          <a:stretch>
            <a:fillRect/>
          </a:stretch>
        </p:blipFill>
        <p:spPr bwMode="auto">
          <a:xfrm>
            <a:off x="2466975" y="1447800"/>
            <a:ext cx="2590800" cy="2209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右箭头 19">
            <a:extLst>
              <a:ext uri="{FF2B5EF4-FFF2-40B4-BE49-F238E27FC236}">
                <a16:creationId xmlns:a16="http://schemas.microsoft.com/office/drawing/2014/main" id="{B2C0606D-BA3D-9C7B-8778-622C59235300}"/>
              </a:ext>
            </a:extLst>
          </p:cNvPr>
          <p:cNvSpPr/>
          <p:nvPr/>
        </p:nvSpPr>
        <p:spPr>
          <a:xfrm>
            <a:off x="8153400" y="5791200"/>
            <a:ext cx="762000" cy="609600"/>
          </a:xfrm>
          <a:prstGeom prst="rightArrow">
            <a:avLst/>
          </a:prstGeom>
          <a:solidFill>
            <a:srgbClr val="00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sndAc>
      <p:stSnd>
        <p:snd r:embed="rId5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>
            <a:extLst>
              <a:ext uri="{FF2B5EF4-FFF2-40B4-BE49-F238E27FC236}">
                <a16:creationId xmlns:a16="http://schemas.microsoft.com/office/drawing/2014/main" id="{91AE0A92-5421-EA8E-3807-6EF026762D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4339" name="AutoShape 3">
            <a:extLst>
              <a:ext uri="{FF2B5EF4-FFF2-40B4-BE49-F238E27FC236}">
                <a16:creationId xmlns:a16="http://schemas.microsoft.com/office/drawing/2014/main" id="{C4F70725-A4C9-7342-B675-7E08EC079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4340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098175A5-BA09-A5B8-C7DD-095DDBF483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6670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4341" name="AutoShape 5">
            <a:hlinkClick r:id="rId3" action="ppaction://hlinksldjump?num=6" highlightClick="1"/>
            <a:extLst>
              <a:ext uri="{FF2B5EF4-FFF2-40B4-BE49-F238E27FC236}">
                <a16:creationId xmlns:a16="http://schemas.microsoft.com/office/drawing/2014/main" id="{5059B7AE-B82A-5454-6CE1-760C38E115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4342" name="AutoShape 6">
            <a:extLst>
              <a:ext uri="{FF2B5EF4-FFF2-40B4-BE49-F238E27FC236}">
                <a16:creationId xmlns:a16="http://schemas.microsoft.com/office/drawing/2014/main" id="{5E3B7958-28F8-DD89-AAA6-90802AC557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4343" name="AutoShape 7">
            <a:extLst>
              <a:ext uri="{FF2B5EF4-FFF2-40B4-BE49-F238E27FC236}">
                <a16:creationId xmlns:a16="http://schemas.microsoft.com/office/drawing/2014/main" id="{C09B82B4-C76C-F926-556E-84AB7B1FEB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4344" name="AutoShape 8">
            <a:extLst>
              <a:ext uri="{FF2B5EF4-FFF2-40B4-BE49-F238E27FC236}">
                <a16:creationId xmlns:a16="http://schemas.microsoft.com/office/drawing/2014/main" id="{23600597-5D95-7191-4B6D-726FA748F0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4345" name="AutoShape 9">
            <a:extLst>
              <a:ext uri="{FF2B5EF4-FFF2-40B4-BE49-F238E27FC236}">
                <a16:creationId xmlns:a16="http://schemas.microsoft.com/office/drawing/2014/main" id="{4FC15193-EBB1-D891-8562-0EEAB5E19C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4346" name="Rectangle 10">
            <a:extLst>
              <a:ext uri="{FF2B5EF4-FFF2-40B4-BE49-F238E27FC236}">
                <a16:creationId xmlns:a16="http://schemas.microsoft.com/office/drawing/2014/main" id="{81CC30F9-908E-8A05-A8FB-9D6113E8FB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3764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4347" name="Rectangle 11">
            <a:extLst>
              <a:ext uri="{FF2B5EF4-FFF2-40B4-BE49-F238E27FC236}">
                <a16:creationId xmlns:a16="http://schemas.microsoft.com/office/drawing/2014/main" id="{2F184449-AA5A-48FA-B931-4CF8C8AC5D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1828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4348" name="Rectangle 12">
            <a:extLst>
              <a:ext uri="{FF2B5EF4-FFF2-40B4-BE49-F238E27FC236}">
                <a16:creationId xmlns:a16="http://schemas.microsoft.com/office/drawing/2014/main" id="{A2FE283D-547D-B967-4209-DC9E7D0DD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2133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4349" name="Rectangle 13">
            <a:hlinkClick r:id="rId3" action="ppaction://hlinksldjump?num=6"/>
            <a:extLst>
              <a:ext uri="{FF2B5EF4-FFF2-40B4-BE49-F238E27FC236}">
                <a16:creationId xmlns:a16="http://schemas.microsoft.com/office/drawing/2014/main" id="{B6D27C89-6144-DA77-9B86-BD377F9C2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1981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   痘</a:t>
            </a:r>
          </a:p>
        </p:txBody>
      </p:sp>
      <p:sp>
        <p:nvSpPr>
          <p:cNvPr id="14350" name="Rectangle 14">
            <a:extLst>
              <a:ext uri="{FF2B5EF4-FFF2-40B4-BE49-F238E27FC236}">
                <a16:creationId xmlns:a16="http://schemas.microsoft.com/office/drawing/2014/main" id="{8500DF4D-80BB-9A84-E0AF-A142C2519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4384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4351" name="Rectangle 15">
            <a:extLst>
              <a:ext uri="{FF2B5EF4-FFF2-40B4-BE49-F238E27FC236}">
                <a16:creationId xmlns:a16="http://schemas.microsoft.com/office/drawing/2014/main" id="{4BBB2111-7B61-DEF2-DA26-9D4DD8D360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3775" y="4905375"/>
            <a:ext cx="7127875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由水痘带状疱疹</a:t>
            </a: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病毒</a:t>
            </a:r>
            <a:r>
              <a:rPr lang="zh-CN" altLang="en-US" sz="4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引起</a:t>
            </a:r>
          </a:p>
        </p:txBody>
      </p:sp>
      <p:sp>
        <p:nvSpPr>
          <p:cNvPr id="8207" name="Line 16">
            <a:extLst>
              <a:ext uri="{FF2B5EF4-FFF2-40B4-BE49-F238E27FC236}">
                <a16:creationId xmlns:a16="http://schemas.microsoft.com/office/drawing/2014/main" id="{2BBA6E71-5FCE-8E34-7E3F-DCB72A5111B4}"/>
              </a:ext>
            </a:extLst>
          </p:cNvPr>
          <p:cNvSpPr>
            <a:spLocks noChangeShapeType="1"/>
          </p:cNvSpPr>
          <p:nvPr/>
        </p:nvSpPr>
        <p:spPr bwMode="auto">
          <a:xfrm>
            <a:off x="5072063" y="2384425"/>
            <a:ext cx="720725" cy="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8208" name="Picture 17" descr="sd">
            <a:extLst>
              <a:ext uri="{FF2B5EF4-FFF2-40B4-BE49-F238E27FC236}">
                <a16:creationId xmlns:a16="http://schemas.microsoft.com/office/drawing/2014/main" id="{F93DEFFA-6A60-1F1A-BEE7-EA63FEE99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65" t="35110" r="21315" b="46957"/>
          <a:stretch>
            <a:fillRect/>
          </a:stretch>
        </p:blipFill>
        <p:spPr bwMode="auto">
          <a:xfrm>
            <a:off x="5865813" y="1881494"/>
            <a:ext cx="3529312" cy="1547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9" name="Picture 18" descr="200871723313231">
            <a:extLst>
              <a:ext uri="{FF2B5EF4-FFF2-40B4-BE49-F238E27FC236}">
                <a16:creationId xmlns:a16="http://schemas.microsoft.com/office/drawing/2014/main" id="{724A4D94-EF63-1531-2C5A-DDF25261F4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51" r="10527"/>
          <a:stretch>
            <a:fillRect/>
          </a:stretch>
        </p:blipFill>
        <p:spPr bwMode="auto">
          <a:xfrm>
            <a:off x="2406650" y="1304925"/>
            <a:ext cx="2592388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右箭头 20">
            <a:extLst>
              <a:ext uri="{FF2B5EF4-FFF2-40B4-BE49-F238E27FC236}">
                <a16:creationId xmlns:a16="http://schemas.microsoft.com/office/drawing/2014/main" id="{F24244F5-B266-6BC5-11CF-D4534029330C}"/>
              </a:ext>
            </a:extLst>
          </p:cNvPr>
          <p:cNvSpPr/>
          <p:nvPr/>
        </p:nvSpPr>
        <p:spPr>
          <a:xfrm>
            <a:off x="8153400" y="5791200"/>
            <a:ext cx="762000" cy="609600"/>
          </a:xfrm>
          <a:prstGeom prst="rightArrow">
            <a:avLst/>
          </a:prstGeom>
          <a:solidFill>
            <a:srgbClr val="00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sndAc>
      <p:stSnd>
        <p:snd r:embed="rId6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>
            <a:extLst>
              <a:ext uri="{FF2B5EF4-FFF2-40B4-BE49-F238E27FC236}">
                <a16:creationId xmlns:a16="http://schemas.microsoft.com/office/drawing/2014/main" id="{18E78DA0-E3D5-664B-1618-887A80ADFA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5363" name="AutoShape 3">
            <a:hlinkClick r:id="rId2" action="ppaction://hlinksldjump?num=5" highlightClick="1"/>
            <a:extLst>
              <a:ext uri="{FF2B5EF4-FFF2-40B4-BE49-F238E27FC236}">
                <a16:creationId xmlns:a16="http://schemas.microsoft.com/office/drawing/2014/main" id="{43AEE589-8545-A863-B07C-98800DFA9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5364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0666EB77-D0D1-47E5-197C-64DDC7235E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2860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5365" name="AutoShape 5">
            <a:hlinkClick r:id="rId3" action="ppaction://hlinksldjump?num=6" highlightClick="1"/>
            <a:extLst>
              <a:ext uri="{FF2B5EF4-FFF2-40B4-BE49-F238E27FC236}">
                <a16:creationId xmlns:a16="http://schemas.microsoft.com/office/drawing/2014/main" id="{808BB2DB-DD92-C1E9-21C5-B22448075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5366" name="AutoShape 6">
            <a:extLst>
              <a:ext uri="{FF2B5EF4-FFF2-40B4-BE49-F238E27FC236}">
                <a16:creationId xmlns:a16="http://schemas.microsoft.com/office/drawing/2014/main" id="{B588D9BF-9A50-5CC8-1716-89E1AA1107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5367" name="AutoShape 7">
            <a:hlinkClick r:id="rId4" action="ppaction://hlinksldjump?num=7" highlightClick="1"/>
            <a:extLst>
              <a:ext uri="{FF2B5EF4-FFF2-40B4-BE49-F238E27FC236}">
                <a16:creationId xmlns:a16="http://schemas.microsoft.com/office/drawing/2014/main" id="{18246827-21C7-6D73-26E0-813992C198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5368" name="AutoShape 8">
            <a:extLst>
              <a:ext uri="{FF2B5EF4-FFF2-40B4-BE49-F238E27FC236}">
                <a16:creationId xmlns:a16="http://schemas.microsoft.com/office/drawing/2014/main" id="{201402ED-9783-5030-ECDA-78DFA3E700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5369" name="AutoShape 9">
            <a:extLst>
              <a:ext uri="{FF2B5EF4-FFF2-40B4-BE49-F238E27FC236}">
                <a16:creationId xmlns:a16="http://schemas.microsoft.com/office/drawing/2014/main" id="{B49A430C-655E-4519-5793-7D4FEB741F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5370" name="Rectangle 10">
            <a:hlinkClick r:id="rId4" action="ppaction://hlinksldjump?num=7"/>
            <a:extLst>
              <a:ext uri="{FF2B5EF4-FFF2-40B4-BE49-F238E27FC236}">
                <a16:creationId xmlns:a16="http://schemas.microsoft.com/office/drawing/2014/main" id="{4B573125-79E1-F365-8DA5-37A3EA648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3764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5371" name="Rectangle 11">
            <a:extLst>
              <a:ext uri="{FF2B5EF4-FFF2-40B4-BE49-F238E27FC236}">
                <a16:creationId xmlns:a16="http://schemas.microsoft.com/office/drawing/2014/main" id="{B8CF8B25-DDF9-FE26-14FE-2960E36ADE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4384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5372" name="Rectangle 12">
            <a:extLst>
              <a:ext uri="{FF2B5EF4-FFF2-40B4-BE49-F238E27FC236}">
                <a16:creationId xmlns:a16="http://schemas.microsoft.com/office/drawing/2014/main" id="{21D721C8-0A09-FAC8-5FEA-6EA34D955B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3744913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5373" name="Rectangle 13">
            <a:hlinkClick r:id="rId3" action="ppaction://hlinksldjump?num=6"/>
            <a:extLst>
              <a:ext uri="{FF2B5EF4-FFF2-40B4-BE49-F238E27FC236}">
                <a16:creationId xmlns:a16="http://schemas.microsoft.com/office/drawing/2014/main" id="{E5141187-8D24-5164-2DCB-0CB904AF49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514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  痘</a:t>
            </a:r>
          </a:p>
        </p:txBody>
      </p:sp>
      <p:sp>
        <p:nvSpPr>
          <p:cNvPr id="15374" name="Rectangle 14">
            <a:extLst>
              <a:ext uri="{FF2B5EF4-FFF2-40B4-BE49-F238E27FC236}">
                <a16:creationId xmlns:a16="http://schemas.microsoft.com/office/drawing/2014/main" id="{A12D2B27-D47C-8B7C-3E48-1AE1C10A3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59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5375" name="Rectangle 15">
            <a:extLst>
              <a:ext uri="{FF2B5EF4-FFF2-40B4-BE49-F238E27FC236}">
                <a16:creationId xmlns:a16="http://schemas.microsoft.com/office/drawing/2014/main" id="{8F08C43C-0F72-F9D4-3FB0-99269EDE17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32138" y="4868863"/>
            <a:ext cx="4824412" cy="8239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由结核</a:t>
            </a:r>
            <a:r>
              <a:rPr lang="zh-CN" altLang="en-US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杆菌</a:t>
            </a:r>
            <a:r>
              <a:rPr lang="zh-CN" altLang="en-US" sz="48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引起</a:t>
            </a:r>
          </a:p>
        </p:txBody>
      </p:sp>
      <p:pic>
        <p:nvPicPr>
          <p:cNvPr id="9231" name="Picture 16" descr="肺结核">
            <a:extLst>
              <a:ext uri="{FF2B5EF4-FFF2-40B4-BE49-F238E27FC236}">
                <a16:creationId xmlns:a16="http://schemas.microsoft.com/office/drawing/2014/main" id="{78D8DC4B-FB0A-8F43-8E00-711EDF55D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57875" y="0"/>
            <a:ext cx="3286125" cy="482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2" name="Line 17">
            <a:extLst>
              <a:ext uri="{FF2B5EF4-FFF2-40B4-BE49-F238E27FC236}">
                <a16:creationId xmlns:a16="http://schemas.microsoft.com/office/drawing/2014/main" id="{730139DD-1D04-AA74-F301-38692F6BB955}"/>
              </a:ext>
            </a:extLst>
          </p:cNvPr>
          <p:cNvSpPr>
            <a:spLocks noChangeShapeType="1"/>
          </p:cNvSpPr>
          <p:nvPr/>
        </p:nvSpPr>
        <p:spPr bwMode="auto">
          <a:xfrm>
            <a:off x="5292725" y="2781300"/>
            <a:ext cx="503238" cy="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9233" name="Picture 18" descr="结核杆菌2">
            <a:extLst>
              <a:ext uri="{FF2B5EF4-FFF2-40B4-BE49-F238E27FC236}">
                <a16:creationId xmlns:a16="http://schemas.microsoft.com/office/drawing/2014/main" id="{AA679DF6-6756-BA41-8B99-4A0B6D5F2D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39975" y="1268413"/>
            <a:ext cx="2808288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右箭头 20">
            <a:extLst>
              <a:ext uri="{FF2B5EF4-FFF2-40B4-BE49-F238E27FC236}">
                <a16:creationId xmlns:a16="http://schemas.microsoft.com/office/drawing/2014/main" id="{2D415DBC-5669-83A7-F70D-3683550FE6A2}"/>
              </a:ext>
            </a:extLst>
          </p:cNvPr>
          <p:cNvSpPr/>
          <p:nvPr/>
        </p:nvSpPr>
        <p:spPr>
          <a:xfrm>
            <a:off x="8153400" y="5791200"/>
            <a:ext cx="762000" cy="609600"/>
          </a:xfrm>
          <a:prstGeom prst="rightArrow">
            <a:avLst/>
          </a:prstGeom>
          <a:solidFill>
            <a:srgbClr val="00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sndAc>
      <p:stSnd>
        <p:snd r:embed="rId7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>
            <a:extLst>
              <a:ext uri="{FF2B5EF4-FFF2-40B4-BE49-F238E27FC236}">
                <a16:creationId xmlns:a16="http://schemas.microsoft.com/office/drawing/2014/main" id="{FDEED7A2-4E53-5F63-C143-4005997B72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6387" name="AutoShape 3">
            <a:hlinkClick r:id="rId2" action="ppaction://hlinksldjump?num=5" highlightClick="1"/>
            <a:extLst>
              <a:ext uri="{FF2B5EF4-FFF2-40B4-BE49-F238E27FC236}">
                <a16:creationId xmlns:a16="http://schemas.microsoft.com/office/drawing/2014/main" id="{F03DE676-417A-BBE7-CBC8-697A0776E9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6388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4DDC9D83-9DC9-560B-2194-625EADB2F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59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6389" name="AutoShape 5">
            <a:hlinkClick r:id="rId3" action="ppaction://hlinksldjump?num=6" highlightClick="1"/>
            <a:extLst>
              <a:ext uri="{FF2B5EF4-FFF2-40B4-BE49-F238E27FC236}">
                <a16:creationId xmlns:a16="http://schemas.microsoft.com/office/drawing/2014/main" id="{9B7728CE-2760-5700-4490-2A3C997A8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6390" name="AutoShape 6">
            <a:hlinkClick r:id="rId4" action="ppaction://hlinksldjump?num=8" highlightClick="1"/>
            <a:extLst>
              <a:ext uri="{FF2B5EF4-FFF2-40B4-BE49-F238E27FC236}">
                <a16:creationId xmlns:a16="http://schemas.microsoft.com/office/drawing/2014/main" id="{EB3A9C6F-0B0E-5CC6-53C4-8CD08B928B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6391" name="AutoShape 7">
            <a:hlinkClick r:id="rId5" action="ppaction://hlinksldjump?num=7" highlightClick="1"/>
            <a:extLst>
              <a:ext uri="{FF2B5EF4-FFF2-40B4-BE49-F238E27FC236}">
                <a16:creationId xmlns:a16="http://schemas.microsoft.com/office/drawing/2014/main" id="{B8512389-256C-A472-F793-8D4F5A25E4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6392" name="AutoShape 8">
            <a:extLst>
              <a:ext uri="{FF2B5EF4-FFF2-40B4-BE49-F238E27FC236}">
                <a16:creationId xmlns:a16="http://schemas.microsoft.com/office/drawing/2014/main" id="{0C808DA3-1393-E342-A88B-E03CFF052B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6393" name="AutoShape 9">
            <a:extLst>
              <a:ext uri="{FF2B5EF4-FFF2-40B4-BE49-F238E27FC236}">
                <a16:creationId xmlns:a16="http://schemas.microsoft.com/office/drawing/2014/main" id="{C02B29F0-523B-6C57-7AF3-FED29630A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6394" name="Rectangle 10">
            <a:hlinkClick r:id="rId5" action="ppaction://hlinksldjump?num=7"/>
            <a:extLst>
              <a:ext uri="{FF2B5EF4-FFF2-40B4-BE49-F238E27FC236}">
                <a16:creationId xmlns:a16="http://schemas.microsoft.com/office/drawing/2014/main" id="{8C9EADF2-8D66-50AA-C060-2DA5F67067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3764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6395" name="Rectangle 11">
            <a:extLst>
              <a:ext uri="{FF2B5EF4-FFF2-40B4-BE49-F238E27FC236}">
                <a16:creationId xmlns:a16="http://schemas.microsoft.com/office/drawing/2014/main" id="{4BA3FED7-C275-10F5-0C3F-ACB4A39634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2860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6396" name="Rectangle 12">
            <a:extLst>
              <a:ext uri="{FF2B5EF4-FFF2-40B4-BE49-F238E27FC236}">
                <a16:creationId xmlns:a16="http://schemas.microsoft.com/office/drawing/2014/main" id="{23409ACF-9541-D211-6D6F-763FE35CC4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3744913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6397" name="Rectangle 13">
            <a:hlinkClick r:id="rId3" action="ppaction://hlinksldjump?num=6"/>
            <a:extLst>
              <a:ext uri="{FF2B5EF4-FFF2-40B4-BE49-F238E27FC236}">
                <a16:creationId xmlns:a16="http://schemas.microsoft.com/office/drawing/2014/main" id="{07FDA995-8BD2-B5F6-DAD1-B634EB1F9D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362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  痘</a:t>
            </a:r>
          </a:p>
        </p:txBody>
      </p:sp>
      <p:sp>
        <p:nvSpPr>
          <p:cNvPr id="16398" name="Rectangle 14">
            <a:hlinkClick r:id="rId4" action="ppaction://hlinksldjump?num=8"/>
            <a:extLst>
              <a:ext uri="{FF2B5EF4-FFF2-40B4-BE49-F238E27FC236}">
                <a16:creationId xmlns:a16="http://schemas.microsoft.com/office/drawing/2014/main" id="{4F82635C-8B23-004E-96A6-B44AB55EC8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514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6399" name="Text Box 15">
            <a:extLst>
              <a:ext uri="{FF2B5EF4-FFF2-40B4-BE49-F238E27FC236}">
                <a16:creationId xmlns:a16="http://schemas.microsoft.com/office/drawing/2014/main" id="{C06FDE71-820B-7C83-D82F-88E4F5E427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9000" y="5157788"/>
            <a:ext cx="6985000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由</a:t>
            </a:r>
            <a:r>
              <a:rPr lang="zh-CN" altLang="en-US" sz="4400" b="1">
                <a:solidFill>
                  <a:srgbClr val="CC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（皮肤癣菌）</a:t>
            </a: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真菌</a:t>
            </a:r>
            <a:r>
              <a:rPr lang="zh-CN" altLang="en-US" sz="4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引起</a:t>
            </a:r>
          </a:p>
        </p:txBody>
      </p:sp>
      <p:pic>
        <p:nvPicPr>
          <p:cNvPr id="10255" name="Picture 16" descr="足癣2">
            <a:extLst>
              <a:ext uri="{FF2B5EF4-FFF2-40B4-BE49-F238E27FC236}">
                <a16:creationId xmlns:a16="http://schemas.microsoft.com/office/drawing/2014/main" id="{3B7D6D9F-7679-1B5A-BFCE-895BC134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71800" y="0"/>
            <a:ext cx="4824413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7" name="Line 18">
            <a:extLst>
              <a:ext uri="{FF2B5EF4-FFF2-40B4-BE49-F238E27FC236}">
                <a16:creationId xmlns:a16="http://schemas.microsoft.com/office/drawing/2014/main" id="{8737AFD0-9E68-B842-3E82-C2F2133CC99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57782" y="3403601"/>
            <a:ext cx="1588" cy="1549359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右箭头 20">
            <a:extLst>
              <a:ext uri="{FF2B5EF4-FFF2-40B4-BE49-F238E27FC236}">
                <a16:creationId xmlns:a16="http://schemas.microsoft.com/office/drawing/2014/main" id="{509F63E5-F033-394A-7C42-13500EA319C9}"/>
              </a:ext>
            </a:extLst>
          </p:cNvPr>
          <p:cNvSpPr/>
          <p:nvPr/>
        </p:nvSpPr>
        <p:spPr>
          <a:xfrm>
            <a:off x="8153400" y="5791200"/>
            <a:ext cx="762000" cy="609600"/>
          </a:xfrm>
          <a:prstGeom prst="rightArrow">
            <a:avLst/>
          </a:prstGeom>
          <a:solidFill>
            <a:srgbClr val="00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sndAc>
      <p:stSnd>
        <p:snd r:embed="rId7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F300F975-578B-CB68-9549-44CA2CE82D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7411" name="AutoShape 3">
            <a:hlinkClick r:id="rId2" action="ppaction://hlinksldjump?num=5" highlightClick="1"/>
            <a:extLst>
              <a:ext uri="{FF2B5EF4-FFF2-40B4-BE49-F238E27FC236}">
                <a16:creationId xmlns:a16="http://schemas.microsoft.com/office/drawing/2014/main" id="{EA585E40-BC6B-6172-BB43-906C95E15D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7412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33612ECB-0104-6A1E-970B-4E63D1D11B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7432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7413" name="AutoShape 5">
            <a:hlinkClick r:id="rId3" action="ppaction://hlinksldjump?num=6" highlightClick="1"/>
            <a:extLst>
              <a:ext uri="{FF2B5EF4-FFF2-40B4-BE49-F238E27FC236}">
                <a16:creationId xmlns:a16="http://schemas.microsoft.com/office/drawing/2014/main" id="{9538462D-EED0-7E26-15EC-639F138CE7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7414" name="AutoShape 6">
            <a:hlinkClick r:id="rId4" action="ppaction://hlinksldjump?num=8" highlightClick="1"/>
            <a:extLst>
              <a:ext uri="{FF2B5EF4-FFF2-40B4-BE49-F238E27FC236}">
                <a16:creationId xmlns:a16="http://schemas.microsoft.com/office/drawing/2014/main" id="{CB37C9B1-0754-FFEB-1C56-17C52188D9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7415" name="AutoShape 7">
            <a:hlinkClick r:id="rId5" action="ppaction://hlinksldjump?num=7" highlightClick="1"/>
            <a:extLst>
              <a:ext uri="{FF2B5EF4-FFF2-40B4-BE49-F238E27FC236}">
                <a16:creationId xmlns:a16="http://schemas.microsoft.com/office/drawing/2014/main" id="{A47D73D5-AE8B-B8B1-81F6-A03410C3A8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7416" name="AutoShape 8">
            <a:hlinkClick r:id="rId6" action="ppaction://hlinksldjump?num=9" highlightClick="1"/>
            <a:extLst>
              <a:ext uri="{FF2B5EF4-FFF2-40B4-BE49-F238E27FC236}">
                <a16:creationId xmlns:a16="http://schemas.microsoft.com/office/drawing/2014/main" id="{FD38FA5F-34D3-35A6-C10C-18744C4009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7417" name="AutoShape 9">
            <a:extLst>
              <a:ext uri="{FF2B5EF4-FFF2-40B4-BE49-F238E27FC236}">
                <a16:creationId xmlns:a16="http://schemas.microsoft.com/office/drawing/2014/main" id="{AE47C551-84DB-D869-5CCC-1B51F48708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7418" name="Rectangle 10">
            <a:hlinkClick r:id="rId5" action="ppaction://hlinksldjump?num=7"/>
            <a:extLst>
              <a:ext uri="{FF2B5EF4-FFF2-40B4-BE49-F238E27FC236}">
                <a16:creationId xmlns:a16="http://schemas.microsoft.com/office/drawing/2014/main" id="{2B31B249-12E6-BA65-2F5C-21B88F16EB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3764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7419" name="Rectangle 11">
            <a:hlinkClick r:id="rId6" action="ppaction://hlinksldjump?num=9"/>
            <a:extLst>
              <a:ext uri="{FF2B5EF4-FFF2-40B4-BE49-F238E27FC236}">
                <a16:creationId xmlns:a16="http://schemas.microsoft.com/office/drawing/2014/main" id="{C652DB35-F420-E84F-2A77-26EC748A41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74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7420" name="Rectangle 12">
            <a:extLst>
              <a:ext uri="{FF2B5EF4-FFF2-40B4-BE49-F238E27FC236}">
                <a16:creationId xmlns:a16="http://schemas.microsoft.com/office/drawing/2014/main" id="{41443697-962A-5F18-1E8F-4E9B8174BB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3744913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7421" name="Rectangle 13">
            <a:hlinkClick r:id="rId3" action="ppaction://hlinksldjump?num=6"/>
            <a:extLst>
              <a:ext uri="{FF2B5EF4-FFF2-40B4-BE49-F238E27FC236}">
                <a16:creationId xmlns:a16="http://schemas.microsoft.com/office/drawing/2014/main" id="{A7EED80C-C00C-0754-DA5A-B739DD468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1828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痘</a:t>
            </a:r>
          </a:p>
        </p:txBody>
      </p:sp>
      <p:sp>
        <p:nvSpPr>
          <p:cNvPr id="17422" name="Rectangle 14">
            <a:hlinkClick r:id="rId4" action="ppaction://hlinksldjump?num=8"/>
            <a:extLst>
              <a:ext uri="{FF2B5EF4-FFF2-40B4-BE49-F238E27FC236}">
                <a16:creationId xmlns:a16="http://schemas.microsoft.com/office/drawing/2014/main" id="{E7260063-0C0F-C65B-75CD-3C2A0A4A28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514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7423" name="Rectangle 15">
            <a:extLst>
              <a:ext uri="{FF2B5EF4-FFF2-40B4-BE49-F238E27FC236}">
                <a16:creationId xmlns:a16="http://schemas.microsoft.com/office/drawing/2014/main" id="{118E0C4D-0FDF-E4A0-F24C-87A289DFB9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32138" y="4292600"/>
            <a:ext cx="4824412" cy="914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由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蛔虫</a:t>
            </a: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引起</a:t>
            </a:r>
          </a:p>
        </p:txBody>
      </p:sp>
      <p:pic>
        <p:nvPicPr>
          <p:cNvPr id="11279" name="Picture 16" descr="蛔虫2">
            <a:extLst>
              <a:ext uri="{FF2B5EF4-FFF2-40B4-BE49-F238E27FC236}">
                <a16:creationId xmlns:a16="http://schemas.microsoft.com/office/drawing/2014/main" id="{AE3684B4-29AE-0BD7-91B3-4C266151E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39975" y="549275"/>
            <a:ext cx="6192838" cy="288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右箭头 18">
            <a:extLst>
              <a:ext uri="{FF2B5EF4-FFF2-40B4-BE49-F238E27FC236}">
                <a16:creationId xmlns:a16="http://schemas.microsoft.com/office/drawing/2014/main" id="{B303DE8A-FFE2-7B12-BF4C-CA9BF0EEDC52}"/>
              </a:ext>
            </a:extLst>
          </p:cNvPr>
          <p:cNvSpPr/>
          <p:nvPr/>
        </p:nvSpPr>
        <p:spPr>
          <a:xfrm>
            <a:off x="8153400" y="5791200"/>
            <a:ext cx="762000" cy="609600"/>
          </a:xfrm>
          <a:prstGeom prst="rightArrow">
            <a:avLst/>
          </a:prstGeom>
          <a:solidFill>
            <a:srgbClr val="00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sndAc>
      <p:stSnd>
        <p:snd r:embed="rId8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>
            <a:extLst>
              <a:ext uri="{FF2B5EF4-FFF2-40B4-BE49-F238E27FC236}">
                <a16:creationId xmlns:a16="http://schemas.microsoft.com/office/drawing/2014/main" id="{5E7DDF33-B837-8A8A-F529-37DF1EDCB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8435" name="AutoShape 3">
            <a:hlinkClick r:id="rId2" action="ppaction://hlinksldjump?num=5" highlightClick="1"/>
            <a:extLst>
              <a:ext uri="{FF2B5EF4-FFF2-40B4-BE49-F238E27FC236}">
                <a16:creationId xmlns:a16="http://schemas.microsoft.com/office/drawing/2014/main" id="{C96C5BA5-F255-868A-FEFE-DBD1AD638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8436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DE098F0C-68A5-DBF2-7933-66A639E6FE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514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8437" name="AutoShape 5">
            <a:hlinkClick r:id="rId3" action="ppaction://hlinksldjump?num=6" highlightClick="1"/>
            <a:extLst>
              <a:ext uri="{FF2B5EF4-FFF2-40B4-BE49-F238E27FC236}">
                <a16:creationId xmlns:a16="http://schemas.microsoft.com/office/drawing/2014/main" id="{7FBAE90E-F860-5863-E2D2-468571A78B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8438" name="AutoShape 6">
            <a:hlinkClick r:id="rId4" action="ppaction://hlinksldjump?num=8" highlightClick="1"/>
            <a:extLst>
              <a:ext uri="{FF2B5EF4-FFF2-40B4-BE49-F238E27FC236}">
                <a16:creationId xmlns:a16="http://schemas.microsoft.com/office/drawing/2014/main" id="{D7C2ED51-1874-C3AA-DF33-53923B534B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8439" name="AutoShape 7">
            <a:hlinkClick r:id="rId5" action="ppaction://hlinksldjump?num=7" highlightClick="1"/>
            <a:extLst>
              <a:ext uri="{FF2B5EF4-FFF2-40B4-BE49-F238E27FC236}">
                <a16:creationId xmlns:a16="http://schemas.microsoft.com/office/drawing/2014/main" id="{75EF887A-574A-1252-FACE-F8FCF39C0D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8440" name="AutoShape 8">
            <a:hlinkClick r:id="rId6" action="ppaction://hlinksldjump?num=9" highlightClick="1"/>
            <a:extLst>
              <a:ext uri="{FF2B5EF4-FFF2-40B4-BE49-F238E27FC236}">
                <a16:creationId xmlns:a16="http://schemas.microsoft.com/office/drawing/2014/main" id="{4B1BA7C0-208E-7AEE-9815-3535615271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8441" name="AutoShape 9">
            <a:hlinkClick r:id="rId7" action="ppaction://hlinksldjump?num=10" highlightClick="1"/>
            <a:extLst>
              <a:ext uri="{FF2B5EF4-FFF2-40B4-BE49-F238E27FC236}">
                <a16:creationId xmlns:a16="http://schemas.microsoft.com/office/drawing/2014/main" id="{D731AA6B-D7D5-17BC-C91A-632DCAC71C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8442" name="Rectangle 10">
            <a:hlinkClick r:id="rId5" action="ppaction://hlinksldjump?num=7"/>
            <a:extLst>
              <a:ext uri="{FF2B5EF4-FFF2-40B4-BE49-F238E27FC236}">
                <a16:creationId xmlns:a16="http://schemas.microsoft.com/office/drawing/2014/main" id="{97EBD03E-04D2-800B-DB0B-FDE1B7B420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3764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8443" name="Rectangle 11">
            <a:hlinkClick r:id="rId6" action="ppaction://hlinksldjump?num=9"/>
            <a:extLst>
              <a:ext uri="{FF2B5EF4-FFF2-40B4-BE49-F238E27FC236}">
                <a16:creationId xmlns:a16="http://schemas.microsoft.com/office/drawing/2014/main" id="{323D3ACA-8ED7-5EFB-80AA-570DDAD245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133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8444" name="Rectangle 12">
            <a:hlinkClick r:id="rId7" action="ppaction://hlinksldjump?num=10"/>
            <a:extLst>
              <a:ext uri="{FF2B5EF4-FFF2-40B4-BE49-F238E27FC236}">
                <a16:creationId xmlns:a16="http://schemas.microsoft.com/office/drawing/2014/main" id="{C115E8D1-08D4-21DF-3A91-75B4517819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2133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8445" name="Rectangle 13">
            <a:hlinkClick r:id="rId3" action="ppaction://hlinksldjump?num=6"/>
            <a:extLst>
              <a:ext uri="{FF2B5EF4-FFF2-40B4-BE49-F238E27FC236}">
                <a16:creationId xmlns:a16="http://schemas.microsoft.com/office/drawing/2014/main" id="{92A9997E-C929-99FC-93C2-7F8C7FE542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1828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痘</a:t>
            </a:r>
          </a:p>
        </p:txBody>
      </p:sp>
      <p:sp>
        <p:nvSpPr>
          <p:cNvPr id="18446" name="Rectangle 14">
            <a:hlinkClick r:id="rId4" action="ppaction://hlinksldjump?num=8"/>
            <a:extLst>
              <a:ext uri="{FF2B5EF4-FFF2-40B4-BE49-F238E27FC236}">
                <a16:creationId xmlns:a16="http://schemas.microsoft.com/office/drawing/2014/main" id="{3632D5EB-0376-04B5-5861-FE6A63DB88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59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8447" name="Rectangle 15">
            <a:extLst>
              <a:ext uri="{FF2B5EF4-FFF2-40B4-BE49-F238E27FC236}">
                <a16:creationId xmlns:a16="http://schemas.microsoft.com/office/drawing/2014/main" id="{05C35ED6-DF66-E46F-579D-6B6BD2D3C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7675" y="5445125"/>
            <a:ext cx="6156325" cy="8239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由</a:t>
            </a:r>
            <a:r>
              <a:rPr lang="zh-CN" altLang="en-US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血吸虫</a:t>
            </a:r>
            <a:r>
              <a:rPr lang="zh-CN" altLang="en-US" sz="48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引起</a:t>
            </a:r>
          </a:p>
        </p:txBody>
      </p:sp>
      <p:pic>
        <p:nvPicPr>
          <p:cNvPr id="12304" name="Picture 17" descr="fig10-48c">
            <a:hlinkClick r:id="rId9"/>
            <a:extLst>
              <a:ext uri="{FF2B5EF4-FFF2-40B4-BE49-F238E27FC236}">
                <a16:creationId xmlns:a16="http://schemas.microsoft.com/office/drawing/2014/main" id="{E55ABE48-2F09-12C5-B665-9385C5F84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96" r="21539" b="19687"/>
          <a:stretch>
            <a:fillRect/>
          </a:stretch>
        </p:blipFill>
        <p:spPr bwMode="auto">
          <a:xfrm>
            <a:off x="4037012" y="685872"/>
            <a:ext cx="2028825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右箭头 20">
            <a:extLst>
              <a:ext uri="{FF2B5EF4-FFF2-40B4-BE49-F238E27FC236}">
                <a16:creationId xmlns:a16="http://schemas.microsoft.com/office/drawing/2014/main" id="{E9AFE645-43A8-CA3A-E7F3-28C76046D152}"/>
              </a:ext>
            </a:extLst>
          </p:cNvPr>
          <p:cNvSpPr/>
          <p:nvPr/>
        </p:nvSpPr>
        <p:spPr>
          <a:xfrm>
            <a:off x="8153400" y="5791200"/>
            <a:ext cx="762000" cy="609600"/>
          </a:xfrm>
          <a:prstGeom prst="rightArrow">
            <a:avLst/>
          </a:prstGeom>
          <a:solidFill>
            <a:srgbClr val="0000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rgbClr val="FFFFFF"/>
                </a:solidFill>
                <a:latin typeface="等线" panose="020f0502020204030204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>
    <p:sndAc>
      <p:stSnd>
        <p:snd r:embed="rId10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E3E28F5D-A1A0-69DA-68DC-215D8EBD07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124075" cy="68580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zh-CN" sz="1800">
              <a:solidFill>
                <a:schemeClr val="hlink"/>
              </a:solidFill>
              <a:ea typeface="宋体" panose="02010600030101010101" pitchFamily="2" charset="-122"/>
            </a:endParaRPr>
          </a:p>
        </p:txBody>
      </p:sp>
      <p:sp>
        <p:nvSpPr>
          <p:cNvPr id="19459" name="AutoShape 3">
            <a:hlinkClick r:id="rId2" action="ppaction://hlinksldjump?num=5" highlightClick="1"/>
            <a:extLst>
              <a:ext uri="{FF2B5EF4-FFF2-40B4-BE49-F238E27FC236}">
                <a16:creationId xmlns:a16="http://schemas.microsoft.com/office/drawing/2014/main" id="{C7F7EF1B-6405-55C0-4135-B4097D78E2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68413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9460" name="Rectangle 4">
            <a:hlinkClick r:id="rId2" action="ppaction://hlinksldjump?num=5"/>
            <a:extLst>
              <a:ext uri="{FF2B5EF4-FFF2-40B4-BE49-F238E27FC236}">
                <a16:creationId xmlns:a16="http://schemas.microsoft.com/office/drawing/2014/main" id="{712DB8FB-7812-8BD9-7596-FD557A03D8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259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流行性感冒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9461" name="AutoShape 5">
            <a:hlinkClick r:id="rId3" action="ppaction://hlinksldjump?num=6" highlightClick="1"/>
            <a:extLst>
              <a:ext uri="{FF2B5EF4-FFF2-40B4-BE49-F238E27FC236}">
                <a16:creationId xmlns:a16="http://schemas.microsoft.com/office/drawing/2014/main" id="{9ED482BB-5AF0-7298-CCC3-E108183DE6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205740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9462" name="AutoShape 6">
            <a:hlinkClick r:id="rId4" action="ppaction://hlinksldjump?num=8" highlightClick="1"/>
            <a:extLst>
              <a:ext uri="{FF2B5EF4-FFF2-40B4-BE49-F238E27FC236}">
                <a16:creationId xmlns:a16="http://schemas.microsoft.com/office/drawing/2014/main" id="{B31808AB-8073-0490-EA49-489BDC7E41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9463" name="AutoShape 7">
            <a:hlinkClick r:id="rId5" action="ppaction://hlinksldjump?num=7" highlightClick="1"/>
            <a:extLst>
              <a:ext uri="{FF2B5EF4-FFF2-40B4-BE49-F238E27FC236}">
                <a16:creationId xmlns:a16="http://schemas.microsoft.com/office/drawing/2014/main" id="{684EE504-80D8-2A79-C139-1BB9DEE9FE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9464" name="AutoShape 8">
            <a:hlinkClick r:id="rId6" action="ppaction://hlinksldjump?num=9" highlightClick="1"/>
            <a:extLst>
              <a:ext uri="{FF2B5EF4-FFF2-40B4-BE49-F238E27FC236}">
                <a16:creationId xmlns:a16="http://schemas.microsoft.com/office/drawing/2014/main" id="{FE747C1D-0C24-96C6-34BD-0BA0BF833B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9465" name="AutoShape 9">
            <a:hlinkClick r:id="rId7" action="ppaction://hlinksldjump?num=10" highlightClick="1"/>
            <a:extLst>
              <a:ext uri="{FF2B5EF4-FFF2-40B4-BE49-F238E27FC236}">
                <a16:creationId xmlns:a16="http://schemas.microsoft.com/office/drawing/2014/main" id="{40B48443-7B65-A6A3-A328-BCD1707E40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486400"/>
            <a:ext cx="2051050" cy="577850"/>
          </a:xfrm>
          <a:prstGeom prst="actionButtonBlank">
            <a:avLst/>
          </a:prstGeom>
          <a:solidFill>
            <a:srgbClr val="050D6F"/>
          </a:solidFill>
          <a:ln w="9525">
            <a:solidFill>
              <a:srgbClr val="FFFF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32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19466" name="Rectangle 10">
            <a:hlinkClick r:id="rId5" action="ppaction://hlinksldjump?num=7"/>
            <a:extLst>
              <a:ext uri="{FF2B5EF4-FFF2-40B4-BE49-F238E27FC236}">
                <a16:creationId xmlns:a16="http://schemas.microsoft.com/office/drawing/2014/main" id="{9ED68ACE-5212-7533-B5A5-702476635C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971800"/>
            <a:ext cx="23764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肺  结  核</a:t>
            </a:r>
          </a:p>
        </p:txBody>
      </p:sp>
      <p:sp>
        <p:nvSpPr>
          <p:cNvPr id="19467" name="Rectangle 11">
            <a:hlinkClick r:id="rId6" action="ppaction://hlinksldjump?num=9"/>
            <a:extLst>
              <a:ext uri="{FF2B5EF4-FFF2-40B4-BE49-F238E27FC236}">
                <a16:creationId xmlns:a16="http://schemas.microsoft.com/office/drawing/2014/main" id="{39647A6F-81F3-7495-8FBD-3347CD98B1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2133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蛔  虫  病</a:t>
            </a:r>
          </a:p>
        </p:txBody>
      </p:sp>
      <p:sp>
        <p:nvSpPr>
          <p:cNvPr id="19468" name="Rectangle 12">
            <a:hlinkClick r:id="rId7" action="ppaction://hlinksldjump?num=10"/>
            <a:extLst>
              <a:ext uri="{FF2B5EF4-FFF2-40B4-BE49-F238E27FC236}">
                <a16:creationId xmlns:a16="http://schemas.microsoft.com/office/drawing/2014/main" id="{0BD26AA3-94B6-4A22-1D59-D731AD1FF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62600"/>
            <a:ext cx="2133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血 吸 虫 病</a:t>
            </a:r>
          </a:p>
        </p:txBody>
      </p:sp>
      <p:sp>
        <p:nvSpPr>
          <p:cNvPr id="19469" name="Rectangle 13">
            <a:hlinkClick r:id="rId3" action="ppaction://hlinksldjump?num=6"/>
            <a:extLst>
              <a:ext uri="{FF2B5EF4-FFF2-40B4-BE49-F238E27FC236}">
                <a16:creationId xmlns:a16="http://schemas.microsoft.com/office/drawing/2014/main" id="{B6D388A4-098E-E768-099A-28D704A3C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33600"/>
            <a:ext cx="1828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水      痘</a:t>
            </a:r>
          </a:p>
        </p:txBody>
      </p:sp>
      <p:sp>
        <p:nvSpPr>
          <p:cNvPr id="19470" name="Rectangle 14">
            <a:hlinkClick r:id="rId4" action="ppaction://hlinksldjump?num=8"/>
            <a:extLst>
              <a:ext uri="{FF2B5EF4-FFF2-40B4-BE49-F238E27FC236}">
                <a16:creationId xmlns:a16="http://schemas.microsoft.com/office/drawing/2014/main" id="{F6B514F1-8598-FB54-6CCC-9A0B6A5118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10000"/>
            <a:ext cx="259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手癣、足癣</a:t>
            </a:r>
          </a:p>
        </p:txBody>
      </p:sp>
      <p:sp>
        <p:nvSpPr>
          <p:cNvPr id="19471" name="Text Box 15">
            <a:extLst>
              <a:ext uri="{FF2B5EF4-FFF2-40B4-BE49-F238E27FC236}">
                <a16:creationId xmlns:a16="http://schemas.microsoft.com/office/drawing/2014/main" id="{D7BAB7FB-E11B-CFF2-F623-D2B24549B6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0"/>
            <a:ext cx="7162800" cy="1006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6000" b="1" i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楷体" panose="02010609060101010101" pitchFamily="49" charset="-122"/>
              </a:rPr>
              <a:t>理理思路，归归类！</a:t>
            </a:r>
          </a:p>
        </p:txBody>
      </p:sp>
      <p:grpSp>
        <p:nvGrpSpPr>
          <p:cNvPr id="2" name="Group 16">
            <a:extLst>
              <a:ext uri="{FF2B5EF4-FFF2-40B4-BE49-F238E27FC236}">
                <a16:creationId xmlns:a16="http://schemas.microsoft.com/office/drawing/2014/main" id="{9CC2CD90-D27B-DA44-DC93-0A8D263B1C96}"/>
              </a:ext>
            </a:extLst>
          </p:cNvPr>
          <p:cNvGrpSpPr/>
          <p:nvPr/>
        </p:nvGrpSpPr>
        <p:grpSpPr>
          <a:xfrm>
            <a:off x="6477000" y="2971800"/>
            <a:ext cx="2881313" cy="1512888"/>
            <a:chOff x="-295" y="300"/>
            <a:chExt cx="2165" cy="1056"/>
          </a:xfrm>
        </p:grpSpPr>
        <p:sp>
          <p:nvSpPr>
            <p:cNvPr id="13328" name="AutoShape 17">
              <a:extLst>
                <a:ext uri="{FF2B5EF4-FFF2-40B4-BE49-F238E27FC236}">
                  <a16:creationId xmlns:a16="http://schemas.microsoft.com/office/drawing/2014/main" id="{F21EF135-CC03-DE93-BC60-0115C6A3DE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295" y="300"/>
              <a:ext cx="2165" cy="1056"/>
            </a:xfrm>
            <a:prstGeom prst="star16">
              <a:avLst>
                <a:gd name="adj" fmla="val 37500"/>
              </a:avLst>
            </a:prstGeom>
            <a:gradFill rotWithShape="1">
              <a:gsLst>
                <a:gs pos="0">
                  <a:srgbClr val="3B003B"/>
                </a:gs>
                <a:gs pos="50000">
                  <a:srgbClr val="800080"/>
                </a:gs>
                <a:gs pos="100000">
                  <a:srgbClr val="3B003B"/>
                </a:gs>
              </a:gsLst>
              <a:lin ang="5400000" scaled="1"/>
            </a:gradFill>
            <a:ln w="57150" cmpd="thinThick">
              <a:solidFill>
                <a:srgbClr val="00FFFF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3600" b="1">
                <a:solidFill>
                  <a:schemeClr val="bg1"/>
                </a:solidFill>
                <a:ea typeface="黑体" panose="02010609060101010101" pitchFamily="49" charset="-122"/>
              </a:endParaRPr>
            </a:p>
          </p:txBody>
        </p:sp>
        <p:sp>
          <p:nvSpPr>
            <p:cNvPr id="19474" name="Text Box 18">
              <a:extLst>
                <a:ext uri="{FF2B5EF4-FFF2-40B4-BE49-F238E27FC236}">
                  <a16:creationId xmlns:a16="http://schemas.microsoft.com/office/drawing/2014/main" id="{3D687D23-7668-5F2D-573E-D4E686185B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527"/>
              <a:ext cx="1657" cy="575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4800" b="1">
                  <a:solidFill>
                    <a:schemeClr val="bg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anose="02020404030301010803" pitchFamily="18" charset="0"/>
                  <a:ea typeface="黑体" panose="02010609060101010101" pitchFamily="2" charset="-122"/>
                </a:rPr>
                <a:t>病原体</a:t>
              </a:r>
            </a:p>
          </p:txBody>
        </p:sp>
      </p:grpSp>
      <p:sp>
        <p:nvSpPr>
          <p:cNvPr id="19475" name="Text Box 19">
            <a:extLst>
              <a:ext uri="{FF2B5EF4-FFF2-40B4-BE49-F238E27FC236}">
                <a16:creationId xmlns:a16="http://schemas.microsoft.com/office/drawing/2014/main" id="{523FB8CB-3777-E86B-E98D-2CBD3F107E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5029200"/>
            <a:ext cx="2449513" cy="7016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寄生虫</a:t>
            </a:r>
          </a:p>
        </p:txBody>
      </p:sp>
      <p:grpSp>
        <p:nvGrpSpPr>
          <p:cNvPr id="3" name="Group 20">
            <a:extLst>
              <a:ext uri="{FF2B5EF4-FFF2-40B4-BE49-F238E27FC236}">
                <a16:creationId xmlns:a16="http://schemas.microsoft.com/office/drawing/2014/main" id="{A7CF933E-C226-289C-0017-9DAC8CE9DDC9}"/>
              </a:ext>
            </a:extLst>
          </p:cNvPr>
          <p:cNvGrpSpPr/>
          <p:nvPr/>
        </p:nvGrpSpPr>
        <p:grpSpPr>
          <a:xfrm>
            <a:off x="2286000" y="4876800"/>
            <a:ext cx="2057400" cy="873125"/>
            <a:chOff x="1652" y="2790"/>
            <a:chExt cx="1818" cy="550"/>
          </a:xfrm>
        </p:grpSpPr>
        <p:sp>
          <p:nvSpPr>
            <p:cNvPr id="13332" name="Line 21">
              <a:extLst>
                <a:ext uri="{FF2B5EF4-FFF2-40B4-BE49-F238E27FC236}">
                  <a16:creationId xmlns:a16="http://schemas.microsoft.com/office/drawing/2014/main" id="{47AB1B91-60EB-B898-6F42-F47BEC783C72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0474607" flipH="1" flipV="1">
              <a:off x="1652" y="2790"/>
              <a:ext cx="1771" cy="354"/>
            </a:xfrm>
            <a:prstGeom prst="line">
              <a:avLst/>
            </a:prstGeom>
            <a:noFill/>
            <a:ln w="57150">
              <a:solidFill>
                <a:srgbClr val="0066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Line 22">
              <a:extLst>
                <a:ext uri="{FF2B5EF4-FFF2-40B4-BE49-F238E27FC236}">
                  <a16:creationId xmlns:a16="http://schemas.microsoft.com/office/drawing/2014/main" id="{383E5401-596C-1A77-3FC6-A9D83EF2AC48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0474607" flipH="1">
              <a:off x="1653" y="3281"/>
              <a:ext cx="1817" cy="59"/>
            </a:xfrm>
            <a:prstGeom prst="line">
              <a:avLst/>
            </a:prstGeom>
            <a:noFill/>
            <a:ln w="57150">
              <a:solidFill>
                <a:srgbClr val="0066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479" name="Text Box 23">
            <a:extLst>
              <a:ext uri="{FF2B5EF4-FFF2-40B4-BE49-F238E27FC236}">
                <a16:creationId xmlns:a16="http://schemas.microsoft.com/office/drawing/2014/main" id="{28B5FD17-FD19-6B9A-8224-66FF102ACF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1600200"/>
            <a:ext cx="1871663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病毒</a:t>
            </a:r>
          </a:p>
        </p:txBody>
      </p:sp>
      <p:grpSp>
        <p:nvGrpSpPr>
          <p:cNvPr id="4" name="Group 24">
            <a:extLst>
              <a:ext uri="{FF2B5EF4-FFF2-40B4-BE49-F238E27FC236}">
                <a16:creationId xmlns:a16="http://schemas.microsoft.com/office/drawing/2014/main" id="{FC2993AA-4469-B654-2EE4-B09F67EC481B}"/>
              </a:ext>
            </a:extLst>
          </p:cNvPr>
          <p:cNvGrpSpPr/>
          <p:nvPr/>
        </p:nvGrpSpPr>
        <p:grpSpPr>
          <a:xfrm>
            <a:off x="2362200" y="1676400"/>
            <a:ext cx="1981200" cy="803275"/>
            <a:chOff x="1577" y="1066"/>
            <a:chExt cx="1746" cy="506"/>
          </a:xfrm>
        </p:grpSpPr>
        <p:sp>
          <p:nvSpPr>
            <p:cNvPr id="13336" name="Line 25">
              <a:extLst>
                <a:ext uri="{FF2B5EF4-FFF2-40B4-BE49-F238E27FC236}">
                  <a16:creationId xmlns:a16="http://schemas.microsoft.com/office/drawing/2014/main" id="{CC6216AE-638F-E93D-407B-CD747A27D75F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1088370" flipH="1">
              <a:off x="1611" y="1248"/>
              <a:ext cx="1709" cy="324"/>
            </a:xfrm>
            <a:prstGeom prst="line">
              <a:avLst/>
            </a:prstGeom>
            <a:noFill/>
            <a:ln w="57150">
              <a:solidFill>
                <a:srgbClr val="0066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Line 26">
              <a:extLst>
                <a:ext uri="{FF2B5EF4-FFF2-40B4-BE49-F238E27FC236}">
                  <a16:creationId xmlns:a16="http://schemas.microsoft.com/office/drawing/2014/main" id="{61EF86B2-93D4-9268-432C-8177CCDC2180}"/>
                </a:ext>
              </a:extLst>
            </p:cNvPr>
            <p:cNvSpPr>
              <a:spLocks noChangeShapeType="1"/>
            </p:cNvSpPr>
            <p:nvPr/>
          </p:nvSpPr>
          <p:spPr bwMode="auto">
            <a:xfrm rot="-10511630" flipH="1" flipV="1">
              <a:off x="1577" y="1066"/>
              <a:ext cx="1746" cy="126"/>
            </a:xfrm>
            <a:prstGeom prst="line">
              <a:avLst/>
            </a:prstGeom>
            <a:noFill/>
            <a:ln w="57150">
              <a:solidFill>
                <a:srgbClr val="0066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483" name="Text Box 27">
            <a:extLst>
              <a:ext uri="{FF2B5EF4-FFF2-40B4-BE49-F238E27FC236}">
                <a16:creationId xmlns:a16="http://schemas.microsoft.com/office/drawing/2014/main" id="{28684972-6E73-C042-D455-D8FCB00B69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2743200"/>
            <a:ext cx="1692275" cy="7016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细菌</a:t>
            </a:r>
          </a:p>
        </p:txBody>
      </p:sp>
      <p:sp>
        <p:nvSpPr>
          <p:cNvPr id="19484" name="Line 28">
            <a:extLst>
              <a:ext uri="{FF2B5EF4-FFF2-40B4-BE49-F238E27FC236}">
                <a16:creationId xmlns:a16="http://schemas.microsoft.com/office/drawing/2014/main" id="{FFB71B24-A866-2DFF-F9F4-5BE841BE5B1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2200" y="3200400"/>
            <a:ext cx="1981200" cy="0"/>
          </a:xfrm>
          <a:prstGeom prst="line">
            <a:avLst/>
          </a:prstGeom>
          <a:noFill/>
          <a:ln w="57150">
            <a:solidFill>
              <a:srgbClr val="0066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5" name="Text Box 29">
            <a:extLst>
              <a:ext uri="{FF2B5EF4-FFF2-40B4-BE49-F238E27FC236}">
                <a16:creationId xmlns:a16="http://schemas.microsoft.com/office/drawing/2014/main" id="{6C2BF51C-93FE-D525-001D-8225603540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3733800"/>
            <a:ext cx="1692275" cy="7016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anose="02020404030301010803" pitchFamily="18" charset="0"/>
                <a:ea typeface="黑体" panose="02010609060101010101" pitchFamily="2" charset="-122"/>
              </a:rPr>
              <a:t>真菌</a:t>
            </a:r>
          </a:p>
        </p:txBody>
      </p:sp>
      <p:sp>
        <p:nvSpPr>
          <p:cNvPr id="19486" name="Line 30">
            <a:extLst>
              <a:ext uri="{FF2B5EF4-FFF2-40B4-BE49-F238E27FC236}">
                <a16:creationId xmlns:a16="http://schemas.microsoft.com/office/drawing/2014/main" id="{16506547-B061-8A2D-D32A-666BFF8F4C7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2200" y="4114800"/>
            <a:ext cx="1981200" cy="1588"/>
          </a:xfrm>
          <a:prstGeom prst="line">
            <a:avLst/>
          </a:prstGeom>
          <a:noFill/>
          <a:ln w="57150">
            <a:solidFill>
              <a:srgbClr val="0066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7" name="AutoShape 31">
            <a:extLst>
              <a:ext uri="{FF2B5EF4-FFF2-40B4-BE49-F238E27FC236}">
                <a16:creationId xmlns:a16="http://schemas.microsoft.com/office/drawing/2014/main" id="{8FEA17A9-B098-CA6F-EE3D-E5820F8A728A}"/>
              </a:ext>
            </a:extLst>
          </p:cNvPr>
          <p:cNvSpPr/>
          <p:nvPr/>
        </p:nvSpPr>
        <p:spPr bwMode="auto">
          <a:xfrm>
            <a:off x="6019800" y="1981200"/>
            <a:ext cx="503238" cy="3457575"/>
          </a:xfrm>
          <a:prstGeom prst="rightBrace">
            <a:avLst>
              <a:gd name="adj1" fmla="val 57224"/>
              <a:gd name="adj2" fmla="val 50000"/>
            </a:avLst>
          </a:prstGeom>
          <a:noFill/>
          <a:ln w="76200">
            <a:solidFill>
              <a:srgbClr val="0066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 sz="18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sndAc>
      <p:stSnd>
        <p:snd r:embed="rId10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9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94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9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9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Text Box 2">
            <a:extLst>
              <a:ext uri="{FF2B5EF4-FFF2-40B4-BE49-F238E27FC236}">
                <a16:creationId xmlns:a16="http://schemas.microsoft.com/office/drawing/2014/main" id="{9B9F5618-4005-633D-B8AE-94E92EF794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2209800"/>
            <a:ext cx="3429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黑体" panose="02010609060101010101" pitchFamily="49" charset="-122"/>
                <a:ea typeface="黑体" panose="02010609060101010101" pitchFamily="49" charset="-122"/>
              </a:rPr>
              <a:t>传染病是</a:t>
            </a:r>
          </a:p>
        </p:txBody>
      </p:sp>
      <p:sp>
        <p:nvSpPr>
          <p:cNvPr id="13315" name="WordArt 6">
            <a:extLst>
              <a:ext uri="{FF2B5EF4-FFF2-40B4-BE49-F238E27FC236}">
                <a16:creationId xmlns:a16="http://schemas.microsoft.com/office/drawing/2014/main" id="{4B530964-A385-307D-4333-25E7C220CF3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495800" y="1752600"/>
            <a:ext cx="1757363" cy="1752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i="1" kern="10">
                <a:ln w="38100">
                  <a:solidFill>
                    <a:srgbClr val="FF0000"/>
                  </a:solidFill>
                  <a:rou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E4FCC678-1C6D-AE80-3003-1373EBD49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103688"/>
            <a:ext cx="784860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定义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：由</a:t>
            </a:r>
            <a:r>
              <a:rPr lang="zh-CN" altLang="en-US" sz="32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病原体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寄生虫 细菌 病毒等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感染人体后引起的带有</a:t>
            </a:r>
            <a:r>
              <a:rPr lang="zh-CN" altLang="en-US" sz="32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传染性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的</a:t>
            </a:r>
            <a:r>
              <a:rPr lang="zh-CN" altLang="en-US" sz="32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疾病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P12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20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Text Box 2">
            <a:extLst>
              <a:ext uri="{FF2B5EF4-FFF2-40B4-BE49-F238E27FC236}">
                <a16:creationId xmlns:a16="http://schemas.microsoft.com/office/drawing/2014/main" id="{DC73E7AD-DFFC-2013-9CDA-F8FB17AC0D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228600"/>
            <a:ext cx="42672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黑体" panose="02010609060101010101" pitchFamily="49" charset="-122"/>
                <a:ea typeface="黑体" panose="02010609060101010101" pitchFamily="49" charset="-122"/>
              </a:rPr>
              <a:t>传染病的危害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7E1433DA-7FED-4506-CCDA-4867AA4FA5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320800"/>
            <a:ext cx="64770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个人    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家庭    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社会   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Picture 6" descr="20100427113017380">
            <a:extLst>
              <a:ext uri="{FF2B5EF4-FFF2-40B4-BE49-F238E27FC236}">
                <a16:creationId xmlns:a16="http://schemas.microsoft.com/office/drawing/2014/main" id="{9FE24A5F-35E8-D45F-9091-884661DC4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590800"/>
            <a:ext cx="2590800" cy="324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3705818218">
            <a:extLst>
              <a:ext uri="{FF2B5EF4-FFF2-40B4-BE49-F238E27FC236}">
                <a16:creationId xmlns:a16="http://schemas.microsoft.com/office/drawing/2014/main" id="{C43C67B6-0C83-3C21-E21E-5469E5DAD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71800" y="2590800"/>
            <a:ext cx="2362200" cy="307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20110705101919194">
            <a:extLst>
              <a:ext uri="{FF2B5EF4-FFF2-40B4-BE49-F238E27FC236}">
                <a16:creationId xmlns:a16="http://schemas.microsoft.com/office/drawing/2014/main" id="{6916DF09-1199-57E8-AD70-EFE019F565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1200" y="2590800"/>
            <a:ext cx="2736850" cy="297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Text Box 2">
            <a:extLst>
              <a:ext uri="{FF2B5EF4-FFF2-40B4-BE49-F238E27FC236}">
                <a16:creationId xmlns:a16="http://schemas.microsoft.com/office/drawing/2014/main" id="{72AA2B5B-3922-A990-5C04-800F1FEB7F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374460"/>
            <a:ext cx="42672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黑体" panose="02010609060101010101" pitchFamily="49" charset="-122"/>
                <a:ea typeface="黑体" panose="02010609060101010101" pitchFamily="49" charset="-122"/>
              </a:rPr>
              <a:t>传染病的种类</a:t>
            </a:r>
          </a:p>
        </p:txBody>
      </p:sp>
      <p:graphicFrame>
        <p:nvGraphicFramePr>
          <p:cNvPr id="4" name="Group 144">
            <a:extLst>
              <a:ext uri="{FF2B5EF4-FFF2-40B4-BE49-F238E27FC236}">
                <a16:creationId xmlns:a16="http://schemas.microsoft.com/office/drawing/2014/main" id="{3D766BC0-DD8C-1F0C-901E-D16E4ACBB4A6}"/>
              </a:ext>
            </a:extLst>
          </p:cNvPr>
          <p:cNvGraphicFramePr>
            <a:graphicFrameLocks noGrp="1"/>
          </p:cNvGraphicFramePr>
          <p:nvPr/>
        </p:nvGraphicFramePr>
        <p:xfrm>
          <a:off x="609600" y="1143000"/>
          <a:ext cx="8229600" cy="5334000"/>
        </p:xfrm>
        <a:graphic>
          <a:graphicData uri="http://schemas.openxmlformats.org/drawingml/2006/table">
            <a:tbl>
              <a:tblPr/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566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155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传染病类型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传播途径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常见的传染病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5100"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呼吸道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传染病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空气、飞沫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流感、肺结核、百日咳、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流行性腮腺炎、麻疹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5100"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肠道性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传染病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饮水、食物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细菌性痢疾、甲型肝炎、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蛔虫病、脊髓灰质炎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56800"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血液性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传染病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吸血的节肢动物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（蚊、虱、蚤）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乙型肝炎、丙型肝炎、艾滋病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81200"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接触性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传染病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性传染病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动物传染病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接触传播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性接触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血液、接触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沙眼、红眼病、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破伤风、癣、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梅毒、淋病、艾滋病</a:t>
                      </a: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Verdana" panose="020b0604030504040204" pitchFamily="34" charset="0"/>
                        <a:ea typeface="宋体" panose="02010600030101010101" pitchFamily="2" charset="-122"/>
                      </a:endParaRPr>
                    </a:p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狂犬病、鼠疫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09" name="Group 19">
            <a:extLst>
              <a:ext uri="{FF2B5EF4-FFF2-40B4-BE49-F238E27FC236}">
                <a16:creationId xmlns:a16="http://schemas.microsoft.com/office/drawing/2014/main" id="{42943D56-51FB-1F7D-C61E-20ED2E28782E}"/>
              </a:ext>
            </a:extLst>
          </p:cNvPr>
          <p:cNvGrpSpPr/>
          <p:nvPr/>
        </p:nvGrpSpPr>
        <p:grpSpPr>
          <a:xfrm>
            <a:off x="4140200" y="260350"/>
            <a:ext cx="3766834" cy="1547813"/>
            <a:chOff x="1632" y="0"/>
            <a:chExt cx="2552" cy="975"/>
          </a:xfrm>
        </p:grpSpPr>
        <p:pic>
          <p:nvPicPr>
            <p:cNvPr id="17410" name="Picture 3" descr="红花">
              <a:extLst>
                <a:ext uri="{FF2B5EF4-FFF2-40B4-BE49-F238E27FC236}">
                  <a16:creationId xmlns:a16="http://schemas.microsoft.com/office/drawing/2014/main" id="{AA409269-A89C-3420-1EF5-165F8DE47AE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32" y="0"/>
              <a:ext cx="28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1" name="WordArt 4">
              <a:extLst>
                <a:ext uri="{FF2B5EF4-FFF2-40B4-BE49-F238E27FC236}">
                  <a16:creationId xmlns:a16="http://schemas.microsoft.com/office/drawing/2014/main" id="{F53F142C-287D-A447-F97A-E016F0582259}"/>
                </a:ext>
              </a:extLst>
            </p:cNvPr>
            <p:cNvSpPr>
              <a:spLocks noChangeArrowheads="1" noChangeShapeType="1" noTextEdit="1"/>
            </p:cNvSpPr>
            <p:nvPr/>
          </p:nvSpPr>
          <p:spPr bwMode="auto">
            <a:xfrm>
              <a:off x="2072" y="543"/>
              <a:ext cx="2112" cy="43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kern="10">
                  <a:ln w="19050">
                    <a:solidFill>
                      <a:srgbClr val="FF3300"/>
                    </a:solidFill>
                    <a:round/>
                  </a:ln>
                  <a:solidFill>
                    <a:srgbClr val="FF9900"/>
                  </a:solidFill>
                  <a:effectLst>
                    <a:outerShdw dist="35921" dir="2700000" algn="ctr" rotWithShape="0">
                      <a:srgbClr val="990000"/>
                    </a:outerShdw>
                  </a:effectLst>
                  <a:latin typeface="宋体" panose="02010600030101010101" pitchFamily="2" charset="-122"/>
                  <a:ea typeface="宋体" panose="02010600030101010101" pitchFamily="2" charset="-122"/>
                </a:rPr>
                <a:t>合作探究</a:t>
              </a:r>
            </a:p>
          </p:txBody>
        </p:sp>
      </p:grpSp>
      <p:grpSp>
        <p:nvGrpSpPr>
          <p:cNvPr id="17412" name="Group 5">
            <a:extLst>
              <a:ext uri="{FF2B5EF4-FFF2-40B4-BE49-F238E27FC236}">
                <a16:creationId xmlns:a16="http://schemas.microsoft.com/office/drawing/2014/main" id="{444041FA-FAAE-D00D-C330-53D96626B829}"/>
              </a:ext>
            </a:extLst>
          </p:cNvPr>
          <p:cNvGrpSpPr/>
          <p:nvPr/>
        </p:nvGrpSpPr>
        <p:grpSpPr>
          <a:xfrm rot="230514">
            <a:off x="7848600" y="-304800"/>
            <a:ext cx="1574800" cy="7391400"/>
            <a:chOff x="5000" y="-144"/>
            <a:chExt cx="992" cy="4656"/>
          </a:xfrm>
        </p:grpSpPr>
        <p:grpSp>
          <p:nvGrpSpPr>
            <p:cNvPr id="17413" name="Group 6">
              <a:extLst>
                <a:ext uri="{FF2B5EF4-FFF2-40B4-BE49-F238E27FC236}">
                  <a16:creationId xmlns:a16="http://schemas.microsoft.com/office/drawing/2014/main" id="{E416C587-FE94-3EEE-A360-A2680ED4DBDF}"/>
                </a:ext>
              </a:extLst>
            </p:cNvPr>
            <p:cNvGrpSpPr/>
            <p:nvPr/>
          </p:nvGrpSpPr>
          <p:grpSpPr>
            <a:xfrm rot="419533">
              <a:off x="5000" y="-144"/>
              <a:ext cx="760" cy="3744"/>
              <a:chOff x="4992" y="288"/>
              <a:chExt cx="616" cy="3744"/>
            </a:xfrm>
          </p:grpSpPr>
          <p:pic>
            <p:nvPicPr>
              <p:cNvPr id="17414" name="Picture 7" descr="MCj04460980000[1]">
                <a:extLst>
                  <a:ext uri="{FF2B5EF4-FFF2-40B4-BE49-F238E27FC236}">
                    <a16:creationId xmlns:a16="http://schemas.microsoft.com/office/drawing/2014/main" id="{EF4DFABA-D604-A0D3-E7E3-78A61D13213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rot="-702963">
                <a:off x="4992" y="288"/>
                <a:ext cx="280" cy="12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7415" name="Picture 8" descr="MCj04460980000[1]">
                <a:extLst>
                  <a:ext uri="{FF2B5EF4-FFF2-40B4-BE49-F238E27FC236}">
                    <a16:creationId xmlns:a16="http://schemas.microsoft.com/office/drawing/2014/main" id="{B76AEF06-148D-DD46-7DCB-B12D122BAFB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rot="-448388">
                <a:off x="5184" y="1536"/>
                <a:ext cx="280" cy="12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7416" name="Picture 9" descr="MCj04460980000[1]">
                <a:extLst>
                  <a:ext uri="{FF2B5EF4-FFF2-40B4-BE49-F238E27FC236}">
                    <a16:creationId xmlns:a16="http://schemas.microsoft.com/office/drawing/2014/main" id="{3684A273-D63F-4C0F-8361-2AC833D1256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rot="-448388">
                <a:off x="5328" y="2736"/>
                <a:ext cx="280" cy="12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17417" name="Group 10">
              <a:extLst>
                <a:ext uri="{FF2B5EF4-FFF2-40B4-BE49-F238E27FC236}">
                  <a16:creationId xmlns:a16="http://schemas.microsoft.com/office/drawing/2014/main" id="{C4B435C3-E336-C5C6-8961-4BEFB8AA45B2}"/>
                </a:ext>
              </a:extLst>
            </p:cNvPr>
            <p:cNvGrpSpPr/>
            <p:nvPr/>
          </p:nvGrpSpPr>
          <p:grpSpPr>
            <a:xfrm rot="419533">
              <a:off x="5232" y="768"/>
              <a:ext cx="760" cy="3744"/>
              <a:chOff x="4992" y="288"/>
              <a:chExt cx="616" cy="3744"/>
            </a:xfrm>
          </p:grpSpPr>
          <p:pic>
            <p:nvPicPr>
              <p:cNvPr id="17418" name="Picture 11" descr="MCj04460980000[1]">
                <a:extLst>
                  <a:ext uri="{FF2B5EF4-FFF2-40B4-BE49-F238E27FC236}">
                    <a16:creationId xmlns:a16="http://schemas.microsoft.com/office/drawing/2014/main" id="{3B473AD9-98D3-35A8-B815-CC665BA6F3A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rot="-702963">
                <a:off x="4992" y="288"/>
                <a:ext cx="280" cy="12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7419" name="Picture 12" descr="MCj04460980000[1]">
                <a:extLst>
                  <a:ext uri="{FF2B5EF4-FFF2-40B4-BE49-F238E27FC236}">
                    <a16:creationId xmlns:a16="http://schemas.microsoft.com/office/drawing/2014/main" id="{8C9E12FE-11DA-A4E9-249E-57EE59A7186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rot="-448388">
                <a:off x="5184" y="1536"/>
                <a:ext cx="280" cy="12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7420" name="Picture 13" descr="MCj04460980000[1]">
                <a:extLst>
                  <a:ext uri="{FF2B5EF4-FFF2-40B4-BE49-F238E27FC236}">
                    <a16:creationId xmlns:a16="http://schemas.microsoft.com/office/drawing/2014/main" id="{1704FCB9-F5D8-D388-A68E-BC9FA4BDB7E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rot="-448388">
                <a:off x="5328" y="2736"/>
                <a:ext cx="280" cy="12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17421" name="Text Box 21">
            <a:extLst>
              <a:ext uri="{FF2B5EF4-FFF2-40B4-BE49-F238E27FC236}">
                <a16:creationId xmlns:a16="http://schemas.microsoft.com/office/drawing/2014/main" id="{A1093CF0-257F-F1EF-AAAD-02E2BB630B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2084388"/>
            <a:ext cx="8208963" cy="28622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>
                <a:alpha val="79999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</a:rPr>
              <a:t>在自己的手上轻轻放在撒上香水，手上就会有香味。然后你和第二同学握手，第二个同学和第三个同学握手，以此类推，每个同学握过的手，自己闻闻手上有没有香水味？</a:t>
            </a:r>
          </a:p>
        </p:txBody>
      </p:sp>
      <p:sp>
        <p:nvSpPr>
          <p:cNvPr id="17422" name="WordArt 23">
            <a:extLst>
              <a:ext uri="{FF2B5EF4-FFF2-40B4-BE49-F238E27FC236}">
                <a16:creationId xmlns:a16="http://schemas.microsoft.com/office/drawing/2014/main" id="{5E6AB3DA-2474-F90A-AD8C-F630106BD489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0" y="165100"/>
            <a:ext cx="3505200" cy="17272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noFill/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  <a:contourClr>
                <a:srgbClr val="FFE701"/>
              </a:contour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趣味游戏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Text Box 2">
            <a:extLst>
              <a:ext uri="{FF2B5EF4-FFF2-40B4-BE49-F238E27FC236}">
                <a16:creationId xmlns:a16="http://schemas.microsoft.com/office/drawing/2014/main" id="{E89BAD8E-FE9C-30EF-4DE0-537C58ABD6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741363"/>
            <a:ext cx="74898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华文新魏" panose="02010800040101010101" pitchFamily="2" charset="-122"/>
                <a:ea typeface="华文新魏" panose="02010800040101010101" pitchFamily="2" charset="-122"/>
              </a:rPr>
              <a:t>假如香水代表病原体</a:t>
            </a:r>
            <a:r>
              <a:rPr lang="en-US" altLang="zh-CN" sz="3200">
                <a:latin typeface="华文新魏" panose="02010800040101010101" pitchFamily="2" charset="-122"/>
                <a:ea typeface="华文新魏" panose="02010800040101010101" pitchFamily="2" charset="-122"/>
              </a:rPr>
              <a:t>,</a:t>
            </a:r>
            <a:r>
              <a:rPr lang="zh-CN" altLang="en-US" sz="3200">
                <a:latin typeface="华文新魏" panose="02010800040101010101" pitchFamily="2" charset="-122"/>
                <a:ea typeface="华文新魏" panose="02010800040101010101" pitchFamily="2" charset="-122"/>
              </a:rPr>
              <a:t>请试着描述一下它是如何从一个人传播到另一个人的</a:t>
            </a:r>
            <a:r>
              <a:rPr lang="en-US" altLang="zh-CN" sz="3200">
                <a:latin typeface="华文新魏" panose="02010800040101010101" pitchFamily="2" charset="-122"/>
                <a:ea typeface="华文新魏" panose="02010800040101010101" pitchFamily="2" charset="-122"/>
              </a:rPr>
              <a:t>?</a:t>
            </a:r>
          </a:p>
        </p:txBody>
      </p:sp>
      <p:grpSp>
        <p:nvGrpSpPr>
          <p:cNvPr id="2" name="Group 36">
            <a:extLst>
              <a:ext uri="{FF2B5EF4-FFF2-40B4-BE49-F238E27FC236}">
                <a16:creationId xmlns:a16="http://schemas.microsoft.com/office/drawing/2014/main" id="{3C1BDC35-E0E7-B69D-4FCD-AA2C4D2E93A8}"/>
              </a:ext>
            </a:extLst>
          </p:cNvPr>
          <p:cNvGrpSpPr/>
          <p:nvPr/>
        </p:nvGrpSpPr>
        <p:grpSpPr>
          <a:xfrm>
            <a:off x="971550" y="2660650"/>
            <a:ext cx="2808288" cy="2684463"/>
            <a:chOff x="521" y="1706"/>
            <a:chExt cx="1769" cy="1691"/>
          </a:xfrm>
        </p:grpSpPr>
        <p:sp>
          <p:nvSpPr>
            <p:cNvPr id="18435" name="Text Box 3">
              <a:extLst>
                <a:ext uri="{FF2B5EF4-FFF2-40B4-BE49-F238E27FC236}">
                  <a16:creationId xmlns:a16="http://schemas.microsoft.com/office/drawing/2014/main" id="{E410D6C1-589D-47CB-9094-5804A090F3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1" y="1706"/>
              <a:ext cx="1769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FF9900"/>
                  </a:solidFill>
                  <a:ea typeface="华文新魏" panose="02010800040101010101" pitchFamily="2" charset="-122"/>
                </a:rPr>
                <a:t>携带香水的人</a:t>
              </a:r>
            </a:p>
          </p:txBody>
        </p:sp>
        <p:sp>
          <p:nvSpPr>
            <p:cNvPr id="18436" name="Text Box 4">
              <a:extLst>
                <a:ext uri="{FF2B5EF4-FFF2-40B4-BE49-F238E27FC236}">
                  <a16:creationId xmlns:a16="http://schemas.microsoft.com/office/drawing/2014/main" id="{BA718019-9BCE-B184-0884-87B12AD775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30" y="2387"/>
              <a:ext cx="817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FF9900"/>
                  </a:solidFill>
                  <a:ea typeface="华文新魏" panose="02010800040101010101" pitchFamily="2" charset="-122"/>
                </a:rPr>
                <a:t>握手</a:t>
              </a:r>
            </a:p>
          </p:txBody>
        </p:sp>
        <p:sp>
          <p:nvSpPr>
            <p:cNvPr id="18437" name="Text Box 5">
              <a:extLst>
                <a:ext uri="{FF2B5EF4-FFF2-40B4-BE49-F238E27FC236}">
                  <a16:creationId xmlns:a16="http://schemas.microsoft.com/office/drawing/2014/main" id="{8979933B-8A5F-20BD-2C04-67A6550CA4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7" y="3067"/>
              <a:ext cx="1633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FF9900"/>
                  </a:solidFill>
                  <a:ea typeface="华文新魏" panose="02010800040101010101" pitchFamily="2" charset="-122"/>
                </a:rPr>
                <a:t>与之握手的人</a:t>
              </a:r>
            </a:p>
          </p:txBody>
        </p:sp>
        <p:sp>
          <p:nvSpPr>
            <p:cNvPr id="18438" name="AutoShape 18">
              <a:extLst>
                <a:ext uri="{FF2B5EF4-FFF2-40B4-BE49-F238E27FC236}">
                  <a16:creationId xmlns:a16="http://schemas.microsoft.com/office/drawing/2014/main" id="{D8A5EFAA-5CAE-0F96-CEC4-74751712FCB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1042" y="2000"/>
              <a:ext cx="317" cy="363"/>
            </a:xfrm>
            <a:prstGeom prst="notchedRightArrow">
              <a:avLst>
                <a:gd name="adj1" fmla="val 15704"/>
                <a:gd name="adj2" fmla="val 3343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</a:ln>
          </p:spPr>
          <p:txBody>
            <a:bodyPr rot="10800000"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8439" name="AutoShape 19">
              <a:extLst>
                <a:ext uri="{FF2B5EF4-FFF2-40B4-BE49-F238E27FC236}">
                  <a16:creationId xmlns:a16="http://schemas.microsoft.com/office/drawing/2014/main" id="{5F81555B-B886-AA2C-A58A-F9F73AAFCAB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1042" y="2680"/>
              <a:ext cx="317" cy="363"/>
            </a:xfrm>
            <a:prstGeom prst="notchedRightArrow">
              <a:avLst>
                <a:gd name="adj1" fmla="val 15704"/>
                <a:gd name="adj2" fmla="val 3343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</a:ln>
          </p:spPr>
          <p:txBody>
            <a:bodyPr rot="10800000"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5400" kern="1200">
                  <a:solidFill>
                    <a:schemeClr val="tx1"/>
                  </a:solidFill>
                  <a:latin typeface="Arial" pitchFamily="34" charset="0"/>
                  <a:ea typeface="华文行楷" panose="02010800040101010101" pitchFamily="2" charset="-122"/>
                  <a:cs typeface="+mn-cs"/>
                </a:defRPr>
              </a:lvl9pPr>
            </a:lstStyle>
            <a:p>
              <a:endParaRPr lang="zh-CN" altLang="en-US" sz="1800"/>
            </a:p>
          </p:txBody>
        </p:sp>
      </p:grpSp>
      <p:sp>
        <p:nvSpPr>
          <p:cNvPr id="16394" name="Text Box 6">
            <a:extLst>
              <a:ext uri="{FF2B5EF4-FFF2-40B4-BE49-F238E27FC236}">
                <a16:creationId xmlns:a16="http://schemas.microsoft.com/office/drawing/2014/main" id="{B9366856-E351-DFCC-1EF8-6EA3118C4C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8063" y="2667000"/>
            <a:ext cx="12969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ea typeface="文鼎中特广告体" pitchFamily="33" charset="-122"/>
              </a:rPr>
              <a:t>传染源</a:t>
            </a:r>
          </a:p>
        </p:txBody>
      </p:sp>
      <p:sp>
        <p:nvSpPr>
          <p:cNvPr id="16395" name="Text Box 7">
            <a:extLst>
              <a:ext uri="{FF2B5EF4-FFF2-40B4-BE49-F238E27FC236}">
                <a16:creationId xmlns:a16="http://schemas.microsoft.com/office/drawing/2014/main" id="{128E32C9-2E74-767D-F7BE-8B2A4B588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45038" y="3748088"/>
            <a:ext cx="17287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ea typeface="文鼎中特广告体" pitchFamily="33" charset="-122"/>
              </a:rPr>
              <a:t>传播途径</a:t>
            </a:r>
          </a:p>
        </p:txBody>
      </p:sp>
      <p:sp>
        <p:nvSpPr>
          <p:cNvPr id="16396" name="Text Box 8">
            <a:extLst>
              <a:ext uri="{FF2B5EF4-FFF2-40B4-BE49-F238E27FC236}">
                <a16:creationId xmlns:a16="http://schemas.microsoft.com/office/drawing/2014/main" id="{0442C906-4D83-E056-E7DD-E38C74A1A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45038" y="4827588"/>
            <a:ext cx="1800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ea typeface="文鼎中特广告体" pitchFamily="33" charset="-122"/>
              </a:rPr>
              <a:t>易感人群</a:t>
            </a:r>
          </a:p>
        </p:txBody>
      </p:sp>
      <p:sp>
        <p:nvSpPr>
          <p:cNvPr id="16399" name="AutoShape 20">
            <a:extLst>
              <a:ext uri="{FF2B5EF4-FFF2-40B4-BE49-F238E27FC236}">
                <a16:creationId xmlns:a16="http://schemas.microsoft.com/office/drawing/2014/main" id="{583FC21A-8BD5-28A4-761D-B0A64FCB28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2882900"/>
            <a:ext cx="935038" cy="144463"/>
          </a:xfrm>
          <a:custGeom>
            <a:gdLst>
              <a:gd name="T0" fmla="*/ 16200 w 21600"/>
              <a:gd name="T1" fmla="*/ 0 h 21600"/>
              <a:gd name="T2" fmla="*/ 16200 w 21600"/>
              <a:gd name="T3" fmla="*/ 5400 h 21600"/>
              <a:gd name="T4" fmla="*/ 3375 w 21600"/>
              <a:gd name="T5" fmla="*/ 5400 h 21600"/>
              <a:gd name="T6" fmla="*/ 3375 w 21600"/>
              <a:gd name="T7" fmla="*/ 16200 h 21600"/>
              <a:gd name="T8" fmla="*/ 16200 w 21600"/>
              <a:gd name="T9" fmla="*/ 16200 h 21600"/>
              <a:gd name="T10" fmla="*/ 16200 w 21600"/>
              <a:gd name="T11" fmla="*/ 21600 h 21600"/>
              <a:gd name="T12" fmla="*/ 21600 w 21600"/>
              <a:gd name="T13" fmla="*/ 10800 h 21600"/>
              <a:gd name="T14" fmla="*/ 1350 w 21600"/>
              <a:gd name="T15" fmla="*/ 5400 h 21600"/>
              <a:gd name="T16" fmla="*/ 1350 w 21600"/>
              <a:gd name="T17" fmla="*/ 16200 h 21600"/>
              <a:gd name="T18" fmla="*/ 2700 w 21600"/>
              <a:gd name="T19" fmla="*/ 16200 h 21600"/>
              <a:gd name="T20" fmla="*/ 2700 w 21600"/>
              <a:gd name="T21" fmla="*/ 5400 h 21600"/>
              <a:gd name="T22" fmla="*/ 0 w 21600"/>
              <a:gd name="T23" fmla="*/ 5400 h 21600"/>
              <a:gd name="T24" fmla="*/ 0 w 21600"/>
              <a:gd name="T25" fmla="*/ 16200 h 21600"/>
              <a:gd name="T26" fmla="*/ 675 w 21600"/>
              <a:gd name="T27" fmla="*/ 16200 h 21600"/>
              <a:gd name="T28" fmla="*/ 675 w 21600"/>
              <a:gd name="T29" fmla="*/ 54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CC0099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00" name="AutoShape 21">
            <a:extLst>
              <a:ext uri="{FF2B5EF4-FFF2-40B4-BE49-F238E27FC236}">
                <a16:creationId xmlns:a16="http://schemas.microsoft.com/office/drawing/2014/main" id="{D4CE606C-D8A1-6026-DC12-ACA2564BCE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3963988"/>
            <a:ext cx="935038" cy="144462"/>
          </a:xfrm>
          <a:custGeom>
            <a:gdLst>
              <a:gd name="T0" fmla="*/ 16200 w 21600"/>
              <a:gd name="T1" fmla="*/ 0 h 21600"/>
              <a:gd name="T2" fmla="*/ 16200 w 21600"/>
              <a:gd name="T3" fmla="*/ 5400 h 21600"/>
              <a:gd name="T4" fmla="*/ 3375 w 21600"/>
              <a:gd name="T5" fmla="*/ 5400 h 21600"/>
              <a:gd name="T6" fmla="*/ 3375 w 21600"/>
              <a:gd name="T7" fmla="*/ 16200 h 21600"/>
              <a:gd name="T8" fmla="*/ 16200 w 21600"/>
              <a:gd name="T9" fmla="*/ 16200 h 21600"/>
              <a:gd name="T10" fmla="*/ 16200 w 21600"/>
              <a:gd name="T11" fmla="*/ 21600 h 21600"/>
              <a:gd name="T12" fmla="*/ 21600 w 21600"/>
              <a:gd name="T13" fmla="*/ 10800 h 21600"/>
              <a:gd name="T14" fmla="*/ 1350 w 21600"/>
              <a:gd name="T15" fmla="*/ 5400 h 21600"/>
              <a:gd name="T16" fmla="*/ 1350 w 21600"/>
              <a:gd name="T17" fmla="*/ 16200 h 21600"/>
              <a:gd name="T18" fmla="*/ 2700 w 21600"/>
              <a:gd name="T19" fmla="*/ 16200 h 21600"/>
              <a:gd name="T20" fmla="*/ 2700 w 21600"/>
              <a:gd name="T21" fmla="*/ 5400 h 21600"/>
              <a:gd name="T22" fmla="*/ 0 w 21600"/>
              <a:gd name="T23" fmla="*/ 5400 h 21600"/>
              <a:gd name="T24" fmla="*/ 0 w 21600"/>
              <a:gd name="T25" fmla="*/ 16200 h 21600"/>
              <a:gd name="T26" fmla="*/ 675 w 21600"/>
              <a:gd name="T27" fmla="*/ 16200 h 21600"/>
              <a:gd name="T28" fmla="*/ 675 w 21600"/>
              <a:gd name="T29" fmla="*/ 54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CC0099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01" name="AutoShape 22">
            <a:extLst>
              <a:ext uri="{FF2B5EF4-FFF2-40B4-BE49-F238E27FC236}">
                <a16:creationId xmlns:a16="http://schemas.microsoft.com/office/drawing/2014/main" id="{6268B5A3-0000-F3B1-A730-746AFAF68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4972050"/>
            <a:ext cx="935038" cy="144463"/>
          </a:xfrm>
          <a:custGeom>
            <a:gdLst>
              <a:gd name="T0" fmla="*/ 16200 w 21600"/>
              <a:gd name="T1" fmla="*/ 0 h 21600"/>
              <a:gd name="T2" fmla="*/ 16200 w 21600"/>
              <a:gd name="T3" fmla="*/ 5400 h 21600"/>
              <a:gd name="T4" fmla="*/ 3375 w 21600"/>
              <a:gd name="T5" fmla="*/ 5400 h 21600"/>
              <a:gd name="T6" fmla="*/ 3375 w 21600"/>
              <a:gd name="T7" fmla="*/ 16200 h 21600"/>
              <a:gd name="T8" fmla="*/ 16200 w 21600"/>
              <a:gd name="T9" fmla="*/ 16200 h 21600"/>
              <a:gd name="T10" fmla="*/ 16200 w 21600"/>
              <a:gd name="T11" fmla="*/ 21600 h 21600"/>
              <a:gd name="T12" fmla="*/ 21600 w 21600"/>
              <a:gd name="T13" fmla="*/ 10800 h 21600"/>
              <a:gd name="T14" fmla="*/ 1350 w 21600"/>
              <a:gd name="T15" fmla="*/ 5400 h 21600"/>
              <a:gd name="T16" fmla="*/ 1350 w 21600"/>
              <a:gd name="T17" fmla="*/ 16200 h 21600"/>
              <a:gd name="T18" fmla="*/ 2700 w 21600"/>
              <a:gd name="T19" fmla="*/ 16200 h 21600"/>
              <a:gd name="T20" fmla="*/ 2700 w 21600"/>
              <a:gd name="T21" fmla="*/ 5400 h 21600"/>
              <a:gd name="T22" fmla="*/ 0 w 21600"/>
              <a:gd name="T23" fmla="*/ 5400 h 21600"/>
              <a:gd name="T24" fmla="*/ 0 w 21600"/>
              <a:gd name="T25" fmla="*/ 16200 h 21600"/>
              <a:gd name="T26" fmla="*/ 675 w 21600"/>
              <a:gd name="T27" fmla="*/ 16200 h 21600"/>
              <a:gd name="T28" fmla="*/ 675 w 21600"/>
              <a:gd name="T29" fmla="*/ 54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CC0099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6" name="AutoShape 23">
            <a:extLst>
              <a:ext uri="{FF2B5EF4-FFF2-40B4-BE49-F238E27FC236}">
                <a16:creationId xmlns:a16="http://schemas.microsoft.com/office/drawing/2014/main" id="{DB6D7787-E28B-99AD-8ECD-6D8205B154B5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213350" y="3206751"/>
            <a:ext cx="503237" cy="576262"/>
          </a:xfrm>
          <a:prstGeom prst="notchedRightArrow">
            <a:avLst>
              <a:gd name="adj1" fmla="val 15704"/>
              <a:gd name="adj2" fmla="val 3343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8447" name="AutoShape 24">
            <a:extLst>
              <a:ext uri="{FF2B5EF4-FFF2-40B4-BE49-F238E27FC236}">
                <a16:creationId xmlns:a16="http://schemas.microsoft.com/office/drawing/2014/main" id="{4C0CC5AC-62F9-6925-9AC5-9DBD93EE8986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213350" y="4287838"/>
            <a:ext cx="503238" cy="576262"/>
          </a:xfrm>
          <a:prstGeom prst="notchedRightArrow">
            <a:avLst>
              <a:gd name="adj1" fmla="val 15704"/>
              <a:gd name="adj2" fmla="val 3343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962" name="Text Box 2">
            <a:extLst>
              <a:ext uri="{FF2B5EF4-FFF2-40B4-BE49-F238E27FC236}">
                <a16:creationId xmlns:a16="http://schemas.microsoft.com/office/drawing/2014/main" id="{A2622F7E-F006-BEE3-05AC-C9C146BBBC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2209800"/>
            <a:ext cx="915987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800" b="1">
                <a:solidFill>
                  <a:srgbClr val="CC0000"/>
                </a:solidFill>
                <a:latin typeface="Times New Roman" panose="02020603050405020304" pitchFamily="18" charset="0"/>
                <a:ea typeface="隶书" pitchFamily="49" charset="-122"/>
              </a:rPr>
              <a:t>传  染  源</a:t>
            </a:r>
          </a:p>
        </p:txBody>
      </p:sp>
      <p:sp>
        <p:nvSpPr>
          <p:cNvPr id="168963" name="Text Box 3">
            <a:extLst>
              <a:ext uri="{FF2B5EF4-FFF2-40B4-BE49-F238E27FC236}">
                <a16:creationId xmlns:a16="http://schemas.microsoft.com/office/drawing/2014/main" id="{812AC292-4D30-C73F-88C2-409DF573F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1981200"/>
            <a:ext cx="3505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33277D"/>
                </a:solidFill>
                <a:latin typeface="隶书" pitchFamily="49" charset="-122"/>
                <a:ea typeface="隶书" pitchFamily="49" charset="-122"/>
              </a:rPr>
              <a:t>传染病患者</a:t>
            </a:r>
          </a:p>
        </p:txBody>
      </p:sp>
      <p:sp>
        <p:nvSpPr>
          <p:cNvPr id="168965" name="Text Box 5">
            <a:extLst>
              <a:ext uri="{FF2B5EF4-FFF2-40B4-BE49-F238E27FC236}">
                <a16:creationId xmlns:a16="http://schemas.microsoft.com/office/drawing/2014/main" id="{B4F5319B-7B12-A9AE-F703-781AB7C02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4343400"/>
            <a:ext cx="3505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33277D"/>
                </a:solidFill>
                <a:latin typeface="Tahoma" panose="020b0604030504040204" pitchFamily="34" charset="0"/>
                <a:ea typeface="隶书" pitchFamily="49" charset="-122"/>
              </a:rPr>
              <a:t>受感染的动物</a:t>
            </a:r>
          </a:p>
        </p:txBody>
      </p:sp>
      <p:pic>
        <p:nvPicPr>
          <p:cNvPr id="168966" name="Picture 6" descr="病人">
            <a:extLst>
              <a:ext uri="{FF2B5EF4-FFF2-40B4-BE49-F238E27FC236}">
                <a16:creationId xmlns:a16="http://schemas.microsoft.com/office/drawing/2014/main" id="{F90E7094-869D-EE6B-E140-EC4A5B2AAE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000" y="1447800"/>
            <a:ext cx="1905000" cy="163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8967" name="Picture 7" descr="ogi">
            <a:extLst>
              <a:ext uri="{FF2B5EF4-FFF2-40B4-BE49-F238E27FC236}">
                <a16:creationId xmlns:a16="http://schemas.microsoft.com/office/drawing/2014/main" id="{545DB754-BDEE-C9D7-38BF-384FDA435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3886200"/>
            <a:ext cx="24384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8968" name="Rectangle 8">
            <a:extLst>
              <a:ext uri="{FF2B5EF4-FFF2-40B4-BE49-F238E27FC236}">
                <a16:creationId xmlns:a16="http://schemas.microsoft.com/office/drawing/2014/main" id="{279BFF12-683E-0734-6627-2A87486C7F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762000"/>
            <a:ext cx="65849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5400" kern="1200">
                <a:solidFill>
                  <a:schemeClr val="tx1"/>
                </a:solidFill>
                <a:latin typeface="Arial" pitchFamily="34" charset="0"/>
                <a:ea typeface="华文行楷" panose="0201080004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ea typeface="宋体" panose="02010600030101010101" pitchFamily="2" charset="-122"/>
              </a:rPr>
              <a:t>传染源</a:t>
            </a:r>
            <a:r>
              <a:rPr lang="en-US" altLang="zh-CN" sz="2800" b="1"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0066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能够散播</a:t>
            </a:r>
            <a:r>
              <a:rPr lang="zh-CN" altLang="en-US" sz="2800" b="1">
                <a:solidFill>
                  <a:schemeClr val="hlink"/>
                </a:solidFill>
                <a:ea typeface="宋体" panose="02010600030101010101" pitchFamily="2" charset="-122"/>
              </a:rPr>
              <a:t>病原体</a:t>
            </a:r>
            <a:r>
              <a:rPr lang="zh-CN" altLang="en-US" sz="2800" b="1">
                <a:solidFill>
                  <a:srgbClr val="0066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的人或动物。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3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8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8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8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8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8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8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8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89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89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https://d.book118.com/377112036105006045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5">
      <vt:lpstr>Arial</vt:lpstr>
      <vt:lpstr>Calibri</vt:lpstr>
      <vt:lpstr>等线 Light</vt:lpstr>
      <vt:lpstr>等线</vt:lpstr>
      <vt:lpstr>华文行楷</vt:lpstr>
      <vt:lpstr>宋体</vt:lpstr>
      <vt:lpstr>楷体</vt:lpstr>
      <vt:lpstr>Garamond</vt:lpstr>
      <vt:lpstr>Times New Roman</vt:lpstr>
      <vt:lpstr>黑体</vt:lpstr>
      <vt:lpstr>Wingdings</vt:lpstr>
      <vt:lpstr>Verdana</vt:lpstr>
      <vt:lpstr>华文新魏</vt:lpstr>
      <vt:lpstr>文鼎中特广告体</vt:lpstr>
      <vt:lpstr>隶书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2024-09-20T07:58:29.632</cp:lastPrinted>
  <dcterms:created xsi:type="dcterms:W3CDTF">2024-09-19T23:58:29Z</dcterms:created>
  <dcterms:modified xsi:type="dcterms:W3CDTF">2024-09-19T23:58:31Z</dcterms:modified>
</cp:coreProperties>
</file>