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A63F2B2-0EDE-4AF9-B64F-9EB84EC5B0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998AE8-9904-4C70-9CFD-BB4122D57C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71DB7DA-2468-42C4-9551-C6E5198B49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BA6FAF0-7465-403D-A71F-AB94D6D8560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5747D0D-EA4F-4EBA-B6D2-4A462DC502C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AB67FFB-3293-4BF9-911E-655AEBD7CD4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E77B87B-DE65-4F12-AE27-B02F434A896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EF078E5-383D-4D93-9955-2FBF95D6FA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88F4253-EF5D-466A-A7A6-DAAE40D7CD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C463D5-0CB8-4395-BE9E-D7F24CED6B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BAD913-267E-4171-8DDD-D56BC17EE3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77113040065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《利润管理》课件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利润管理概述</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利润的创造与实现</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利润的管理与控制</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利润的评估与优化</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案例分析与实践</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利润管理概述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5869176" y="1718742"/>
            <a:ext cx="203211" cy="3011"/>
          </a:xfrm>
          <a:prstGeom prst="line">
            <a:avLst/>
          </a:prstGeom>
          <a:ln w="1238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a:off x="5869234" y="2048957"/>
            <a:ext cx="203211" cy="1506"/>
          </a:xfrm>
          <a:prstGeom prst="line">
            <a:avLst/>
          </a:prstGeom>
          <a:ln w="123825">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a:off x="5869176" y="2289940"/>
            <a:ext cx="203211" cy="1505"/>
          </a:xfrm>
          <a:prstGeom prst="line">
            <a:avLst/>
          </a:prstGeom>
          <a:ln w="123825">
            <a:solidFill>
              <a:schemeClr val="accent3"/>
            </a:solidFill>
            <a:prstDash val="solid"/>
          </a:ln>
        </p:spPr>
        <p:style>
          <a:lnRef idx="0">
            <a:schemeClr val="accent3"/>
          </a:lnRef>
          <a:fillRef idx="1">
            <a:schemeClr val="accent3"/>
          </a:fillRef>
          <a:effectRef idx="0">
            <a:schemeClr val="accent3"/>
          </a:effectRef>
          <a:fontRef idx="minor">
            <a:schemeClr val="lt1"/>
          </a:fontRef>
        </p:style>
      </p:cxnSp>
      <p:cxnSp>
        <p:nvCxnSpPr>
          <p:cNvPr id="5" name="Connector 5"/>
          <p:cNvCxnSpPr/>
          <p:nvPr/>
        </p:nvCxnSpPr>
        <p:spPr>
          <a:xfrm>
            <a:off x="5869176" y="2606170"/>
            <a:ext cx="203211" cy="1506"/>
          </a:xfrm>
          <a:prstGeom prst="line">
            <a:avLst/>
          </a:prstGeom>
          <a:ln w="123825">
            <a:solidFill>
              <a:schemeClr val="accent4"/>
            </a:solidFill>
            <a:prstDash val="solid"/>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a:off x="5869176" y="2931925"/>
            <a:ext cx="203211" cy="3011"/>
          </a:xfrm>
          <a:prstGeom prst="line">
            <a:avLst/>
          </a:prstGeom>
          <a:ln w="123825">
            <a:solidFill>
              <a:schemeClr val="accent5"/>
            </a:solidFill>
            <a:prstDash val="solid"/>
          </a:ln>
        </p:spPr>
        <p:style>
          <a:lnRef idx="0">
            <a:schemeClr val="accent5"/>
          </a:lnRef>
          <a:fillRef idx="1">
            <a:schemeClr val="accent5"/>
          </a:fillRef>
          <a:effectRef idx="0">
            <a:schemeClr val="accent5"/>
          </a:effectRef>
          <a:fontRef idx="minor">
            <a:schemeClr val="lt1"/>
          </a:fontRef>
        </p:style>
      </p:cxnSp>
      <p:sp>
        <p:nvSpPr>
          <p:cNvPr id="7" name="AutoShape 7"/>
          <p:cNvSpPr/>
          <p:nvPr/>
        </p:nvSpPr>
        <p:spPr>
          <a:xfrm>
            <a:off x="6276152" y="1125474"/>
            <a:ext cx="1371058" cy="984885"/>
          </a:xfrm>
          <a:prstGeom prst="rect">
            <a:avLst/>
          </a:prstGeom>
        </p:spPr>
        <p:txBody>
          <a:bodyPr vert="horz" wrap="square" lIns="0" tIns="0" rIns="0" bIns="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ct val="20002"/>
              </a:spcBef>
              <a:defRPr/>
            </a:pPr>
            <a:r>
              <a:rPr lang="en-US" sz="6399"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6276152" y="2178729"/>
            <a:ext cx="1531585" cy="984885"/>
          </a:xfrm>
          <a:prstGeom prst="rect">
            <a:avLst/>
          </a:prstGeom>
        </p:spPr>
        <p:txBody>
          <a:bodyPr vert="horz" wrap="square" lIns="0" tIns="0" rIns="0" bIns="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ct val="20002"/>
              </a:spcBef>
              <a:defRPr/>
            </a:pPr>
            <a:r>
              <a:rPr lang="en-US" sz="6399" b="1">
                <a:solidFill>
                  <a:schemeClr val="accent2">
                    <a:alpha val="100000"/>
                  </a:schemeClr>
                </a:solidFill>
                <a:latin typeface="Microsoft Yahei"/>
                <a:ea typeface="Microsoft Yahei"/>
                <a:cs typeface="Microsoft Yahei"/>
              </a:rPr>
              <a:t>02</a:t>
            </a:r>
            <a:endParaRPr lang="en-US" sz="1100"/>
          </a:p>
        </p:txBody>
      </p:sp>
      <p:sp>
        <p:nvSpPr>
          <p:cNvPr id="9" name="AutoShape 9"/>
          <p:cNvSpPr/>
          <p:nvPr/>
        </p:nvSpPr>
        <p:spPr>
          <a:xfrm>
            <a:off x="6276152" y="3231985"/>
            <a:ext cx="1455586" cy="984885"/>
          </a:xfrm>
          <a:prstGeom prst="rect">
            <a:avLst/>
          </a:prstGeom>
        </p:spPr>
        <p:txBody>
          <a:bodyPr vert="horz" wrap="square" lIns="0" tIns="0" rIns="0" bIns="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ct val="20002"/>
              </a:spcBef>
              <a:defRPr/>
            </a:pPr>
            <a:r>
              <a:rPr lang="en-US" sz="6399" b="1">
                <a:solidFill>
                  <a:schemeClr val="accent3">
                    <a:alpha val="100000"/>
                  </a:schemeClr>
                </a:solidFill>
                <a:latin typeface="Microsoft Yahei"/>
                <a:ea typeface="Microsoft Yahei"/>
                <a:cs typeface="Microsoft Yahei"/>
              </a:rPr>
              <a:t>03</a:t>
            </a:r>
            <a:endParaRPr lang="en-US" sz="1100"/>
          </a:p>
        </p:txBody>
      </p:sp>
      <p:sp>
        <p:nvSpPr>
          <p:cNvPr id="10" name="AutoShape 10"/>
          <p:cNvSpPr/>
          <p:nvPr/>
        </p:nvSpPr>
        <p:spPr>
          <a:xfrm>
            <a:off x="6276152" y="4285240"/>
            <a:ext cx="1531585" cy="984885"/>
          </a:xfrm>
          <a:prstGeom prst="rect">
            <a:avLst/>
          </a:prstGeom>
        </p:spPr>
        <p:txBody>
          <a:bodyPr vert="horz" wrap="square" lIns="0" tIns="0" rIns="0" bIns="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ct val="20002"/>
              </a:spcBef>
              <a:defRPr/>
            </a:pPr>
            <a:r>
              <a:rPr lang="en-US" sz="6399" b="1">
                <a:solidFill>
                  <a:schemeClr val="accent4">
                    <a:alpha val="100000"/>
                  </a:schemeClr>
                </a:solidFill>
                <a:latin typeface="Microsoft Yahei"/>
                <a:ea typeface="Microsoft Yahei"/>
                <a:cs typeface="Microsoft Yahei"/>
              </a:rPr>
              <a:t>04</a:t>
            </a:r>
            <a:endParaRPr lang="en-US" sz="1100"/>
          </a:p>
        </p:txBody>
      </p:sp>
      <p:sp>
        <p:nvSpPr>
          <p:cNvPr id="11" name="AutoShape 11"/>
          <p:cNvSpPr/>
          <p:nvPr/>
        </p:nvSpPr>
        <p:spPr>
          <a:xfrm>
            <a:off x="6276152" y="5338496"/>
            <a:ext cx="1371058" cy="984885"/>
          </a:xfrm>
          <a:prstGeom prst="rect">
            <a:avLst/>
          </a:prstGeom>
        </p:spPr>
        <p:txBody>
          <a:bodyPr vert="horz" wrap="square" lIns="0" tIns="0" rIns="0" bIns="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ct val="20002"/>
              </a:spcBef>
              <a:defRPr/>
            </a:pPr>
            <a:r>
              <a:rPr lang="en-US" sz="6399" b="1">
                <a:solidFill>
                  <a:schemeClr val="accent5">
                    <a:alpha val="100000"/>
                  </a:schemeClr>
                </a:solidFill>
                <a:latin typeface="Microsoft Yahei"/>
                <a:ea typeface="Microsoft Yahei"/>
                <a:cs typeface="Microsoft Yahei"/>
              </a:rPr>
              <a:t>05</a:t>
            </a:r>
            <a:endParaRPr lang="en-US" sz="1100"/>
          </a:p>
        </p:txBody>
      </p:sp>
      <p:grpSp>
        <p:nvGrpSpPr>
          <p:cNvPr id="12" name="Group 12"/>
          <p:cNvGrpSpPr/>
          <p:nvPr/>
        </p:nvGrpSpPr>
        <p:grpSpPr>
          <a:xfrm>
            <a:off x="3516854" y="1722297"/>
            <a:ext cx="2286044" cy="1214837"/>
            <a:chOff x="3516854" y="1722297"/>
            <a:chExt cx="2286044" cy="1214837"/>
          </a:xfrm>
        </p:grpSpPr>
        <p:cxnSp>
          <p:nvCxnSpPr>
            <p:cNvPr id="13" name="Connector 13"/>
            <p:cNvCxnSpPr/>
            <p:nvPr/>
          </p:nvCxnSpPr>
          <p:spPr>
            <a:xfrm>
              <a:off x="3516854" y="2936005"/>
              <a:ext cx="2286043" cy="1129"/>
            </a:xfrm>
            <a:prstGeom prst="line">
              <a:avLst/>
            </a:prstGeom>
            <a:ln w="123825">
              <a:solidFill>
                <a:schemeClr val="accent5"/>
              </a:solidFill>
              <a:prstDash val="solid"/>
            </a:ln>
          </p:spPr>
          <p:style>
            <a:lnRef idx="0">
              <a:schemeClr val="accent5"/>
            </a:lnRef>
            <a:fillRef idx="1">
              <a:schemeClr val="accent5"/>
            </a:fillRef>
            <a:effectRef idx="0">
              <a:schemeClr val="accent5"/>
            </a:effectRef>
            <a:fontRef idx="minor">
              <a:schemeClr val="lt1"/>
            </a:fontRef>
          </p:style>
        </p:cxnSp>
        <p:cxnSp>
          <p:nvCxnSpPr>
            <p:cNvPr id="14" name="Connector 14"/>
            <p:cNvCxnSpPr/>
            <p:nvPr/>
          </p:nvCxnSpPr>
          <p:spPr>
            <a:xfrm>
              <a:off x="3516854" y="2609027"/>
              <a:ext cx="2286043" cy="1129"/>
            </a:xfrm>
            <a:prstGeom prst="line">
              <a:avLst/>
            </a:prstGeom>
            <a:ln w="123825">
              <a:solidFill>
                <a:schemeClr val="accent4"/>
              </a:solidFill>
              <a:prstDash val="solid"/>
            </a:ln>
          </p:spPr>
          <p:style>
            <a:lnRef idx="0">
              <a:schemeClr val="accent4"/>
            </a:lnRef>
            <a:fillRef idx="1">
              <a:schemeClr val="accent4"/>
            </a:fillRef>
            <a:effectRef idx="0">
              <a:schemeClr val="accent4"/>
            </a:effectRef>
            <a:fontRef idx="minor">
              <a:schemeClr val="lt1"/>
            </a:fontRef>
          </p:style>
        </p:cxnSp>
        <p:cxnSp>
          <p:nvCxnSpPr>
            <p:cNvPr id="15" name="Connector 15"/>
            <p:cNvCxnSpPr/>
            <p:nvPr/>
          </p:nvCxnSpPr>
          <p:spPr>
            <a:xfrm>
              <a:off x="3516854" y="2292273"/>
              <a:ext cx="2286043" cy="2257"/>
            </a:xfrm>
            <a:prstGeom prst="line">
              <a:avLst/>
            </a:prstGeom>
            <a:ln w="123825">
              <a:solidFill>
                <a:schemeClr val="accent3"/>
              </a:solidFill>
              <a:prstDash val="solid"/>
            </a:ln>
          </p:spPr>
          <p:style>
            <a:lnRef idx="0">
              <a:schemeClr val="accent3"/>
            </a:lnRef>
            <a:fillRef idx="1">
              <a:schemeClr val="accent3"/>
            </a:fillRef>
            <a:effectRef idx="0">
              <a:schemeClr val="accent3"/>
            </a:effectRef>
            <a:fontRef idx="minor">
              <a:schemeClr val="lt1"/>
            </a:fontRef>
          </p:style>
        </p:cxnSp>
        <p:cxnSp>
          <p:nvCxnSpPr>
            <p:cNvPr id="16" name="Connector 16"/>
            <p:cNvCxnSpPr/>
            <p:nvPr/>
          </p:nvCxnSpPr>
          <p:spPr>
            <a:xfrm>
              <a:off x="3516854" y="2042290"/>
              <a:ext cx="2286043" cy="1128"/>
            </a:xfrm>
            <a:prstGeom prst="line">
              <a:avLst/>
            </a:prstGeom>
            <a:ln w="123825">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17" name="Connector 17"/>
            <p:cNvCxnSpPr/>
            <p:nvPr/>
          </p:nvCxnSpPr>
          <p:spPr>
            <a:xfrm>
              <a:off x="3516854" y="1722297"/>
              <a:ext cx="2286044" cy="1128"/>
            </a:xfrm>
            <a:prstGeom prst="line">
              <a:avLst/>
            </a:prstGeom>
            <a:ln w="123825">
              <a:solidFill>
                <a:schemeClr val="accent1"/>
              </a:solidFill>
              <a:prstDash val="solid"/>
            </a:ln>
          </p:spPr>
          <p:style>
            <a:lnRef idx="0">
              <a:schemeClr val="accent1"/>
            </a:lnRef>
            <a:fillRef idx="1">
              <a:schemeClr val="accent1"/>
            </a:fillRef>
            <a:effectRef idx="0">
              <a:schemeClr val="accent1"/>
            </a:effectRef>
            <a:fontRef idx="minor">
              <a:schemeClr val="lt1"/>
            </a:fontRef>
          </p:style>
        </p:cxnSp>
      </p:grpSp>
      <p:sp>
        <p:nvSpPr>
          <p:cNvPr id="18" name="AutoShape 18"/>
          <p:cNvSpPr/>
          <p:nvPr/>
        </p:nvSpPr>
        <p:spPr>
          <a:xfrm>
            <a:off x="539110" y="1502508"/>
            <a:ext cx="4286250" cy="428625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20110" y="1885606"/>
            <a:ext cx="3524250" cy="35242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1301110" y="2266606"/>
            <a:ext cx="2762250" cy="276225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1682110" y="2647606"/>
            <a:ext cx="2000250" cy="200025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2063110" y="3028606"/>
            <a:ext cx="1238250" cy="1238250"/>
          </a:xfrm>
          <a:prstGeom prst="ellipse">
            <a:avLst/>
          </a:prstGeom>
          <a:solidFill>
            <a:schemeClr val="accent5">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7397997" y="1117118"/>
            <a:ext cx="4231005" cy="1001597"/>
            <a:chOff x="7397997" y="1117118"/>
            <a:chExt cx="4231005" cy="1001597"/>
          </a:xfrm>
        </p:grpSpPr>
        <p:sp>
          <p:nvSpPr>
            <p:cNvPr id="24" name="TextBox 24"/>
            <p:cNvSpPr txBox="1"/>
            <p:nvPr/>
          </p:nvSpPr>
          <p:spPr>
            <a:xfrm>
              <a:off x="7397997" y="1117118"/>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利润定义</a:t>
              </a:r>
            </a:p>
          </p:txBody>
        </p:sp>
        <p:sp>
          <p:nvSpPr>
            <p:cNvPr id="25" name="TextBox 25"/>
            <p:cNvSpPr txBox="1"/>
            <p:nvPr/>
          </p:nvSpPr>
          <p:spPr>
            <a:xfrm>
              <a:off x="7397997" y="1455775"/>
              <a:ext cx="4231005" cy="662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利润是企业一定时期内经营活动的结果，表现为营业收入与成本费用相减后的差额。</a:t>
              </a:r>
            </a:p>
          </p:txBody>
        </p:sp>
      </p:grpSp>
      <p:grpSp>
        <p:nvGrpSpPr>
          <p:cNvPr id="26" name="Group 26"/>
          <p:cNvGrpSpPr/>
          <p:nvPr/>
        </p:nvGrpSpPr>
        <p:grpSpPr>
          <a:xfrm>
            <a:off x="7397997" y="2152730"/>
            <a:ext cx="4231005" cy="1004807"/>
            <a:chOff x="7397997" y="2152730"/>
            <a:chExt cx="4231005" cy="1004807"/>
          </a:xfrm>
        </p:grpSpPr>
        <p:sp>
          <p:nvSpPr>
            <p:cNvPr id="27" name="TextBox 27"/>
            <p:cNvSpPr txBox="1"/>
            <p:nvPr/>
          </p:nvSpPr>
          <p:spPr>
            <a:xfrm>
              <a:off x="7397997" y="2152730"/>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利润构成</a:t>
              </a:r>
            </a:p>
          </p:txBody>
        </p:sp>
        <p:sp>
          <p:nvSpPr>
            <p:cNvPr id="28" name="TextBox 28"/>
            <p:cNvSpPr txBox="1"/>
            <p:nvPr/>
          </p:nvSpPr>
          <p:spPr>
            <a:xfrm>
              <a:off x="7397997" y="2494597"/>
              <a:ext cx="4231005" cy="662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利润主要由营业利润、投资收益和营业外收支净额三部分构成。</a:t>
              </a:r>
            </a:p>
          </p:txBody>
        </p:sp>
      </p:grpSp>
      <p:grpSp>
        <p:nvGrpSpPr>
          <p:cNvPr id="29" name="Group 29"/>
          <p:cNvGrpSpPr/>
          <p:nvPr/>
        </p:nvGrpSpPr>
        <p:grpSpPr>
          <a:xfrm>
            <a:off x="7397997" y="3191552"/>
            <a:ext cx="4231005" cy="1001597"/>
            <a:chOff x="7397997" y="3191552"/>
            <a:chExt cx="4231005" cy="1001597"/>
          </a:xfrm>
        </p:grpSpPr>
        <p:sp>
          <p:nvSpPr>
            <p:cNvPr id="30" name="TextBox 30"/>
            <p:cNvSpPr txBox="1"/>
            <p:nvPr/>
          </p:nvSpPr>
          <p:spPr>
            <a:xfrm>
              <a:off x="7397997" y="3191552"/>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3">
                      <a:alpha val="100000"/>
                    </a:schemeClr>
                  </a:solidFill>
                  <a:latin typeface="Microsoft Yahei"/>
                  <a:ea typeface="Microsoft Yahei"/>
                  <a:cs typeface="Microsoft Yahei"/>
                </a:rPr>
                <a:t>营业利润</a:t>
              </a:r>
            </a:p>
          </p:txBody>
        </p:sp>
        <p:sp>
          <p:nvSpPr>
            <p:cNvPr id="31" name="TextBox 31"/>
            <p:cNvSpPr txBox="1"/>
            <p:nvPr/>
          </p:nvSpPr>
          <p:spPr>
            <a:xfrm>
              <a:off x="7397997" y="3530209"/>
              <a:ext cx="4231005" cy="662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企业通过销售商品和提供劳务所获得的正常业务收入扣除相关成本费用后的净额。</a:t>
              </a:r>
            </a:p>
          </p:txBody>
        </p:sp>
      </p:grpSp>
      <p:grpSp>
        <p:nvGrpSpPr>
          <p:cNvPr id="32" name="Group 32"/>
          <p:cNvGrpSpPr/>
          <p:nvPr/>
        </p:nvGrpSpPr>
        <p:grpSpPr>
          <a:xfrm>
            <a:off x="7397997" y="4227164"/>
            <a:ext cx="4231005" cy="1001598"/>
            <a:chOff x="7397997" y="4227164"/>
            <a:chExt cx="4231005" cy="1001598"/>
          </a:xfrm>
        </p:grpSpPr>
        <p:sp>
          <p:nvSpPr>
            <p:cNvPr id="33" name="TextBox 33"/>
            <p:cNvSpPr txBox="1"/>
            <p:nvPr/>
          </p:nvSpPr>
          <p:spPr>
            <a:xfrm>
              <a:off x="7397997" y="4227164"/>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投资收益</a:t>
              </a:r>
            </a:p>
          </p:txBody>
        </p:sp>
        <p:sp>
          <p:nvSpPr>
            <p:cNvPr id="34" name="TextBox 34"/>
            <p:cNvSpPr txBox="1"/>
            <p:nvPr/>
          </p:nvSpPr>
          <p:spPr>
            <a:xfrm>
              <a:off x="7397997" y="4565822"/>
              <a:ext cx="4231005" cy="662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企业对外投资所取得的收益，包括股利、利息、联营分利等。</a:t>
              </a:r>
            </a:p>
          </p:txBody>
        </p:sp>
      </p:grpSp>
      <p:grpSp>
        <p:nvGrpSpPr>
          <p:cNvPr id="35" name="Group 35"/>
          <p:cNvGrpSpPr/>
          <p:nvPr/>
        </p:nvGrpSpPr>
        <p:grpSpPr>
          <a:xfrm>
            <a:off x="7397997" y="5262777"/>
            <a:ext cx="4231005" cy="1004806"/>
            <a:chOff x="7397997" y="5262777"/>
            <a:chExt cx="4231005" cy="1004806"/>
          </a:xfrm>
        </p:grpSpPr>
        <p:sp>
          <p:nvSpPr>
            <p:cNvPr id="36" name="TextBox 36"/>
            <p:cNvSpPr txBox="1"/>
            <p:nvPr/>
          </p:nvSpPr>
          <p:spPr>
            <a:xfrm>
              <a:off x="7397997" y="5262777"/>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5">
                      <a:alpha val="100000"/>
                    </a:schemeClr>
                  </a:solidFill>
                  <a:latin typeface="Microsoft Yahei"/>
                  <a:ea typeface="Microsoft Yahei"/>
                  <a:cs typeface="Microsoft Yahei"/>
                </a:rPr>
                <a:t>营业外收支净额</a:t>
              </a:r>
            </a:p>
          </p:txBody>
        </p:sp>
        <p:sp>
          <p:nvSpPr>
            <p:cNvPr id="37" name="TextBox 37"/>
            <p:cNvSpPr txBox="1"/>
            <p:nvPr/>
          </p:nvSpPr>
          <p:spPr>
            <a:xfrm>
              <a:off x="7397997" y="5604643"/>
              <a:ext cx="4231005" cy="662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企业非经营活动中产生的偶然性收益和支出，如固定资产处置收益、捐赠支出等。</a:t>
              </a:r>
            </a:p>
          </p:txBody>
        </p:sp>
      </p:grpSp>
      <p:grpSp>
        <p:nvGrpSpPr>
          <p:cNvPr id="38" name="Group 38"/>
          <p:cNvGrpSpPr/>
          <p:nvPr/>
        </p:nvGrpSpPr>
        <p:grpSpPr>
          <a:xfrm>
            <a:off x="454963" y="93878"/>
            <a:ext cx="10641129" cy="914400"/>
            <a:chOff x="454963" y="93878"/>
            <a:chExt cx="10641129" cy="914400"/>
          </a:xfrm>
        </p:grpSpPr>
        <p:sp>
          <p:nvSpPr>
            <p:cNvPr id="39" name="AutoShape 3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TextBox 5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利润的定义与构成</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4294" y="1287329"/>
            <a:ext cx="2035112" cy="2035112"/>
            <a:chOff x="1204294" y="1287329"/>
            <a:chExt cx="2035112" cy="2035112"/>
          </a:xfrm>
        </p:grpSpPr>
        <p:sp>
          <p:nvSpPr>
            <p:cNvPr id="3" name="AutoShape 3"/>
            <p:cNvSpPr/>
            <p:nvPr/>
          </p:nvSpPr>
          <p:spPr>
            <a:xfrm flipH="1">
              <a:off x="1204294" y="1287329"/>
              <a:ext cx="2035112" cy="2035112"/>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91319" y="198722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838147" y="1287233"/>
            <a:ext cx="2035112" cy="2035112"/>
            <a:chOff x="3838147" y="1287233"/>
            <a:chExt cx="2035112" cy="2035112"/>
          </a:xfrm>
        </p:grpSpPr>
        <p:sp>
          <p:nvSpPr>
            <p:cNvPr id="6" name="AutoShape 6"/>
            <p:cNvSpPr/>
            <p:nvPr/>
          </p:nvSpPr>
          <p:spPr>
            <a:xfrm flipH="1">
              <a:off x="3838147" y="1287233"/>
              <a:ext cx="2035112" cy="2035112"/>
            </a:xfrm>
            <a:prstGeom prst="ellipse">
              <a:avLst/>
            </a:prstGeom>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4556617" y="1941220"/>
            <a:ext cx="595503" cy="1060133"/>
            <a:chOff x="4556617" y="1941220"/>
            <a:chExt cx="595503" cy="1060133"/>
          </a:xfrm>
        </p:grpSpPr>
        <p:sp>
          <p:nvSpPr>
            <p:cNvPr id="8" name="Freeform 8"/>
            <p:cNvSpPr/>
            <p:nvPr/>
          </p:nvSpPr>
          <p:spPr>
            <a:xfrm>
              <a:off x="4556617" y="194122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4729210" y="1757387"/>
            <a:ext cx="261747" cy="541878"/>
            <a:chOff x="4729210" y="1757387"/>
            <a:chExt cx="261747" cy="541878"/>
          </a:xfrm>
        </p:grpSpPr>
        <p:sp>
          <p:nvSpPr>
            <p:cNvPr id="10" name="Freeform 10"/>
            <p:cNvSpPr/>
            <p:nvPr/>
          </p:nvSpPr>
          <p:spPr>
            <a:xfrm>
              <a:off x="4866656" y="2100573"/>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40380" y="1956650"/>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866656" y="2032755"/>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949905" y="2032755"/>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17139" y="1828158"/>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30283" y="189416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733306" y="2100573"/>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766072" y="189416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740450" y="2032755"/>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822555" y="1757387"/>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4866656" y="1757387"/>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807125" y="180434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4782741" y="1828158"/>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751785" y="1956650"/>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4866656" y="216134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4788646" y="1956650"/>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810078" y="1828158"/>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781503" y="2032755"/>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866656" y="1956650"/>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866656" y="1828158"/>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866656" y="189416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799981" y="189416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773216" y="222916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777407" y="2100573"/>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774359" y="216134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729210" y="216134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961239" y="216134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957049" y="2100573"/>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5887" y="181272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900565" y="181272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853512" y="1812728"/>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92837" y="187749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913043" y="187749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853512" y="1877498"/>
              <a:ext cx="13049" cy="1666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4782741" y="194122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4924283" y="194122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853512" y="1941220"/>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4773216" y="201732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4934474" y="201732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853512" y="201732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4766072" y="208514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4941523" y="208514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4853512" y="2085143"/>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4763119" y="214581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4946952" y="214581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853512" y="2145817"/>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4760166" y="221363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4949905" y="221363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853512" y="221363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4853512" y="2283834"/>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6479524" y="1287233"/>
            <a:ext cx="2035112" cy="2035112"/>
            <a:chOff x="6479524" y="1287233"/>
            <a:chExt cx="2035112" cy="2035112"/>
          </a:xfrm>
        </p:grpSpPr>
        <p:sp>
          <p:nvSpPr>
            <p:cNvPr id="61" name="AutoShape 61"/>
            <p:cNvSpPr/>
            <p:nvPr/>
          </p:nvSpPr>
          <p:spPr>
            <a:xfrm flipH="1">
              <a:off x="6479524" y="1287233"/>
              <a:ext cx="2035112" cy="2035112"/>
            </a:xfrm>
            <a:prstGeom prst="ellipse">
              <a:avLst/>
            </a:prstGeom>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2" name="Freeform 62"/>
            <p:cNvSpPr/>
            <p:nvPr/>
          </p:nvSpPr>
          <p:spPr>
            <a:xfrm>
              <a:off x="7181041" y="1888451"/>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3" name="Group 63"/>
          <p:cNvGrpSpPr/>
          <p:nvPr/>
        </p:nvGrpSpPr>
        <p:grpSpPr>
          <a:xfrm>
            <a:off x="9103948" y="1287329"/>
            <a:ext cx="2035112" cy="2035112"/>
            <a:chOff x="9103948" y="1287329"/>
            <a:chExt cx="2035112" cy="2035112"/>
          </a:xfrm>
        </p:grpSpPr>
        <p:sp>
          <p:nvSpPr>
            <p:cNvPr id="64" name="AutoShape 64"/>
            <p:cNvSpPr/>
            <p:nvPr/>
          </p:nvSpPr>
          <p:spPr>
            <a:xfrm flipH="1">
              <a:off x="9103948" y="1287329"/>
              <a:ext cx="2035112" cy="2035112"/>
            </a:xfrm>
            <a:prstGeom prst="ellipse">
              <a:avLst/>
            </a:prstGeom>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5" name="Freeform 65"/>
            <p:cNvSpPr/>
            <p:nvPr/>
          </p:nvSpPr>
          <p:spPr>
            <a:xfrm>
              <a:off x="9551051" y="213019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1061323" y="2678169"/>
            <a:ext cx="653320" cy="651796"/>
            <a:chOff x="1061323" y="2678169"/>
            <a:chExt cx="653320" cy="651796"/>
          </a:xfrm>
        </p:grpSpPr>
        <p:sp>
          <p:nvSpPr>
            <p:cNvPr id="67" name="AutoShape 67"/>
            <p:cNvSpPr/>
            <p:nvPr/>
          </p:nvSpPr>
          <p:spPr>
            <a:xfrm flipH="1">
              <a:off x="1061323" y="2678169"/>
              <a:ext cx="653320" cy="651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8" name="Group 68"/>
          <p:cNvGrpSpPr/>
          <p:nvPr/>
        </p:nvGrpSpPr>
        <p:grpSpPr>
          <a:xfrm>
            <a:off x="3695557" y="2678169"/>
            <a:ext cx="653320" cy="651796"/>
            <a:chOff x="3695557" y="2678169"/>
            <a:chExt cx="653320" cy="651796"/>
          </a:xfrm>
        </p:grpSpPr>
        <p:sp>
          <p:nvSpPr>
            <p:cNvPr id="69" name="AutoShape 69"/>
            <p:cNvSpPr/>
            <p:nvPr/>
          </p:nvSpPr>
          <p:spPr>
            <a:xfrm flipH="1">
              <a:off x="3695557" y="2678169"/>
              <a:ext cx="653320" cy="6517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6337221" y="2678169"/>
            <a:ext cx="653320" cy="651796"/>
            <a:chOff x="6337221" y="2678169"/>
            <a:chExt cx="653320" cy="651796"/>
          </a:xfrm>
        </p:grpSpPr>
        <p:sp>
          <p:nvSpPr>
            <p:cNvPr id="71" name="AutoShape 71"/>
            <p:cNvSpPr/>
            <p:nvPr/>
          </p:nvSpPr>
          <p:spPr>
            <a:xfrm flipH="1">
              <a:off x="6337221" y="2678169"/>
              <a:ext cx="653320" cy="65179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8962406" y="2678169"/>
            <a:ext cx="651796" cy="651796"/>
            <a:chOff x="8962406" y="2678169"/>
            <a:chExt cx="651796" cy="651796"/>
          </a:xfrm>
        </p:grpSpPr>
        <p:sp>
          <p:nvSpPr>
            <p:cNvPr id="73" name="AutoShape 73"/>
            <p:cNvSpPr/>
            <p:nvPr/>
          </p:nvSpPr>
          <p:spPr>
            <a:xfrm flipH="1">
              <a:off x="8962406" y="2678169"/>
              <a:ext cx="651796" cy="651796"/>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4" name="TextBox 74"/>
          <p:cNvSpPr txBox="1"/>
          <p:nvPr/>
        </p:nvSpPr>
        <p:spPr>
          <a:xfrm>
            <a:off x="948881" y="2735700"/>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01</a:t>
            </a:r>
          </a:p>
        </p:txBody>
      </p:sp>
      <p:sp>
        <p:nvSpPr>
          <p:cNvPr id="75" name="TextBox 75"/>
          <p:cNvSpPr txBox="1"/>
          <p:nvPr/>
        </p:nvSpPr>
        <p:spPr>
          <a:xfrm>
            <a:off x="3592640" y="2745225"/>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02</a:t>
            </a:r>
          </a:p>
        </p:txBody>
      </p:sp>
      <p:sp>
        <p:nvSpPr>
          <p:cNvPr id="76" name="TextBox 76"/>
          <p:cNvSpPr txBox="1"/>
          <p:nvPr/>
        </p:nvSpPr>
        <p:spPr>
          <a:xfrm>
            <a:off x="6234303"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03</a:t>
            </a:r>
          </a:p>
        </p:txBody>
      </p:sp>
      <p:sp>
        <p:nvSpPr>
          <p:cNvPr id="77" name="TextBox 77"/>
          <p:cNvSpPr txBox="1"/>
          <p:nvPr/>
        </p:nvSpPr>
        <p:spPr>
          <a:xfrm>
            <a:off x="8858727"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04</a:t>
            </a:r>
          </a:p>
        </p:txBody>
      </p:sp>
      <p:sp>
        <p:nvSpPr>
          <p:cNvPr id="78" name="TextBox 78"/>
          <p:cNvSpPr txBox="1"/>
          <p:nvPr/>
        </p:nvSpPr>
        <p:spPr>
          <a:xfrm>
            <a:off x="94888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1">
                    <a:alpha val="100000"/>
                  </a:schemeClr>
                </a:solidFill>
                <a:latin typeface="Microsoft Yahei"/>
                <a:ea typeface="Microsoft Yahei"/>
                <a:cs typeface="Microsoft Yahei"/>
              </a:rPr>
              <a:t>利润管理定义</a:t>
            </a:r>
          </a:p>
        </p:txBody>
      </p:sp>
      <p:sp>
        <p:nvSpPr>
          <p:cNvPr id="79" name="TextBox 79"/>
          <p:cNvSpPr txBox="1"/>
          <p:nvPr/>
        </p:nvSpPr>
        <p:spPr>
          <a:xfrm>
            <a:off x="3582734"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2">
                    <a:alpha val="100000"/>
                  </a:schemeClr>
                </a:solidFill>
                <a:latin typeface="Microsoft Yahei"/>
                <a:ea typeface="Microsoft Yahei"/>
                <a:cs typeface="Microsoft Yahei"/>
              </a:rPr>
              <a:t>增强企业盈利能力</a:t>
            </a:r>
          </a:p>
        </p:txBody>
      </p:sp>
      <p:sp>
        <p:nvSpPr>
          <p:cNvPr id="80" name="TextBox 80"/>
          <p:cNvSpPr txBox="1"/>
          <p:nvPr/>
        </p:nvSpPr>
        <p:spPr>
          <a:xfrm>
            <a:off x="622411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3">
                    <a:alpha val="100000"/>
                  </a:schemeClr>
                </a:solidFill>
                <a:latin typeface="Microsoft Yahei"/>
                <a:ea typeface="Microsoft Yahei"/>
                <a:cs typeface="Microsoft Yahei"/>
              </a:rPr>
              <a:t>提升企业竞争力</a:t>
            </a:r>
          </a:p>
        </p:txBody>
      </p:sp>
      <p:sp>
        <p:nvSpPr>
          <p:cNvPr id="81" name="TextBox 81"/>
          <p:cNvSpPr txBox="1"/>
          <p:nvPr/>
        </p:nvSpPr>
        <p:spPr>
          <a:xfrm>
            <a:off x="8848535"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4">
                    <a:alpha val="100000"/>
                  </a:schemeClr>
                </a:solidFill>
                <a:latin typeface="Microsoft Yahei"/>
                <a:ea typeface="Microsoft Yahei"/>
                <a:cs typeface="Microsoft Yahei"/>
              </a:rPr>
              <a:t>保障企业可持续发展</a:t>
            </a:r>
          </a:p>
        </p:txBody>
      </p:sp>
      <p:grpSp>
        <p:nvGrpSpPr>
          <p:cNvPr id="82" name="Group 82"/>
          <p:cNvGrpSpPr/>
          <p:nvPr/>
        </p:nvGrpSpPr>
        <p:grpSpPr>
          <a:xfrm>
            <a:off x="454963" y="93878"/>
            <a:ext cx="10641129" cy="914400"/>
            <a:chOff x="454963" y="93878"/>
            <a:chExt cx="10641129" cy="914400"/>
          </a:xfrm>
        </p:grpSpPr>
        <p:sp>
          <p:nvSpPr>
            <p:cNvPr id="83" name="AutoShape 8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AutoShape 10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TextBox 10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利润管理的概念与重要性</a:t>
              </a:r>
            </a:p>
          </p:txBody>
        </p:sp>
      </p:grpSp>
      <p:sp>
        <p:nvSpPr>
          <p:cNvPr id="104" name="TextBox 104"/>
          <p:cNvSpPr txBox="1"/>
          <p:nvPr/>
        </p:nvSpPr>
        <p:spPr>
          <a:xfrm>
            <a:off x="6257058"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有效的利润管理有助于企业在激烈的市场竞争中获得优势。</a:t>
            </a:r>
          </a:p>
        </p:txBody>
      </p:sp>
      <p:sp>
        <p:nvSpPr>
          <p:cNvPr id="105" name="TextBox 105"/>
          <p:cNvSpPr txBox="1"/>
          <p:nvPr/>
        </p:nvSpPr>
        <p:spPr>
          <a:xfrm>
            <a:off x="3600742"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通过合理规划和控制成本费用，提高企业的盈利能力。</a:t>
            </a:r>
          </a:p>
        </p:txBody>
      </p:sp>
      <p:sp>
        <p:nvSpPr>
          <p:cNvPr id="106" name="TextBox 106"/>
          <p:cNvSpPr txBox="1"/>
          <p:nvPr/>
        </p:nvSpPr>
        <p:spPr>
          <a:xfrm>
            <a:off x="944426"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利润管理是在法律法规允许的范围内，通过对经营活动中各种收入、成本费用的合理规划和控制，实现企业利润最大化的过程。</a:t>
            </a:r>
          </a:p>
        </p:txBody>
      </p:sp>
      <p:sp>
        <p:nvSpPr>
          <p:cNvPr id="107" name="TextBox 107"/>
          <p:cNvSpPr txBox="1"/>
          <p:nvPr/>
        </p:nvSpPr>
        <p:spPr>
          <a:xfrm>
            <a:off x="8913375"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合理的利润分配和积累有助于企业的长期发展。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686" r="686"/>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企业战略对利润管理的影响</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利润管理对企业战略的支撑</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利润管理与企业战略的协同</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企业战略决定了企业的经营范围、发展方向和目标，对利润管理具有指导作用。</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有效的利润管理有助于实现企业战略目标，提高企业的市场地位和竞争力。</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企业应将利润管理与企业战略相结合，通过实施有效的利润管理策略，推动企业战略目标的实现。</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利润管理与企业战略的关系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利润的创造与实现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利润的来源分析</a:t>
              </a:r>
            </a:p>
          </p:txBody>
        </p:sp>
      </p:grpSp>
      <p:sp>
        <p:nvSpPr>
          <p:cNvPr id="24" name="AutoShape 24"/>
          <p:cNvSpPr/>
          <p:nvPr/>
        </p:nvSpPr>
        <p:spPr>
          <a:xfrm flipV="1">
            <a:off x="628074" y="4006263"/>
            <a:ext cx="2057400" cy="43205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625403" y="3988927"/>
            <a:ext cx="2062742"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rgbClr val="FFFEFE">
                    <a:alpha val="100000"/>
                  </a:srgbClr>
                </a:solidFill>
                <a:latin typeface="Microsoft Yahei"/>
                <a:ea typeface="Microsoft Yahei"/>
                <a:cs typeface="Microsoft Yahei"/>
              </a:rPr>
              <a:t>利润的来源</a:t>
            </a:r>
          </a:p>
        </p:txBody>
      </p:sp>
      <p:sp>
        <p:nvSpPr>
          <p:cNvPr id="26" name="Freeform 26"/>
          <p:cNvSpPr/>
          <p:nvPr/>
        </p:nvSpPr>
        <p:spPr>
          <a:xfrm>
            <a:off x="539110" y="1836420"/>
            <a:ext cx="2235327" cy="1434560"/>
          </a:xfrm>
          <a:custGeom>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1">
              <a:alpha val="100000"/>
            </a:schemeClr>
          </a:solidFill>
          <a:ln w="19050">
            <a:solidFill>
              <a:schemeClr val="lt1">
                <a:lumMod val="95000"/>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7" name="Freeform 27"/>
          <p:cNvSpPr/>
          <p:nvPr/>
        </p:nvSpPr>
        <p:spPr>
          <a:xfrm>
            <a:off x="1314255" y="2225802"/>
            <a:ext cx="527590" cy="593503"/>
          </a:xfrm>
          <a:custGeom>
            <a:rect l="l" t="t"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613786" y="4632433"/>
            <a:ext cx="2085975"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企业利润主要来源于市场需求、产品差异化、成本优势和产业链整合等方面。</a:t>
            </a:r>
          </a:p>
        </p:txBody>
      </p:sp>
      <p:sp>
        <p:nvSpPr>
          <p:cNvPr id="29" name="AutoShape 29"/>
          <p:cNvSpPr/>
          <p:nvPr/>
        </p:nvSpPr>
        <p:spPr>
          <a:xfrm flipV="1">
            <a:off x="2866760" y="4006263"/>
            <a:ext cx="2057400" cy="432054"/>
          </a:xfrm>
          <a:prstGeom prst="roundRect">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778558" y="1836420"/>
            <a:ext cx="2233803" cy="1434560"/>
          </a:xfrm>
          <a:custGeom>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2">
              <a:alpha val="100000"/>
            </a:schemeClr>
          </a:solidFill>
          <a:ln w="19050">
            <a:solidFill>
              <a:schemeClr val="lt1">
                <a:lumMod val="95000"/>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1" name="Freeform 31"/>
          <p:cNvSpPr/>
          <p:nvPr/>
        </p:nvSpPr>
        <p:spPr>
          <a:xfrm>
            <a:off x="3631093" y="2611469"/>
            <a:ext cx="193929" cy="178308"/>
          </a:xfrm>
          <a:custGeom>
            <a:rect l="l" t="t"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3671860" y="2264283"/>
            <a:ext cx="487966" cy="466058"/>
          </a:xfrm>
          <a:custGeom>
            <a:rect l="l" t="t" r="r" b="b"/>
            <a:pathLst>
              <a:path w="66" h="62">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2971535" y="3988927"/>
            <a:ext cx="1847850" cy="466725"/>
          </a:xfrm>
          <a:prstGeom prst="rect">
            <a:avLst/>
          </a:prstGeom>
        </p:spPr>
        <p:txBody>
          <a:bodyPr vert="horz" wrap="square" lIns="95250" tIns="95250" rIns="47625" bIns="952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rgbClr val="FFFEFE">
                    <a:alpha val="100000"/>
                  </a:srgbClr>
                </a:solidFill>
                <a:latin typeface="Microsoft Yahei"/>
                <a:ea typeface="Microsoft Yahei"/>
                <a:cs typeface="Microsoft Yahei"/>
              </a:rPr>
              <a:t>市场需求的挖掘</a:t>
            </a:r>
          </a:p>
        </p:txBody>
      </p:sp>
      <p:sp>
        <p:nvSpPr>
          <p:cNvPr id="34" name="TextBox 34"/>
          <p:cNvSpPr txBox="1"/>
          <p:nvPr/>
        </p:nvSpPr>
        <p:spPr>
          <a:xfrm>
            <a:off x="2852472" y="4632433"/>
            <a:ext cx="2085975"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企业应深入挖掘市场需求，了解消费者需求，提供满足市场需求的产品或服务。</a:t>
            </a:r>
          </a:p>
        </p:txBody>
      </p:sp>
      <p:sp>
        <p:nvSpPr>
          <p:cNvPr id="35" name="AutoShape 35"/>
          <p:cNvSpPr/>
          <p:nvPr/>
        </p:nvSpPr>
        <p:spPr>
          <a:xfrm flipV="1">
            <a:off x="5104684" y="4006263"/>
            <a:ext cx="2057400" cy="432054"/>
          </a:xfrm>
          <a:prstGeom prst="roundRect">
            <a:avLst>
              <a:gd name="adj" fmla="val 50000"/>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5016482" y="1836420"/>
            <a:ext cx="2233803" cy="1434560"/>
          </a:xfrm>
          <a:custGeom>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3">
              <a:alpha val="100000"/>
            </a:schemeClr>
          </a:solidFill>
          <a:ln w="19050">
            <a:solidFill>
              <a:schemeClr val="lt1">
                <a:lumMod val="95000"/>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7" name="Freeform 37"/>
          <p:cNvSpPr/>
          <p:nvPr/>
        </p:nvSpPr>
        <p:spPr>
          <a:xfrm>
            <a:off x="5735524" y="2286095"/>
            <a:ext cx="609124" cy="563499"/>
          </a:xfrm>
          <a:custGeom>
            <a:rect l="l" t="t" r="r" b="b"/>
            <a:pathLst>
              <a:path w="68" h="62">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5209459" y="3988927"/>
            <a:ext cx="1847850" cy="466725"/>
          </a:xfrm>
          <a:prstGeom prst="rect">
            <a:avLst/>
          </a:prstGeom>
        </p:spPr>
        <p:txBody>
          <a:bodyPr vert="horz" wrap="square" lIns="95250" tIns="95250" rIns="47625" bIns="952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rgbClr val="FFFEFE">
                    <a:alpha val="100000"/>
                  </a:srgbClr>
                </a:solidFill>
                <a:latin typeface="Microsoft Yahei"/>
                <a:ea typeface="Microsoft Yahei"/>
                <a:cs typeface="Microsoft Yahei"/>
              </a:rPr>
              <a:t>产品差异化</a:t>
            </a:r>
          </a:p>
        </p:txBody>
      </p:sp>
      <p:sp>
        <p:nvSpPr>
          <p:cNvPr id="39" name="TextBox 39"/>
          <p:cNvSpPr txBox="1"/>
          <p:nvPr/>
        </p:nvSpPr>
        <p:spPr>
          <a:xfrm>
            <a:off x="5090396" y="4632433"/>
            <a:ext cx="2085975"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通过创新和技术手段实现产品差异化，提高产品附加值和市场竞争力。</a:t>
            </a:r>
          </a:p>
        </p:txBody>
      </p:sp>
      <p:sp>
        <p:nvSpPr>
          <p:cNvPr id="40" name="AutoShape 40"/>
          <p:cNvSpPr/>
          <p:nvPr/>
        </p:nvSpPr>
        <p:spPr>
          <a:xfrm flipV="1">
            <a:off x="7342608" y="4006263"/>
            <a:ext cx="2057400" cy="432054"/>
          </a:xfrm>
          <a:prstGeom prst="roundRect">
            <a:avLst>
              <a:gd name="adj" fmla="val 50000"/>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7254406" y="1836420"/>
            <a:ext cx="2233803" cy="1434560"/>
          </a:xfrm>
          <a:custGeom>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4">
              <a:alpha val="100000"/>
            </a:schemeClr>
          </a:solidFill>
          <a:ln w="19050">
            <a:solidFill>
              <a:schemeClr val="lt1">
                <a:lumMod val="95000"/>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2" name="Freeform 42"/>
          <p:cNvSpPr/>
          <p:nvPr/>
        </p:nvSpPr>
        <p:spPr>
          <a:xfrm>
            <a:off x="7954875" y="2347341"/>
            <a:ext cx="589693" cy="487108"/>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7447383" y="3988927"/>
            <a:ext cx="1847850" cy="466725"/>
          </a:xfrm>
          <a:prstGeom prst="rect">
            <a:avLst/>
          </a:prstGeom>
        </p:spPr>
        <p:txBody>
          <a:bodyPr vert="horz" wrap="square" lIns="95250" tIns="95250" rIns="47625" bIns="952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rgbClr val="FFFEFE">
                    <a:alpha val="100000"/>
                  </a:srgbClr>
                </a:solidFill>
                <a:latin typeface="Microsoft Yahei"/>
                <a:ea typeface="Microsoft Yahei"/>
                <a:cs typeface="Microsoft Yahei"/>
              </a:rPr>
              <a:t>成本优势</a:t>
            </a:r>
          </a:p>
        </p:txBody>
      </p:sp>
      <p:sp>
        <p:nvSpPr>
          <p:cNvPr id="44" name="TextBox 44"/>
          <p:cNvSpPr txBox="1"/>
          <p:nvPr/>
        </p:nvSpPr>
        <p:spPr>
          <a:xfrm>
            <a:off x="7328320" y="4632433"/>
            <a:ext cx="2085975"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通过优化生产流程、降低采购成本等方式实现成本优势，提高盈利能力。</a:t>
            </a:r>
          </a:p>
        </p:txBody>
      </p:sp>
      <p:sp>
        <p:nvSpPr>
          <p:cNvPr id="45" name="AutoShape 45"/>
          <p:cNvSpPr/>
          <p:nvPr/>
        </p:nvSpPr>
        <p:spPr>
          <a:xfrm flipV="1">
            <a:off x="9580531" y="4006263"/>
            <a:ext cx="2057400" cy="432054"/>
          </a:xfrm>
          <a:prstGeom prst="roundRect">
            <a:avLst>
              <a:gd name="adj" fmla="val 50000"/>
            </a:avLst>
          </a:prstGeom>
          <a:solidFill>
            <a:schemeClr val="accent5">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9492330" y="1836420"/>
            <a:ext cx="2233803" cy="1434560"/>
          </a:xfrm>
          <a:custGeom>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5">
              <a:alpha val="100000"/>
            </a:schemeClr>
          </a:solidFill>
          <a:ln w="19050">
            <a:solidFill>
              <a:schemeClr val="lt1">
                <a:lumMod val="95000"/>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7" name="Freeform 47"/>
          <p:cNvSpPr/>
          <p:nvPr/>
        </p:nvSpPr>
        <p:spPr>
          <a:xfrm>
            <a:off x="10311194" y="2330196"/>
            <a:ext cx="571976" cy="508825"/>
          </a:xfrm>
          <a:custGeom>
            <a:rect l="l" t="t"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9685306" y="3988927"/>
            <a:ext cx="1847850" cy="466725"/>
          </a:xfrm>
          <a:prstGeom prst="rect">
            <a:avLst/>
          </a:prstGeom>
        </p:spPr>
        <p:txBody>
          <a:bodyPr vert="horz" wrap="square" lIns="95250" tIns="95250" rIns="47625" bIns="952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rgbClr val="FFFEFE">
                    <a:alpha val="100000"/>
                  </a:srgbClr>
                </a:solidFill>
                <a:latin typeface="Microsoft Yahei"/>
                <a:ea typeface="Microsoft Yahei"/>
                <a:cs typeface="Microsoft Yahei"/>
              </a:rPr>
              <a:t>产业链整合</a:t>
            </a:r>
          </a:p>
        </p:txBody>
      </p:sp>
      <p:sp>
        <p:nvSpPr>
          <p:cNvPr id="49" name="TextBox 49"/>
          <p:cNvSpPr txBox="1"/>
          <p:nvPr/>
        </p:nvSpPr>
        <p:spPr>
          <a:xfrm>
            <a:off x="9566244" y="4632433"/>
            <a:ext cx="2085975"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通过整合产业链上下游资源，降低交易成本，提高整体效率。</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66806" y="1875568"/>
            <a:ext cx="3824955" cy="3826383"/>
            <a:chOff x="4166806" y="1875568"/>
            <a:chExt cx="3824955" cy="3826383"/>
          </a:xfrm>
        </p:grpSpPr>
        <p:sp>
          <p:nvSpPr>
            <p:cNvPr id="3" name="Freeform 3"/>
            <p:cNvSpPr/>
            <p:nvPr/>
          </p:nvSpPr>
          <p:spPr>
            <a:xfrm>
              <a:off x="4166806" y="3454622"/>
              <a:ext cx="2238375" cy="2247329"/>
            </a:xfrm>
            <a:custGeom>
              <a:rect l="l" t="t" r="r" b="b"/>
              <a:pathLst>
                <a:path w="285" h="286">
                  <a:moveTo>
                    <a:pt x="0" y="83"/>
                  </a:moveTo>
                  <a:cubicBezTo>
                    <a:pt x="0" y="0"/>
                    <a:pt x="0" y="0"/>
                    <a:pt x="0" y="0"/>
                  </a:cubicBezTo>
                  <a:cubicBezTo>
                    <a:pt x="157" y="0"/>
                    <a:pt x="285" y="128"/>
                    <a:pt x="285" y="286"/>
                  </a:cubicBezTo>
                  <a:cubicBezTo>
                    <a:pt x="202" y="286"/>
                    <a:pt x="202" y="286"/>
                    <a:pt x="202" y="286"/>
                  </a:cubicBezTo>
                  <a:cubicBezTo>
                    <a:pt x="202" y="174"/>
                    <a:pt x="111" y="83"/>
                    <a:pt x="0" y="83"/>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166806" y="1875568"/>
              <a:ext cx="2238375" cy="2239804"/>
            </a:xfrm>
            <a:custGeom>
              <a:rect l="l" t="t" r="r" b="b"/>
              <a:pathLst>
                <a:path w="285" h="285">
                  <a:moveTo>
                    <a:pt x="0" y="202"/>
                  </a:moveTo>
                  <a:cubicBezTo>
                    <a:pt x="0" y="285"/>
                    <a:pt x="0" y="285"/>
                    <a:pt x="0" y="285"/>
                  </a:cubicBezTo>
                  <a:cubicBezTo>
                    <a:pt x="157" y="285"/>
                    <a:pt x="285" y="157"/>
                    <a:pt x="285" y="0"/>
                  </a:cubicBezTo>
                  <a:cubicBezTo>
                    <a:pt x="202" y="0"/>
                    <a:pt x="202" y="0"/>
                    <a:pt x="202" y="0"/>
                  </a:cubicBezTo>
                  <a:cubicBezTo>
                    <a:pt x="202" y="111"/>
                    <a:pt x="111" y="202"/>
                    <a:pt x="0" y="20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753386" y="3454622"/>
              <a:ext cx="2238375" cy="2247329"/>
            </a:xfrm>
            <a:custGeom>
              <a:rect l="l" t="t" r="r" b="b"/>
              <a:pathLst>
                <a:path w="285" h="286">
                  <a:moveTo>
                    <a:pt x="285" y="83"/>
                  </a:moveTo>
                  <a:cubicBezTo>
                    <a:pt x="285" y="0"/>
                    <a:pt x="285" y="0"/>
                    <a:pt x="285" y="0"/>
                  </a:cubicBezTo>
                  <a:cubicBezTo>
                    <a:pt x="128" y="0"/>
                    <a:pt x="0" y="128"/>
                    <a:pt x="0" y="286"/>
                  </a:cubicBezTo>
                  <a:cubicBezTo>
                    <a:pt x="83" y="286"/>
                    <a:pt x="83" y="286"/>
                    <a:pt x="83" y="286"/>
                  </a:cubicBezTo>
                  <a:cubicBezTo>
                    <a:pt x="83" y="174"/>
                    <a:pt x="174" y="83"/>
                    <a:pt x="285" y="8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53386" y="1875568"/>
              <a:ext cx="2238375" cy="2239804"/>
            </a:xfrm>
            <a:custGeom>
              <a:rect l="l" t="t" r="r" b="b"/>
              <a:pathLst>
                <a:path w="285" h="285">
                  <a:moveTo>
                    <a:pt x="285" y="202"/>
                  </a:moveTo>
                  <a:cubicBezTo>
                    <a:pt x="285" y="285"/>
                    <a:pt x="285" y="285"/>
                    <a:pt x="285" y="285"/>
                  </a:cubicBezTo>
                  <a:cubicBezTo>
                    <a:pt x="128" y="285"/>
                    <a:pt x="0" y="157"/>
                    <a:pt x="0" y="0"/>
                  </a:cubicBezTo>
                  <a:cubicBezTo>
                    <a:pt x="83" y="0"/>
                    <a:pt x="83" y="0"/>
                    <a:pt x="83" y="0"/>
                  </a:cubicBezTo>
                  <a:cubicBezTo>
                    <a:pt x="83" y="111"/>
                    <a:pt x="174" y="202"/>
                    <a:pt x="285" y="20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211033" y="2959322"/>
            <a:ext cx="1645728" cy="1705738"/>
            <a:chOff x="5211033" y="2959322"/>
            <a:chExt cx="1645728" cy="1705738"/>
          </a:xfrm>
        </p:grpSpPr>
        <p:sp>
          <p:nvSpPr>
            <p:cNvPr id="8" name="Freeform 8"/>
            <p:cNvSpPr/>
            <p:nvPr/>
          </p:nvSpPr>
          <p:spPr>
            <a:xfrm>
              <a:off x="5211033" y="3015424"/>
              <a:ext cx="541973" cy="425577"/>
            </a:xfrm>
            <a:custGeom>
              <a:rect l="l" t="t" r="r" b="b"/>
              <a:pathLst>
                <a:path w="105"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475952" y="2959322"/>
              <a:ext cx="380809" cy="537400"/>
            </a:xfrm>
            <a:custGeom>
              <a:rect l="l" t="t" r="r" b="b"/>
              <a:pathLst>
                <a:path w="21543" h="21574">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297043" y="4240435"/>
              <a:ext cx="513778" cy="424625"/>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6228112" y="4279582"/>
            <a:ext cx="496157" cy="415672"/>
            <a:chOff x="6228112" y="4279582"/>
            <a:chExt cx="496157" cy="415672"/>
          </a:xfrm>
        </p:grpSpPr>
        <p:sp>
          <p:nvSpPr>
            <p:cNvPr id="12" name="Freeform 12"/>
            <p:cNvSpPr/>
            <p:nvPr/>
          </p:nvSpPr>
          <p:spPr>
            <a:xfrm>
              <a:off x="6312789" y="4402646"/>
              <a:ext cx="324707" cy="292608"/>
            </a:xfrm>
            <a:custGeom>
              <a:rect l="l" t="t" r="r" b="b"/>
              <a:pathLst>
                <a:path w="161" h="145">
                  <a:moveTo>
                    <a:pt x="0" y="62"/>
                  </a:moveTo>
                  <a:lnTo>
                    <a:pt x="0" y="145"/>
                  </a:lnTo>
                  <a:lnTo>
                    <a:pt x="31" y="145"/>
                  </a:lnTo>
                  <a:lnTo>
                    <a:pt x="130" y="145"/>
                  </a:lnTo>
                  <a:lnTo>
                    <a:pt x="161" y="145"/>
                  </a:lnTo>
                  <a:lnTo>
                    <a:pt x="161" y="62"/>
                  </a:lnTo>
                  <a:lnTo>
                    <a:pt x="81" y="0"/>
                  </a:lnTo>
                  <a:lnTo>
                    <a:pt x="0" y="6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6228112" y="4279582"/>
              <a:ext cx="496157" cy="248221"/>
            </a:xfrm>
            <a:custGeom>
              <a:rect l="l" t="t"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1002893" y="1341847"/>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创新驱动</a:t>
            </a:r>
          </a:p>
        </p:txBody>
      </p:sp>
      <p:sp>
        <p:nvSpPr>
          <p:cNvPr id="15" name="TextBox 15"/>
          <p:cNvSpPr txBox="1"/>
          <p:nvPr/>
        </p:nvSpPr>
        <p:spPr>
          <a:xfrm>
            <a:off x="7417207" y="1341847"/>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2">
                    <a:alpha val="100000"/>
                  </a:schemeClr>
                </a:solidFill>
                <a:latin typeface="Microsoft Yahei"/>
                <a:ea typeface="Microsoft Yahei"/>
                <a:cs typeface="Microsoft Yahei"/>
              </a:rPr>
              <a:t>品牌建设</a:t>
            </a:r>
          </a:p>
        </p:txBody>
      </p:sp>
      <p:sp>
        <p:nvSpPr>
          <p:cNvPr id="16" name="TextBox 16"/>
          <p:cNvSpPr txBox="1"/>
          <p:nvPr/>
        </p:nvSpPr>
        <p:spPr>
          <a:xfrm>
            <a:off x="1002893" y="4228595"/>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4">
                    <a:alpha val="100000"/>
                  </a:schemeClr>
                </a:solidFill>
                <a:latin typeface="Microsoft Yahei"/>
                <a:ea typeface="Microsoft Yahei"/>
                <a:cs typeface="Microsoft Yahei"/>
              </a:rPr>
              <a:t>质量管理</a:t>
            </a:r>
          </a:p>
        </p:txBody>
      </p:sp>
      <p:sp>
        <p:nvSpPr>
          <p:cNvPr id="17" name="TextBox 17"/>
          <p:cNvSpPr txBox="1"/>
          <p:nvPr/>
        </p:nvSpPr>
        <p:spPr>
          <a:xfrm>
            <a:off x="7417207" y="4228595"/>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3">
                    <a:alpha val="100000"/>
                  </a:schemeClr>
                </a:solidFill>
                <a:latin typeface="Microsoft Yahei"/>
                <a:ea typeface="Microsoft Yahei"/>
                <a:cs typeface="Microsoft Yahei"/>
              </a:rPr>
              <a:t>营销策略</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利润的创造过程</a:t>
              </a:r>
            </a:p>
          </p:txBody>
        </p:sp>
      </p:grpSp>
      <p:sp>
        <p:nvSpPr>
          <p:cNvPr id="40" name="TextBox 40"/>
          <p:cNvSpPr txBox="1"/>
          <p:nvPr/>
        </p:nvSpPr>
        <p:spPr>
          <a:xfrm>
            <a:off x="1002893" y="1707444"/>
            <a:ext cx="3771900"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创新是企业创造利润的重要手段，包括产品创新、技术创新、市场创新和管理创新等。</a:t>
            </a:r>
          </a:p>
        </p:txBody>
      </p:sp>
      <p:sp>
        <p:nvSpPr>
          <p:cNvPr id="41" name="TextBox 41"/>
          <p:cNvSpPr txBox="1"/>
          <p:nvPr/>
        </p:nvSpPr>
        <p:spPr>
          <a:xfrm>
            <a:off x="7417207" y="1707444"/>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品牌是企业的重要资产，通过品牌建设提高产品知名度和美誉度，增加市场份额。</a:t>
            </a:r>
          </a:p>
        </p:txBody>
      </p:sp>
      <p:sp>
        <p:nvSpPr>
          <p:cNvPr id="42" name="TextBox 42"/>
          <p:cNvSpPr txBox="1"/>
          <p:nvPr/>
        </p:nvSpPr>
        <p:spPr>
          <a:xfrm>
            <a:off x="1002893" y="4594193"/>
            <a:ext cx="3771900" cy="16668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质量管理是保障企业利润的重要环节，通过提高产品质量、降低退货率等方式提高客户满意度。</a:t>
            </a:r>
          </a:p>
        </p:txBody>
      </p:sp>
      <p:sp>
        <p:nvSpPr>
          <p:cNvPr id="43" name="TextBox 43"/>
          <p:cNvSpPr txBox="1"/>
          <p:nvPr/>
        </p:nvSpPr>
        <p:spPr>
          <a:xfrm>
            <a:off x="7417207" y="4594193"/>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制定有效的营销策略，包括广告宣传、促销活动等，提高产品销售量和市场占有率。</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7992" r="17992"/>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通过优化产品结构、拓展新业务等方式增加收入来源，提高总收入水平。</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收入结构优化</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通过精细化管理、降低浪费等方式控制成本开支，提高利润率。</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成本控制</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合理规划和使用资金，包括现金流管理、应收账款管理、投资和融资等方面，提高资金使用效率。</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资金管理</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建立健全的风险管理体系，有效防范和化解经营风险，保障企业稳定发展。</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风险管理</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利润的实现方式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利润的可持续性</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通过持续创新保持企业竞争优势，不断推出新产品和服务满足市场需求。</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加强人才培养和引进，提高企业整体素质和创新能力。</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积极履行社会责任，关注环保、公益等方面，树立良好企业形象。</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通过多元化经营降低单一业务风险，提高企业整体抗风险能力。</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持续创新</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人才培养</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社会责任感</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多元化经营</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利润的管理与控制</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利润的管理理念</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企业应追求利润最大化，通过合理配置资源、降低成本、提高效率等方式实现。</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企业应注重长期发展，避免短期行为，通过持续创新、品牌建设等方式提升企业核心竞争力。</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企业应履行社会责任，关注环境保护、公益事业等方面，实现经济效益与社会效益的统一。</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利润最大化</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长期发展</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社会责任</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https://d.book118.com/377113040065006026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2024-08-31T13:46:15.480</cp:lastPrinted>
  <dcterms:created xsi:type="dcterms:W3CDTF">2024-08-31T05:46:15Z</dcterms:created>
  <dcterms:modified xsi:type="dcterms:W3CDTF">2024-08-31T05:46:17Z</dcterms:modified>
</cp:coreProperties>
</file>