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7B306A0-B63A-4DA6-B4D8-9C2D178A807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0539B51-877A-4229-B594-09776BA3636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6CAA476-F5CD-475C-AF50-A960B53AFCF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DBC3EF1-C71E-40AD-9D10-31E70D3279A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6A5E060-A0A0-4AD2-B378-07E617CEBA6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F802CCD-E551-46C6-B3FA-658569426C7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7F95872-16F2-4A13-B549-6A37F131D48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1EDEFDF-6FEA-4EFA-BDF8-D83BFC3C41E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F80CD96-F97B-498B-9E34-1EDC43FD2BC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06D2219-0242-45AD-B006-5DF787FEC36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5D34DFD-D8C4-4FED-BAFB-EE02178D38E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7711510202400603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20667" y="1924000"/>
            <a:ext cx="5976518"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院外心肺复苏演讲</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心肺复苏的重要性</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心肺复苏的基本知识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心肺复苏的实践操作</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心肺复苏的普及与推广</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心肺复苏的伦理与法律问题</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心肺复苏的重要性</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544" b="1544"/>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心肺复苏（CPR）是一种紧急处理措施，通过人工呼吸和胸外按压来维持人体循环系统和呼吸系统的基本功能，以抢救心跳骤停患者的生命。</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CPR是一种简单易学、操作简便、效果显著的急救技能，对于心跳骤停患者而言，及时有效的CPR是挽救生命的关键。</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定义与特点</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特点</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通过及时有效的CPR，可以延长心跳骤停患者的生存时间，为专业急救人员的到来争取宝贵的时间。</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延长患者生存时间</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t="24" b="24"/>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提高患者生存率</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2958" r="12958"/>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维护人类生命健康</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在心跳骤停发生后，及时进行CPR可以显著提高患者的生存率，降低致残率和死亡率。</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心肺复苏是维护人类生命健康的重要手段之一，对于保障人们的生命安全具有重要意义。</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心肺复苏的意义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起源</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心肺复苏起源于20世纪初，最初由美国医生Peter Safar和James Elam等人创立。</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发展历程</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自20世纪50年代以来，心肺复苏技术不断发展完善，成为现代急救医学的重要组成部分。随着医学科技的进步，心肺复苏技术也在不断更新和改进，以提高抢救成功率。</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0" r="250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心肺复苏的起源与发展</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心肺复苏的基本知识</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胸外按压：在两乳头与胸廓连线的交叉处进行按压，深度5-6cm，频率100-120次/分钟。</a:t>
            </a:r>
          </a:p>
        </p:txBody>
      </p:sp>
      <p:pic>
        <p:nvPicPr>
          <p:cNvPr id="5" name="Picture 5"/>
          <p:cNvPicPr>
            <a:picLocks noChangeAspect="1"/>
          </p:cNvPicPr>
          <p:nvPr/>
        </p:nvPicPr>
        <p:blipFill>
          <a:blip r:embed="rId2"/>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l="31125" r="31125"/>
          <a:stretch>
            <a:fillRect/>
          </a:stretch>
        </p:blipFill>
        <p:spPr>
          <a:xfrm>
            <a:off x="5146546" y="1536628"/>
            <a:ext cx="1898908"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rcRect l="7542" r="7542"/>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C</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开放气道：通过抬头提颏法或推举下颌法开放患者气道。</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A</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人工呼吸：捏住患者鼻子，吹气两次，每次吹气持续吹气1秒以上，使胸廓隆起。</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B</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心肺复苏的操作步骤</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6689" r="6689"/>
          <a:stretch>
            <a:fillRect/>
          </a:stretch>
        </p:blipFill>
        <p:spPr>
          <a:xfrm>
            <a:off x="4925814" y="2630423"/>
            <a:ext cx="2231507" cy="2231507"/>
          </a:xfrm>
          <a:prstGeom prst="rect">
            <a:avLst/>
          </a:prstGeom>
        </p:spPr>
      </p:pic>
      <p:pic>
        <p:nvPicPr>
          <p:cNvPr id="3" name="Picture 3"/>
          <p:cNvPicPr>
            <a:picLocks noChangeAspect="1"/>
          </p:cNvPicPr>
          <p:nvPr/>
        </p:nvPicPr>
        <p:blipFill>
          <a:blip r:embed="rId3"/>
          <a:srcRect l="10292" r="10292"/>
          <a:stretch>
            <a:fillRect/>
          </a:stretch>
        </p:blipFill>
        <p:spPr>
          <a:xfrm>
            <a:off x="1438585" y="2630423"/>
            <a:ext cx="2231507" cy="2231507"/>
          </a:xfrm>
          <a:prstGeom prst="rect">
            <a:avLst/>
          </a:prstGeom>
        </p:spPr>
      </p:pic>
      <p:sp>
        <p:nvSpPr>
          <p:cNvPr id="4" name="TextBox 4"/>
          <p:cNvSpPr txBox="1"/>
          <p:nvPr/>
        </p:nvSpPr>
        <p:spPr>
          <a:xfrm>
            <a:off x="1669569" y="1125085"/>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避免过度通气和按压过深导致肋骨骨折和气胸。</a:t>
            </a:r>
          </a:p>
        </p:txBody>
      </p:sp>
      <p:pic>
        <p:nvPicPr>
          <p:cNvPr id="5" name="Picture 5"/>
          <p:cNvPicPr>
            <a:picLocks noChangeAspect="1"/>
          </p:cNvPicPr>
          <p:nvPr/>
        </p:nvPicPr>
        <p:blipFill>
          <a:blip r:embed="rId4"/>
          <a:srcRect l="42" r="42"/>
          <a:stretch>
            <a:fillRect/>
          </a:stretch>
        </p:blipFill>
        <p:spPr>
          <a:xfrm>
            <a:off x="8413043" y="2630423"/>
            <a:ext cx="2231507" cy="2231507"/>
          </a:xfrm>
          <a:prstGeom prst="rect">
            <a:avLst/>
          </a:prstGeom>
        </p:spPr>
      </p:pic>
      <p:sp>
        <p:nvSpPr>
          <p:cNvPr id="6" name="AutoShape 6"/>
          <p:cNvSpPr/>
          <p:nvPr/>
        </p:nvSpPr>
        <p:spPr>
          <a:xfrm>
            <a:off x="4925814" y="2623346"/>
            <a:ext cx="97536" cy="3792083"/>
          </a:xfrm>
          <a:prstGeom prst="roundRect">
            <a:avLst>
              <a:gd name="adj" fmla="val 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94148" y="1069847"/>
            <a:ext cx="97536" cy="3792083"/>
          </a:xfrm>
          <a:prstGeom prst="roundRect">
            <a:avLst>
              <a:gd name="adj" fmla="val 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395307" y="1069847"/>
            <a:ext cx="97536" cy="3792083"/>
          </a:xfrm>
          <a:prstGeom prst="roundRect">
            <a:avLst>
              <a:gd name="adj" fmla="val 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5168326" y="5091454"/>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避免在心脏按压和人工呼吸过程中中断，尽量保持连续性。</a:t>
            </a:r>
          </a:p>
        </p:txBody>
      </p:sp>
      <p:sp>
        <p:nvSpPr>
          <p:cNvPr id="10" name="TextBox 10"/>
          <p:cNvSpPr txBox="1"/>
          <p:nvPr/>
        </p:nvSpPr>
        <p:spPr>
          <a:xfrm>
            <a:off x="8648852" y="1125085"/>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在进行心肺复苏前，应确保患者没有脊柱损伤，以免加重病情。</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心肺复苏的注意事项</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0" y="1185774"/>
            <a:ext cx="9112336" cy="173231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54963" y="1536246"/>
            <a:ext cx="7876972"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一位65岁的男性患者在院外突然出现心跳骤停，经过路人及时进行心肺复苏，成功挽救了他的生命。</a:t>
            </a:r>
          </a:p>
        </p:txBody>
      </p:sp>
      <p:sp>
        <p:nvSpPr>
          <p:cNvPr id="4" name="AutoShape 4"/>
          <p:cNvSpPr/>
          <p:nvPr/>
        </p:nvSpPr>
        <p:spPr>
          <a:xfrm>
            <a:off x="3079664" y="2918085"/>
            <a:ext cx="9112336" cy="1732311"/>
          </a:xfrm>
          <a:prstGeom prst="rect">
            <a:avLst/>
          </a:prstGeom>
          <a:solidFill>
            <a:schemeClr val="accent2">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0" y="4650396"/>
            <a:ext cx="9112336" cy="173231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3798378" y="3268557"/>
            <a:ext cx="7876972"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一位42岁的女性患者在跑步时突然晕倒，经过心肺复苏和紧急送往医院，最终脱离危险并康复。</a:t>
            </a:r>
          </a:p>
        </p:txBody>
      </p:sp>
      <p:sp>
        <p:nvSpPr>
          <p:cNvPr id="7" name="TextBox 7"/>
          <p:cNvSpPr txBox="1"/>
          <p:nvPr/>
        </p:nvSpPr>
        <p:spPr>
          <a:xfrm>
            <a:off x="575049" y="5000868"/>
            <a:ext cx="7876972"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通过这些成功案例，我们可以看到心肺复苏在院外急救中的重要作用，它能够为患者争取宝贵的抢救时间，挽救生命。因此，了解心肺复苏的基本知识和操作步骤，对于我们每个人来说都是非常重要的。</a:t>
            </a:r>
          </a:p>
        </p:txBody>
      </p:sp>
      <p:pic>
        <p:nvPicPr>
          <p:cNvPr id="8" name="Picture 8"/>
          <p:cNvPicPr>
            <a:picLocks noChangeAspect="1"/>
          </p:cNvPicPr>
          <p:nvPr/>
        </p:nvPicPr>
        <p:blipFill>
          <a:blip r:embed="rId2"/>
          <a:srcRect t="7813" b="7813"/>
          <a:stretch>
            <a:fillRect/>
          </a:stretch>
        </p:blipFill>
        <p:spPr>
          <a:xfrm>
            <a:off x="9112336" y="1185774"/>
            <a:ext cx="3079664" cy="1732311"/>
          </a:xfrm>
          <a:prstGeom prst="rect">
            <a:avLst/>
          </a:prstGeom>
        </p:spPr>
      </p:pic>
      <p:pic>
        <p:nvPicPr>
          <p:cNvPr id="9" name="Picture 9"/>
          <p:cNvPicPr>
            <a:picLocks noChangeAspect="1"/>
          </p:cNvPicPr>
          <p:nvPr/>
        </p:nvPicPr>
        <p:blipFill>
          <a:blip r:embed="rId3"/>
          <a:srcRect t="7813" b="7813"/>
          <a:stretch>
            <a:fillRect/>
          </a:stretch>
        </p:blipFill>
        <p:spPr>
          <a:xfrm>
            <a:off x="0" y="2918085"/>
            <a:ext cx="3079664" cy="1732311"/>
          </a:xfrm>
          <a:prstGeom prst="rect">
            <a:avLst/>
          </a:prstGeom>
        </p:spPr>
      </p:pic>
      <p:pic>
        <p:nvPicPr>
          <p:cNvPr id="10" name="Picture 10"/>
          <p:cNvPicPr>
            <a:picLocks noChangeAspect="1"/>
          </p:cNvPicPr>
          <p:nvPr/>
        </p:nvPicPr>
        <p:blipFill>
          <a:blip r:embed="rId4"/>
          <a:srcRect t="31250" b="31250"/>
          <a:stretch>
            <a:fillRect/>
          </a:stretch>
        </p:blipFill>
        <p:spPr>
          <a:xfrm>
            <a:off x="9112336" y="4650396"/>
            <a:ext cx="3079664" cy="1732311"/>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心肺复苏的成功案例</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心肺复苏的实践操作</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https://d.book118.com/377115102024006033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50</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2024-09-06T08:38:43.351</cp:lastPrinted>
  <dcterms:created xsi:type="dcterms:W3CDTF">2024-09-06T00:38:43Z</dcterms:created>
  <dcterms:modified xsi:type="dcterms:W3CDTF">2024-09-06T00:38:45Z</dcterms:modified>
</cp:coreProperties>
</file>