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4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9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E1E38-CBC7-4F8A-BAB3-42515F8CB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A72E2-6556-45E8-9886-F205A5635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EF588-3BC2-4770-85AD-DA53AE533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59E13-FDFE-40CA-BA6A-09555272F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DADB01-EF33-4527-9727-899FB5E39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BBB971-C89E-443A-ABA6-E78C47F0D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91A38E-DAE7-4F86-868D-96A10DE91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CB9E1-6FCC-4F89-804F-F118D2917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E9FCF-8A06-4F60-B810-673379808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35C92-A2DC-4050-AF1E-33237EFEC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5FFD9-478F-4FE2-A57E-E8BF0970C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472" r:id="rId2"/>
    <p:sldLayoutId id="2147488473" r:id="rId3"/>
    <p:sldLayoutId id="2147488474" r:id="rId4"/>
    <p:sldLayoutId id="2147488475" r:id="rId5"/>
    <p:sldLayoutId id="2147488476" r:id="rId6"/>
    <p:sldLayoutId id="2147488477" r:id="rId7"/>
    <p:sldLayoutId id="2147488478" r:id="rId8"/>
    <p:sldLayoutId id="2147488479" r:id="rId9"/>
    <p:sldLayoutId id="2147488480" r:id="rId10"/>
    <p:sldLayoutId id="214748848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19" Type="http://schemas.openxmlformats.org/officeDocument/2006/relationships/tags" Target="../tags/tag245.xml" /><Relationship Id="rId2" Type="http://schemas.openxmlformats.org/officeDocument/2006/relationships/tags" Target="../tags/tag228.xml" /><Relationship Id="rId20" Type="http://schemas.openxmlformats.org/officeDocument/2006/relationships/tags" Target="../tags/tag246.xml" /><Relationship Id="rId21" Type="http://schemas.openxmlformats.org/officeDocument/2006/relationships/tags" Target="../tags/tag247.xml" /><Relationship Id="rId22" Type="http://schemas.openxmlformats.org/officeDocument/2006/relationships/tags" Target="../tags/tag248.xml" /><Relationship Id="rId23" Type="http://schemas.openxmlformats.org/officeDocument/2006/relationships/tags" Target="../tags/tag249.xml" /><Relationship Id="rId24" Type="http://schemas.openxmlformats.org/officeDocument/2006/relationships/tags" Target="../tags/tag250.xml" /><Relationship Id="rId25" Type="http://schemas.openxmlformats.org/officeDocument/2006/relationships/tags" Target="../tags/tag251.xml" /><Relationship Id="rId26" Type="http://schemas.openxmlformats.org/officeDocument/2006/relationships/tags" Target="../tags/tag252.xml" /><Relationship Id="rId27" Type="http://schemas.openxmlformats.org/officeDocument/2006/relationships/tags" Target="../tags/tag253.xml" /><Relationship Id="rId28" Type="http://schemas.openxmlformats.org/officeDocument/2006/relationships/tags" Target="../tags/tag254.xml" /><Relationship Id="rId29" Type="http://schemas.openxmlformats.org/officeDocument/2006/relationships/tags" Target="../tags/tag255.xml" /><Relationship Id="rId3" Type="http://schemas.openxmlformats.org/officeDocument/2006/relationships/tags" Target="../tags/tag229.xml" /><Relationship Id="rId30" Type="http://schemas.openxmlformats.org/officeDocument/2006/relationships/tags" Target="../tags/tag256.xml" /><Relationship Id="rId31" Type="http://schemas.openxmlformats.org/officeDocument/2006/relationships/tags" Target="../tags/tag257.xml" /><Relationship Id="rId32" Type="http://schemas.openxmlformats.org/officeDocument/2006/relationships/tags" Target="../tags/tag258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17" Type="http://schemas.openxmlformats.org/officeDocument/2006/relationships/tags" Target="../tags/tag274.xml" /><Relationship Id="rId18" Type="http://schemas.openxmlformats.org/officeDocument/2006/relationships/tags" Target="../tags/tag275.xml" /><Relationship Id="rId19" Type="http://schemas.openxmlformats.org/officeDocument/2006/relationships/tags" Target="../tags/tag276.xml" /><Relationship Id="rId2" Type="http://schemas.openxmlformats.org/officeDocument/2006/relationships/tags" Target="../tags/tag259.xml" /><Relationship Id="rId20" Type="http://schemas.openxmlformats.org/officeDocument/2006/relationships/tags" Target="../tags/tag277.xml" /><Relationship Id="rId21" Type="http://schemas.openxmlformats.org/officeDocument/2006/relationships/tags" Target="../tags/tag278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tags" Target="../tags/tag288.xml" /><Relationship Id="rId9" Type="http://schemas.openxmlformats.org/officeDocument/2006/relationships/tags" Target="../tags/tag28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2302614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T管引流护理技术操作规范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T管引流的适应症与禁忌症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T管引流的护理操作步骤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T管引流的护理操作注意事项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T管引流的并发症及处理方法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T管引流的护理操作培训与考核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T管引流的适应症与禁忌症</a:t>
            </a:r>
            <a:endParaRPr lang="zh-CN" altLang="en-US"/>
          </a:p>
        </p:txBody>
      </p:sp>
      <p:sp>
        <p:nvSpPr>
          <p:cNvPr id="104904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适应症</a:t>
            </a:r>
            <a:endParaRPr lang="zh-CN" altLang="en-US"/>
          </a:p>
        </p:txBody>
      </p:sp>
      <p:sp>
        <p:nvSpPr>
          <p:cNvPr id="1049114" name="正文"/>
          <p:cNvSpPr txBox="1"/>
          <p:nvPr>
            <p:custDataLst>
              <p:tags r:id="rId2"/>
            </p:custDataLst>
          </p:nvPr>
        </p:nvSpPr>
        <p:spPr>
          <a:xfrm>
            <a:off x="2880868" y="1490400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胆总管结石、胆管结石等胆道疾病需行胆总管切开取石、胆道探查的患者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正文"/>
          <p:cNvSpPr txBox="1"/>
          <p:nvPr>
            <p:custDataLst>
              <p:tags r:id="rId3"/>
            </p:custDataLst>
          </p:nvPr>
        </p:nvSpPr>
        <p:spPr>
          <a:xfrm>
            <a:off x="2880868" y="2467879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胆道蛔虫症需行胆总管切开取虫术的患者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正文"/>
          <p:cNvSpPr txBox="1"/>
          <p:nvPr>
            <p:custDataLst>
              <p:tags r:id="rId4"/>
            </p:custDataLst>
          </p:nvPr>
        </p:nvSpPr>
        <p:spPr>
          <a:xfrm>
            <a:off x="2880868" y="3445358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急性梗阻性化脓性胆管炎需行胆总管切开减压、引流的患者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正文"/>
          <p:cNvSpPr txBox="1"/>
          <p:nvPr>
            <p:custDataLst>
              <p:tags r:id="rId5"/>
            </p:custDataLst>
          </p:nvPr>
        </p:nvSpPr>
        <p:spPr>
          <a:xfrm>
            <a:off x="2880868" y="4422836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先天性胆总管囊肿需行囊肿切除、胆总管切开引流的患者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正文"/>
          <p:cNvSpPr txBox="1"/>
          <p:nvPr>
            <p:custDataLst>
              <p:tags r:id="rId6"/>
            </p:custDataLst>
          </p:nvPr>
        </p:nvSpPr>
        <p:spPr>
          <a:xfrm>
            <a:off x="2880868" y="5400315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胰头、壶腹周围癌需行胰头切除、胆总管切开、Kocher切口的患者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禁忌症</a:t>
            </a:r>
            <a:endParaRPr lang="zh-CN" altLang="en-US"/>
          </a:p>
        </p:txBody>
      </p:sp>
      <p:sp>
        <p:nvSpPr>
          <p:cNvPr id="104915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胆管严重狭窄或闭塞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严重凝血功能障碍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7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严重心、肝、肾功能不全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7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大量腹水或腹内巨大肿瘤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T管引流的护理操作步骤</a:t>
            </a:r>
            <a:endParaRPr lang="zh-CN" altLang="en-US"/>
          </a:p>
        </p:txBody>
      </p:sp>
      <p:sp>
        <p:nvSpPr>
          <p:cNvPr id="104921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准备用物</a:t>
            </a:r>
            <a:endParaRPr lang="zh-CN" altLang="en-US"/>
          </a:p>
        </p:txBody>
      </p:sp>
      <p:sp>
        <p:nvSpPr>
          <p:cNvPr id="1049284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6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88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引流袋：用于收集胆汁，需保持清洁、干燥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2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4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引流管：连接引流袋和胆道，需固定稳妥，防止脱落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8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0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敷料：用于覆盖引流管周围皮肤，预防感染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4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6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药品：如抗生素、止痛药等，根据患者情况准备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0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2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记录本：用于记录引流情况、患者反应等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核对病人信息</a:t>
            </a:r>
            <a:endParaRPr lang="zh-CN" altLang="en-US"/>
          </a:p>
        </p:txBody>
      </p:sp>
      <p:sp>
        <p:nvSpPr>
          <p:cNvPr id="104934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确认引流液性质：观察引流液的颜色、性状、量等，如有异常及时报告医生。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确认引流袋情况：检查引流袋是否完好，有无破损、漏气等情况，如有需要更换。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确认病人身份：核对病人姓名、性别、年龄等信息，确保与医嘱相符。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确认引流管位置：检查引流管是否在位，是否通畅，有无脱落、打折等情况。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评估病人情况</a:t>
            </a:r>
            <a:endParaRPr lang="zh-CN" altLang="en-US"/>
          </a:p>
        </p:txBody>
      </p:sp>
      <p:sp>
        <p:nvSpPr>
          <p:cNvPr id="104940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评估病人的一般情况，如年龄、性别、体重等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了解病人病史和病情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评估病人的引流情况，如引流管的类型、置管时间等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评估病人的护理需求和合作程度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操作过程</a:t>
            </a:r>
            <a:endParaRPr lang="zh-CN" altLang="en-US"/>
          </a:p>
        </p:txBody>
      </p:sp>
      <p:sp>
        <p:nvSpPr>
          <p:cNvPr id="104945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准备用物：T管、无菌引流袋、无菌纱布、胶布等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拔管：在医生指示下拔除T管，拔管后要密切观察患者的病情变化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更换引流袋：根据需要定期更换引流袋，更换时要严格遵守无菌操作原则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连接引流袋：将引流袋与T管连接，确保连接紧密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观察引流情况：密切观察引流物的颜色、性质和量，及时记录并报告医生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固定引流袋：将引流袋固定在患者腹壁上，防止脱落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结束操作</a:t>
            </a:r>
            <a:endParaRPr lang="zh-CN" altLang="en-US"/>
          </a:p>
        </p:txBody>
      </p:sp>
      <p:sp>
        <p:nvSpPr>
          <p:cNvPr id="10495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确认引流管通畅，无堵塞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记录引流情况，包括引流液的颜色、性质和量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告知患者及家属注意事项，如避免牵拉引流管等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关闭引流管，用无菌敷料覆盖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1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3030"/>
          </a:bodyPr>
          <a:lstStyle/>
          <a:p>
            <a:r>
              <a:rPr lang="zh-CN" altLang="en-US"/>
              <a:t>T管引流的护理操作注意事项</a:t>
            </a:r>
            <a:endParaRPr lang="zh-CN" altLang="en-US"/>
          </a:p>
        </p:txBody>
      </p:sp>
      <p:sp>
        <p:nvSpPr>
          <p:cNvPr id="104961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保持引流管的通畅</a:t>
            </a:r>
            <a:endParaRPr lang="zh-CN" altLang="en-US"/>
          </a:p>
        </p:txBody>
      </p:sp>
      <p:sp>
        <p:nvSpPr>
          <p:cNvPr id="10496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定期挤压引流管，防止引流管的堵塞。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保持引流管的通畅，避免引流管的弯曲和受压。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定期更换引流袋，保持引流袋的清洁和干燥。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观察引流物的颜色、性质和量，如有异常及时处理。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https://d.book118.com/377123026144006025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9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81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T管引流护理技术操作规范</vt:lpstr>
      <vt:lpstr>目录</vt:lpstr>
      <vt:lpstr>添加章节标题</vt:lpstr>
      <vt:lpstr>T管引流的适应症与禁忌症</vt:lpstr>
      <vt:lpstr>适应症</vt:lpstr>
      <vt:lpstr>禁忌症</vt:lpstr>
      <vt:lpstr>T管引流的护理操作步骤</vt:lpstr>
      <vt:lpstr>准备用物</vt:lpstr>
      <vt:lpstr>核对病人信息</vt:lpstr>
      <vt:lpstr>评估病人情况</vt:lpstr>
      <vt:lpstr>操作过程</vt:lpstr>
      <vt:lpstr>结束操作</vt:lpstr>
      <vt:lpstr>T管引流的护理操作注意事项</vt:lpstr>
      <vt:lpstr>保持引流管的通畅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2024-08-30T13:48:15.822</cp:lastPrinted>
  <dcterms:created xsi:type="dcterms:W3CDTF">2024-08-30T05:48:15Z</dcterms:created>
  <dcterms:modified xsi:type="dcterms:W3CDTF">2024-08-30T05:48:18Z</dcterms:modified>
</cp:coreProperties>
</file>