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2ADE571-A034-4314-B265-5009F0B05DC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774846C-CDD9-423D-BB32-F4038305C73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5DBF2CF-DF03-4758-ABF5-F76DFBBF912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95C91A8-2A5A-415A-8814-C72FB0C40AD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300F4AD-1EF0-4C7E-B508-99BE7C5EFC4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CCDDDC3-59EC-423E-AF8F-F1426F69A24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91F8C22-2CA7-458E-90C4-E62EAC02024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A05401E-0BD0-4BA8-AEB1-E9D9A5370F3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465E0EF-B1F8-4E7D-9716-1C832F9C056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9643C6D-2066-44F8-A5CC-1C842621F54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125439D-5792-471E-9DAF-B52ACD6B1CF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3310036"/>
            <a:ext cx="12192000" cy="3547963"/>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9005080" y="2762420"/>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1754827"/>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1683118"/>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grpSp>
        <p:nvGrpSpPr>
          <p:cNvPr id="12" name="Group 11">
            <a:extLst>
              <a:ext uri="{FF2B5EF4-FFF2-40B4-BE49-F238E27FC236}">
                <a16:creationId xmlns:a16="http://schemas.microsoft.com/office/drawing/2014/main" id="{FCBA184B-3051-18DE-7DA2-B167C7730841}"/>
              </a:ext>
            </a:extLst>
          </p:cNvPr>
          <p:cNvGrpSpPr/>
          <p:nvPr userDrawn="1"/>
        </p:nvGrpSpPr>
        <p:grpSpPr>
          <a:xfrm>
            <a:off x="1" y="242345"/>
            <a:ext cx="2194559" cy="1080000"/>
            <a:chOff x="0" y="262665"/>
            <a:chExt cx="2439749" cy="1217105"/>
          </a:xfrm>
        </p:grpSpPr>
        <p:grpSp>
          <p:nvGrpSpPr>
            <p:cNvPr id="13" name="Group 12">
              <a:extLst>
                <a:ext uri="{FF2B5EF4-FFF2-40B4-BE49-F238E27FC236}">
                  <a16:creationId xmlns:a16="http://schemas.microsoft.com/office/drawing/2014/main" id="{84CDA7B5-2A32-4C83-C1BE-9B9F8E1B8A47}"/>
                </a:ext>
              </a:extLst>
            </p:cNvPr>
            <p:cNvGrpSpPr/>
            <p:nvPr/>
          </p:nvGrpSpPr>
          <p:grpSpPr>
            <a:xfrm>
              <a:off x="0" y="262665"/>
              <a:ext cx="2439749" cy="1217105"/>
              <a:chOff x="-1354596" y="1053296"/>
              <a:chExt cx="2592377" cy="1152000"/>
            </a:xfrm>
          </p:grpSpPr>
          <p:sp>
            <p:nvSpPr>
              <p:cNvPr id="15" name="Rectangle 14">
                <a:extLst>
                  <a:ext uri="{FF2B5EF4-FFF2-40B4-BE49-F238E27FC236}">
                    <a16:creationId xmlns:a16="http://schemas.microsoft.com/office/drawing/2014/main" id="{E99459E8-FC39-8B75-97C0-B7F33CCB9432}"/>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 name="Flowchart: Connector 15">
                <a:extLst>
                  <a:ext uri="{FF2B5EF4-FFF2-40B4-BE49-F238E27FC236}">
                    <a16:creationId xmlns:a16="http://schemas.microsoft.com/office/drawing/2014/main" id="{265FB853-1C4B-1DEA-8D9E-6DF77306B2DC}"/>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4" name="TextBox 13">
              <a:extLst>
                <a:ext uri="{FF2B5EF4-FFF2-40B4-BE49-F238E27FC236}">
                  <a16:creationId xmlns:a16="http://schemas.microsoft.com/office/drawing/2014/main" id="{CBFA2568-F373-A0C7-66B5-498C61DF4E0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17" name="Picture 16">
            <a:extLst>
              <a:ext uri="{FF2B5EF4-FFF2-40B4-BE49-F238E27FC236}">
                <a16:creationId xmlns:a16="http://schemas.microsoft.com/office/drawing/2014/main" id="{80863FD4-39AC-73FE-8C65-94F6BFB16A2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pic>
        <p:nvPicPr>
          <p:cNvPr id="4" name="Picture 3">
            <a:extLst>
              <a:ext uri="{FF2B5EF4-FFF2-40B4-BE49-F238E27FC236}">
                <a16:creationId xmlns:a16="http://schemas.microsoft.com/office/drawing/2014/main" id="{3FFDB419-7F75-BCF8-FC9F-70DE68365B58}"/>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7497716" y="1655365"/>
            <a:ext cx="4464475" cy="4040202"/>
          </a:xfrm>
          <a:prstGeom prst="rect">
            <a:avLst/>
          </a:prstGeom>
        </p:spPr>
      </p:pic>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grpSp>
        <p:nvGrpSpPr>
          <p:cNvPr id="2" name="Group 1">
            <a:extLst>
              <a:ext uri="{FF2B5EF4-FFF2-40B4-BE49-F238E27FC236}">
                <a16:creationId xmlns:a16="http://schemas.microsoft.com/office/drawing/2014/main" id="{5C592597-4006-3696-31D0-9229FB083FAE}"/>
              </a:ext>
            </a:extLst>
          </p:cNvPr>
          <p:cNvGrpSpPr/>
          <p:nvPr userDrawn="1"/>
        </p:nvGrpSpPr>
        <p:grpSpPr>
          <a:xfrm>
            <a:off x="1" y="242345"/>
            <a:ext cx="2194559" cy="1080000"/>
            <a:chOff x="0" y="262665"/>
            <a:chExt cx="2439749" cy="1217105"/>
          </a:xfrm>
        </p:grpSpPr>
        <p:grpSp>
          <p:nvGrpSpPr>
            <p:cNvPr id="3" name="Group 2">
              <a:extLst>
                <a:ext uri="{FF2B5EF4-FFF2-40B4-BE49-F238E27FC236}">
                  <a16:creationId xmlns:a16="http://schemas.microsoft.com/office/drawing/2014/main" id="{E6529254-A42A-FC55-9886-EF3677A4AB5F}"/>
                </a:ext>
              </a:extLst>
            </p:cNvPr>
            <p:cNvGrpSpPr/>
            <p:nvPr/>
          </p:nvGrpSpPr>
          <p:grpSpPr>
            <a:xfrm>
              <a:off x="0" y="262665"/>
              <a:ext cx="2439749" cy="1217105"/>
              <a:chOff x="-1354596" y="1053296"/>
              <a:chExt cx="2592377" cy="1152000"/>
            </a:xfrm>
          </p:grpSpPr>
          <p:sp>
            <p:nvSpPr>
              <p:cNvPr id="5" name="Rectangle 4">
                <a:extLst>
                  <a:ext uri="{FF2B5EF4-FFF2-40B4-BE49-F238E27FC236}">
                    <a16:creationId xmlns:a16="http://schemas.microsoft.com/office/drawing/2014/main" id="{A353093A-43A9-26FE-BA6B-3DD1F5BE96B8}"/>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 name="Flowchart: Connector 5">
                <a:extLst>
                  <a:ext uri="{FF2B5EF4-FFF2-40B4-BE49-F238E27FC236}">
                    <a16:creationId xmlns:a16="http://schemas.microsoft.com/office/drawing/2014/main" id="{0A25A8EF-4E0B-8991-DBC0-430E2D10AC7F}"/>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 name="TextBox 3">
              <a:extLst>
                <a:ext uri="{FF2B5EF4-FFF2-40B4-BE49-F238E27FC236}">
                  <a16:creationId xmlns:a16="http://schemas.microsoft.com/office/drawing/2014/main" id="{780CFD71-634F-E514-BEEA-DCFEF9D9C82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7" name="Picture 6">
            <a:extLst>
              <a:ext uri="{FF2B5EF4-FFF2-40B4-BE49-F238E27FC236}">
                <a16:creationId xmlns:a16="http://schemas.microsoft.com/office/drawing/2014/main" id="{FFEC9E64-B0E5-7035-577A-83076E08BC6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1.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77126140104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49667" y="3027896"/>
            <a:ext cx="698471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rPr>
              <a:t>无糖饮料消费行为研究</a:t>
            </a:r>
            <a:endParaRPr lang="en-US" altLang="zh-CN"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无糖饮料消费动机
 无糖饮料消费习惯
 无糖饮料消费影响因素
 无糖饮料品牌偏好
 无糖饮料消费意愿
 无糖饮料价格敏感度
 无糖饮料消费趋势
 无糖饮料营销策略</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pic>
        <p:nvPicPr>
          <p:cNvPr id="15" name="Picture 14">
            <a:extLst>
              <a:ext uri="{FF2B5EF4-FFF2-40B4-BE49-F238E27FC236}">
                <a16:creationId xmlns:a16="http://schemas.microsoft.com/office/drawing/2014/main" id="{1CEB4078-FCCF-97EA-6B99-7B347E6D34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2" y="4171790"/>
            <a:ext cx="2981087" cy="2697785"/>
          </a:xfrm>
          <a:prstGeom prst="snip1Rect">
            <a:avLst/>
          </a:prstGeom>
        </p:spPr>
      </p:pic>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无糖饮料消费动机</a:t>
            </a:r>
          </a:p>
        </p:txBody>
      </p:sp>
      <p:sp>
        <p:nvSpPr>
          <p:cNvPr id="3" name="Subtitle 2"/>
          <p:cNvSpPr>
            <a:spLocks noGrp="1"/>
          </p:cNvSpPr>
          <p:nvPr>
            <p:ph type="subTitle" idx="1"/>
          </p:nvPr>
        </p:nvSpPr>
        <p:spPr/>
        <p:txBody>
          <a:bodyPr/>
          <a:lstStyle/>
          <a:p>
            <a:r>
              <a:t>无糖饮料消费行为研究</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无糖饮料消费动机</a:t>
            </a:r>
          </a:p>
        </p:txBody>
      </p:sp>
      <p:sp>
        <p:nvSpPr>
          <p:cNvPr id="3" name="Text Placeholder 2"/>
          <p:cNvSpPr>
            <a:spLocks noGrp="1"/>
          </p:cNvSpPr>
          <p:nvPr>
            <p:ph type="body" idx="1"/>
          </p:nvPr>
        </p:nvSpPr>
        <p:spPr/>
        <p:txBody>
          <a:bodyPr/>
          <a:lstStyle/>
          <a:p>
            <a:r>
              <a:t>健康意识驱动</a:t>
            </a:r>
          </a:p>
        </p:txBody>
      </p:sp>
      <p:sp>
        <p:nvSpPr>
          <p:cNvPr id="4" name="Content Placeholder 3"/>
          <p:cNvSpPr>
            <a:spLocks noGrp="1"/>
          </p:cNvSpPr>
          <p:nvPr>
            <p:ph sz="half" idx="2"/>
          </p:nvPr>
        </p:nvSpPr>
        <p:spPr/>
        <p:txBody>
          <a:bodyPr/>
          <a:lstStyle/>
          <a:p>
            <a:r>
              <a:t>1. 消费者对健康饮食和生活方式的认识不断提高，他们开始关注无糖饮料的健康益处。</a:t>
            </a:r>
          </a:p>
          <a:p>
            <a:r>
              <a:t>2. 无糖饮料有助于控制体重，因为它们不含糖分，不会增加卡路里摄入。</a:t>
            </a:r>
          </a:p>
          <a:p>
            <a:r>
              <a:t>3. 无糖饮料有助于降低患糖尿病的风险，因为它们不会导致血糖水平升高。</a:t>
            </a:r>
          </a:p>
          <a:p>
            <a:r>
              <a:t>4. 无糖饮料有助于保护牙齿，因为它们不含糖分，不会对牙齿造成损害。</a:t>
            </a:r>
          </a:p>
        </p:txBody>
      </p:sp>
      <p:sp>
        <p:nvSpPr>
          <p:cNvPr id="5" name="Text Placeholder 4"/>
          <p:cNvSpPr>
            <a:spLocks noGrp="1"/>
          </p:cNvSpPr>
          <p:nvPr>
            <p:ph type="body" idx="3"/>
          </p:nvPr>
        </p:nvSpPr>
        <p:spPr/>
        <p:txBody>
          <a:bodyPr/>
          <a:lstStyle/>
          <a:p>
            <a:r>
              <a:t>口感需求</a:t>
            </a:r>
          </a:p>
        </p:txBody>
      </p:sp>
      <p:sp>
        <p:nvSpPr>
          <p:cNvPr id="6" name="Content Placeholder 5"/>
          <p:cNvSpPr>
            <a:spLocks noGrp="1"/>
          </p:cNvSpPr>
          <p:nvPr>
            <p:ph sz="half" idx="4"/>
          </p:nvPr>
        </p:nvSpPr>
        <p:spPr/>
        <p:txBody>
          <a:bodyPr/>
          <a:lstStyle/>
          <a:p>
            <a:r>
              <a:t>1. 消费者对无糖饮料的口感有较高的要求，他们希望无糖饮料能够提供与含糖饮料相似的口感。</a:t>
            </a:r>
          </a:p>
          <a:p>
            <a:r>
              <a:t>2. 无糖饮料制造商不断开发新的配料和配方，以改善无糖饮料的口感。</a:t>
            </a:r>
          </a:p>
          <a:p>
            <a:r>
              <a:t>3. 无糖饮料的口感正在不断接近含糖饮料，一些无糖饮料甚至已经能够与含糖饮料相媲美。</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无糖饮料消费动机</a:t>
            </a:r>
          </a:p>
        </p:txBody>
      </p:sp>
      <p:sp>
        <p:nvSpPr>
          <p:cNvPr id="3" name="Text Placeholder 2"/>
          <p:cNvSpPr>
            <a:spLocks noGrp="1"/>
          </p:cNvSpPr>
          <p:nvPr>
            <p:ph type="body" idx="1"/>
          </p:nvPr>
        </p:nvSpPr>
        <p:spPr/>
        <p:txBody>
          <a:bodyPr/>
          <a:lstStyle/>
          <a:p>
            <a:r>
              <a:t>价格因素</a:t>
            </a:r>
          </a:p>
        </p:txBody>
      </p:sp>
      <p:sp>
        <p:nvSpPr>
          <p:cNvPr id="4" name="Content Placeholder 3"/>
          <p:cNvSpPr>
            <a:spLocks noGrp="1"/>
          </p:cNvSpPr>
          <p:nvPr>
            <p:ph sz="half" idx="2"/>
          </p:nvPr>
        </p:nvSpPr>
        <p:spPr/>
        <p:txBody>
          <a:bodyPr/>
          <a:lstStyle/>
          <a:p>
            <a:r>
              <a:t>1. 无糖饮料的价格通常高于含糖饮料，这成为消费者购买无糖饮料的一个障碍。</a:t>
            </a:r>
          </a:p>
          <a:p>
            <a:r>
              <a:t>2. 无糖饮料制造商正在努力降低生产成本，以便能够以更低的价格出售无糖饮料。</a:t>
            </a:r>
          </a:p>
          <a:p>
            <a:r>
              <a:t>3. 无糖饮料的价格正在逐步下降，这将有助于扩大无糖饮料的消费群体。</a:t>
            </a:r>
          </a:p>
        </p:txBody>
      </p:sp>
      <p:sp>
        <p:nvSpPr>
          <p:cNvPr id="5" name="Text Placeholder 4"/>
          <p:cNvSpPr>
            <a:spLocks noGrp="1"/>
          </p:cNvSpPr>
          <p:nvPr>
            <p:ph type="body" idx="3"/>
          </p:nvPr>
        </p:nvSpPr>
        <p:spPr/>
        <p:txBody>
          <a:bodyPr/>
          <a:lstStyle/>
          <a:p>
            <a:r>
              <a:t>方便性</a:t>
            </a:r>
          </a:p>
        </p:txBody>
      </p:sp>
      <p:sp>
        <p:nvSpPr>
          <p:cNvPr id="6" name="Content Placeholder 5"/>
          <p:cNvSpPr>
            <a:spLocks noGrp="1"/>
          </p:cNvSpPr>
          <p:nvPr>
            <p:ph sz="half" idx="4"/>
          </p:nvPr>
        </p:nvSpPr>
        <p:spPr/>
        <p:txBody>
          <a:bodyPr/>
          <a:lstStyle/>
          <a:p>
            <a:r>
              <a:t>1. 无糖饮料的方便性是影响消费者购买决策的一个重要因素。</a:t>
            </a:r>
          </a:p>
          <a:p>
            <a:r>
              <a:t>2. 无糖饮料可以在各种渠道买到，包括超市、便利店和自动售货机。</a:t>
            </a:r>
          </a:p>
          <a:p>
            <a:r>
              <a:t>3. 无糖饮料的包装设计也越来越方便携带和饮用。</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无糖饮料消费动机</a:t>
            </a:r>
          </a:p>
        </p:txBody>
      </p:sp>
      <p:sp>
        <p:nvSpPr>
          <p:cNvPr id="3" name="Text Placeholder 2"/>
          <p:cNvSpPr>
            <a:spLocks noGrp="1"/>
          </p:cNvSpPr>
          <p:nvPr>
            <p:ph type="body" idx="1"/>
          </p:nvPr>
        </p:nvSpPr>
        <p:spPr/>
        <p:txBody>
          <a:bodyPr/>
          <a:lstStyle/>
          <a:p>
            <a:r>
              <a:t>品牌形象</a:t>
            </a:r>
          </a:p>
        </p:txBody>
      </p:sp>
      <p:sp>
        <p:nvSpPr>
          <p:cNvPr id="4" name="Content Placeholder 3"/>
          <p:cNvSpPr>
            <a:spLocks noGrp="1"/>
          </p:cNvSpPr>
          <p:nvPr>
            <p:ph sz="half" idx="2"/>
          </p:nvPr>
        </p:nvSpPr>
        <p:spPr/>
        <p:txBody>
          <a:bodyPr/>
          <a:lstStyle/>
          <a:p>
            <a:r>
              <a:t>1. 品牌形象是影响消费者购买决策的重要因素。</a:t>
            </a:r>
          </a:p>
          <a:p>
            <a:r>
              <a:t>2. 具有良好品牌形象的无糖饮料更容易获得消费者的认可和信赖。</a:t>
            </a:r>
          </a:p>
          <a:p>
            <a:r>
              <a:t>3. 无糖饮料制造商通过广告、公关和社交媒体等方式来构建和维护自己的品牌形象。</a:t>
            </a:r>
          </a:p>
        </p:txBody>
      </p:sp>
      <p:sp>
        <p:nvSpPr>
          <p:cNvPr id="5" name="Text Placeholder 4"/>
          <p:cNvSpPr>
            <a:spLocks noGrp="1"/>
          </p:cNvSpPr>
          <p:nvPr>
            <p:ph type="body" idx="3"/>
          </p:nvPr>
        </p:nvSpPr>
        <p:spPr/>
        <p:txBody>
          <a:bodyPr/>
          <a:lstStyle/>
          <a:p>
            <a:r>
              <a:t>社会影响</a:t>
            </a:r>
          </a:p>
        </p:txBody>
      </p:sp>
      <p:sp>
        <p:nvSpPr>
          <p:cNvPr id="6" name="Content Placeholder 5"/>
          <p:cNvSpPr>
            <a:spLocks noGrp="1"/>
          </p:cNvSpPr>
          <p:nvPr>
            <p:ph sz="half" idx="4"/>
          </p:nvPr>
        </p:nvSpPr>
        <p:spPr/>
        <p:txBody>
          <a:bodyPr/>
          <a:lstStyle/>
          <a:p>
            <a:r>
              <a:t>1. 社会影响是影响消费者购买决策的重要因素。</a:t>
            </a:r>
          </a:p>
          <a:p>
            <a:r>
              <a:t>2. 无糖饮料的消费受到社会文化、名人效应和社交媒体的影响。</a:t>
            </a:r>
          </a:p>
          <a:p>
            <a:r>
              <a:t>3. 无糖饮料制造商通过赞助体育赛事、音乐会和电影等活动来扩大自己的社会影响力。</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无糖饮料消费习惯</a:t>
            </a:r>
          </a:p>
        </p:txBody>
      </p:sp>
      <p:sp>
        <p:nvSpPr>
          <p:cNvPr id="3" name="Subtitle 2"/>
          <p:cNvSpPr>
            <a:spLocks noGrp="1"/>
          </p:cNvSpPr>
          <p:nvPr>
            <p:ph type="subTitle" idx="1"/>
          </p:nvPr>
        </p:nvSpPr>
        <p:spPr/>
        <p:txBody>
          <a:bodyPr/>
          <a:lstStyle/>
          <a:p>
            <a:r>
              <a:t>无糖饮料消费行为研究</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无糖饮料消费习惯</a:t>
            </a:r>
          </a:p>
        </p:txBody>
      </p:sp>
      <p:sp>
        <p:nvSpPr>
          <p:cNvPr id="3" name="Content Placeholder 2"/>
          <p:cNvSpPr>
            <a:spLocks noGrp="1"/>
          </p:cNvSpPr>
          <p:nvPr>
            <p:ph sz="half" idx="2"/>
          </p:nvPr>
        </p:nvSpPr>
        <p:spPr/>
        <p:txBody>
          <a:bodyPr/>
          <a:lstStyle/>
          <a:p>
            <a:r>
              <a:t>1. 消费者对无糖饮料的认知与健康意识密切相关，认为无糖饮料更健康，且有助于控制体重。</a:t>
            </a:r>
          </a:p>
          <a:p>
            <a:r>
              <a:t>2. 消费者对无糖饮料的口味认可度较高，认为其口味与含糖饮料相似，不会感到明显的差异。</a:t>
            </a:r>
          </a:p>
          <a:p>
            <a:r>
              <a:t>3. 消费者对无糖饮料的价格敏感度较低，认为无糖饮料的价格与含糖饮料相差不大，可以接受。</a:t>
            </a:r>
          </a:p>
        </p:txBody>
      </p:sp>
      <p:sp>
        <p:nvSpPr>
          <p:cNvPr id="4" name="Text Placeholder 3"/>
          <p:cNvSpPr>
            <a:spLocks noGrp="1"/>
          </p:cNvSpPr>
          <p:nvPr>
            <p:ph type="body" idx="3"/>
          </p:nvPr>
        </p:nvSpPr>
        <p:spPr/>
        <p:txBody>
          <a:bodyPr/>
          <a:lstStyle/>
          <a:p>
            <a:r>
              <a:t>无糖饮料购买行为：</a:t>
            </a:r>
          </a:p>
        </p:txBody>
      </p:sp>
      <p:sp>
        <p:nvSpPr>
          <p:cNvPr id="5" name="Content Placeholder 4"/>
          <p:cNvSpPr>
            <a:spLocks noGrp="1"/>
          </p:cNvSpPr>
          <p:nvPr>
            <p:ph sz="half" idx="4"/>
          </p:nvPr>
        </p:nvSpPr>
        <p:spPr/>
        <p:txBody>
          <a:bodyPr/>
          <a:lstStyle/>
          <a:p>
            <a:r>
              <a:t>1. 消费者购买无糖饮料的主要因素是健康因素，其次是口味因素和价格因素。</a:t>
            </a:r>
          </a:p>
          <a:p>
            <a:r>
              <a:t>2. 消费者购买无糖饮料的渠道主要以超市、便利店和电商平台为主。</a:t>
            </a:r>
          </a:p>
          <a:p>
            <a:r>
              <a:t>3. 消费者购买无糖饮料的频次与消费者的健康意识和经济状况相关，健康意识较强和经济状况较好的消费者购买无糖饮料的频次更高。</a:t>
            </a:r>
          </a:p>
        </p:txBody>
      </p:sp>
      <p:sp>
        <p:nvSpPr>
          <p:cNvPr id="6" name="Text Placeholder 5"/>
          <p:cNvSpPr>
            <a:spLocks noGrp="1"/>
          </p:cNvSpPr>
          <p:nvPr>
            <p:ph type="body" idx="1"/>
          </p:nvPr>
        </p:nvSpPr>
        <p:spPr/>
        <p:txBody>
          <a:bodyPr/>
          <a:lstStyle/>
          <a:p>
            <a:r>
              <a:t>无糖饮料认知：</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无糖饮料消费习惯</a:t>
            </a:r>
          </a:p>
        </p:txBody>
      </p:sp>
      <p:sp>
        <p:nvSpPr>
          <p:cNvPr id="3" name="Text Placeholder 2"/>
          <p:cNvSpPr>
            <a:spLocks noGrp="1"/>
          </p:cNvSpPr>
          <p:nvPr>
            <p:ph type="body" idx="1"/>
          </p:nvPr>
        </p:nvSpPr>
        <p:spPr/>
        <p:txBody>
          <a:bodyPr/>
          <a:lstStyle/>
          <a:p>
            <a:r>
              <a:t>无糖饮料消费趋势：</a:t>
            </a:r>
          </a:p>
        </p:txBody>
      </p:sp>
      <p:sp>
        <p:nvSpPr>
          <p:cNvPr id="4" name="Content Placeholder 3"/>
          <p:cNvSpPr>
            <a:spLocks noGrp="1"/>
          </p:cNvSpPr>
          <p:nvPr>
            <p:ph sz="half" idx="2"/>
          </p:nvPr>
        </p:nvSpPr>
        <p:spPr/>
        <p:txBody>
          <a:bodyPr/>
          <a:lstStyle/>
          <a:p>
            <a:r>
              <a:t>1. 无糖饮料的消费量正在逐年增长，预计未来几年仍将保持增长趋势。</a:t>
            </a:r>
          </a:p>
          <a:p>
            <a:r>
              <a:t>2. 无糖饮料的消费人群正在逐渐扩大，从最初的肥胖人群和糖尿病人群扩展到普通人群。</a:t>
            </a:r>
          </a:p>
          <a:p>
            <a:r>
              <a:t>3. 无糖饮料的口味正在不断创新，以满足消费者的不同需求。</a:t>
            </a:r>
          </a:p>
        </p:txBody>
      </p:sp>
      <p:sp>
        <p:nvSpPr>
          <p:cNvPr id="5" name="Text Placeholder 4"/>
          <p:cNvSpPr>
            <a:spLocks noGrp="1"/>
          </p:cNvSpPr>
          <p:nvPr>
            <p:ph type="body" idx="3"/>
          </p:nvPr>
        </p:nvSpPr>
        <p:spPr/>
        <p:txBody>
          <a:bodyPr/>
          <a:lstStyle/>
          <a:p>
            <a:r>
              <a:t>无糖饮料市场竞争：</a:t>
            </a:r>
          </a:p>
        </p:txBody>
      </p:sp>
      <p:sp>
        <p:nvSpPr>
          <p:cNvPr id="6" name="Content Placeholder 5"/>
          <p:cNvSpPr>
            <a:spLocks noGrp="1"/>
          </p:cNvSpPr>
          <p:nvPr>
            <p:ph sz="half" idx="4"/>
          </p:nvPr>
        </p:nvSpPr>
        <p:spPr/>
        <p:txBody>
          <a:bodyPr/>
          <a:lstStyle/>
          <a:p>
            <a:r>
              <a:t>1. 无糖饮料市场竞争激烈，主要参与者包括可口可乐、百事可乐、统一、康师傅等。</a:t>
            </a:r>
          </a:p>
          <a:p>
            <a:r>
              <a:t>2. 无糖饮料市场的竞争主要集中在口味、价格和营销等方面。</a:t>
            </a:r>
          </a:p>
          <a:p>
            <a:r>
              <a:t>3. 无糖饮料市场的竞争格局正在发生变化，新兴品牌正在不断涌现，挑战传统品牌的市场地位。</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无糖饮料消费习惯</a:t>
            </a:r>
          </a:p>
        </p:txBody>
      </p:sp>
      <p:sp>
        <p:nvSpPr>
          <p:cNvPr id="3" name="Text Placeholder 2"/>
          <p:cNvSpPr>
            <a:spLocks noGrp="1"/>
          </p:cNvSpPr>
          <p:nvPr>
            <p:ph type="body" idx="1"/>
          </p:nvPr>
        </p:nvSpPr>
        <p:spPr/>
        <p:txBody>
          <a:bodyPr/>
          <a:lstStyle/>
          <a:p>
            <a:r>
              <a:t>无糖饮料政策法规：</a:t>
            </a:r>
          </a:p>
        </p:txBody>
      </p:sp>
      <p:sp>
        <p:nvSpPr>
          <p:cNvPr id="4" name="Content Placeholder 3"/>
          <p:cNvSpPr>
            <a:spLocks noGrp="1"/>
          </p:cNvSpPr>
          <p:nvPr>
            <p:ph sz="half" idx="2"/>
          </p:nvPr>
        </p:nvSpPr>
        <p:spPr/>
        <p:txBody>
          <a:bodyPr/>
          <a:lstStyle/>
          <a:p>
            <a:r>
              <a:t>1. 无糖饮料的生产和销售受到国家相关政策法规的监管，主要包括食品安全法、广告法等。</a:t>
            </a:r>
          </a:p>
          <a:p>
            <a:r>
              <a:t>2. 国家相关部门正在加强对无糖饮料的监管，以确保无糖饮料的质量和安全性。</a:t>
            </a:r>
          </a:p>
          <a:p>
            <a:r>
              <a:t>3. 无糖饮料的生产和销售企业需要遵守国家相关政策法规，以确保无糖饮料的合法合规。</a:t>
            </a:r>
          </a:p>
        </p:txBody>
      </p:sp>
      <p:sp>
        <p:nvSpPr>
          <p:cNvPr id="5" name="Text Placeholder 4"/>
          <p:cNvSpPr>
            <a:spLocks noGrp="1"/>
          </p:cNvSpPr>
          <p:nvPr>
            <p:ph type="body" idx="3"/>
          </p:nvPr>
        </p:nvSpPr>
        <p:spPr/>
        <p:txBody>
          <a:bodyPr/>
          <a:lstStyle/>
          <a:p>
            <a:r>
              <a:t>无糖饮料营销策略：</a:t>
            </a:r>
          </a:p>
        </p:txBody>
      </p:sp>
      <p:sp>
        <p:nvSpPr>
          <p:cNvPr id="6" name="Content Placeholder 5"/>
          <p:cNvSpPr>
            <a:spLocks noGrp="1"/>
          </p:cNvSpPr>
          <p:nvPr>
            <p:ph sz="half" idx="4"/>
          </p:nvPr>
        </p:nvSpPr>
        <p:spPr/>
        <p:txBody>
          <a:bodyPr/>
          <a:lstStyle/>
          <a:p>
            <a:r>
              <a:t>1. 无糖饮料的营销策略主要集中在健康、口味和价格方面。</a:t>
            </a:r>
          </a:p>
          <a:p>
            <a:r>
              <a:t>2. 无糖饮料的营销渠道主要以传统媒体、社交媒体和电商平台为主。</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无糖饮料消费影响因素</a:t>
            </a:r>
          </a:p>
        </p:txBody>
      </p:sp>
      <p:sp>
        <p:nvSpPr>
          <p:cNvPr id="3" name="Subtitle 2"/>
          <p:cNvSpPr>
            <a:spLocks noGrp="1"/>
          </p:cNvSpPr>
          <p:nvPr>
            <p:ph type="subTitle" idx="1"/>
          </p:nvPr>
        </p:nvSpPr>
        <p:spPr/>
        <p:txBody>
          <a:bodyPr/>
          <a:lstStyle/>
          <a:p>
            <a:r>
              <a:t>无糖饮料消费行为研究</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无糖饮料消费影响因素</a:t>
            </a:r>
          </a:p>
        </p:txBody>
      </p:sp>
      <p:sp>
        <p:nvSpPr>
          <p:cNvPr id="3" name="Text Placeholder 2"/>
          <p:cNvSpPr>
            <a:spLocks noGrp="1"/>
          </p:cNvSpPr>
          <p:nvPr>
            <p:ph type="body" idx="1"/>
          </p:nvPr>
        </p:nvSpPr>
        <p:spPr/>
        <p:txBody>
          <a:bodyPr/>
          <a:lstStyle/>
          <a:p>
            <a:r>
              <a:t>消费者对无糖饮料的认识和态度</a:t>
            </a:r>
          </a:p>
        </p:txBody>
      </p:sp>
      <p:sp>
        <p:nvSpPr>
          <p:cNvPr id="4" name="Content Placeholder 3"/>
          <p:cNvSpPr>
            <a:spLocks noGrp="1"/>
          </p:cNvSpPr>
          <p:nvPr>
            <p:ph sz="half" idx="2"/>
          </p:nvPr>
        </p:nvSpPr>
        <p:spPr/>
        <p:txBody>
          <a:bodyPr/>
          <a:lstStyle/>
          <a:p>
            <a:r>
              <a:t>1. 消费者对无糖饮料的认识不断提高。随着健康意识的增强，消费者对无糖饮料的认知度和接受度不断提高。他们认识到无糖饮料可以帮助他们控制体重、预防糖尿病和心脏病等慢性疾病。</a:t>
            </a:r>
          </a:p>
          <a:p>
            <a:r>
              <a:t>2. 消费者对无糖饮料的态度趋于积极。大多数消费者认为无糖饮料是一种健康的选择。他们认为无糖饮料可以帮助他们保持身材，减少患慢性疾病的风险。</a:t>
            </a:r>
          </a:p>
          <a:p>
            <a:r>
              <a:t>3. 消费者对无糖饮料的口味和口感要求越来越高。消费者对无糖饮料的口味和口感要求越来越高。他们希望无糖饮料能够与含糖饮料一样美味可口。</a:t>
            </a:r>
          </a:p>
        </p:txBody>
      </p:sp>
      <p:sp>
        <p:nvSpPr>
          <p:cNvPr id="5" name="Text Placeholder 4"/>
          <p:cNvSpPr>
            <a:spLocks noGrp="1"/>
          </p:cNvSpPr>
          <p:nvPr>
            <p:ph type="body" idx="3"/>
          </p:nvPr>
        </p:nvSpPr>
        <p:spPr/>
        <p:txBody>
          <a:bodyPr/>
          <a:lstStyle/>
          <a:p>
            <a:r>
              <a:t>无糖饮料的口感和风味</a:t>
            </a:r>
          </a:p>
        </p:txBody>
      </p:sp>
      <p:sp>
        <p:nvSpPr>
          <p:cNvPr id="6" name="Content Placeholder 5"/>
          <p:cNvSpPr>
            <a:spLocks noGrp="1"/>
          </p:cNvSpPr>
          <p:nvPr>
            <p:ph sz="half" idx="4"/>
          </p:nvPr>
        </p:nvSpPr>
        <p:spPr/>
        <p:txBody>
          <a:bodyPr/>
          <a:lstStyle/>
          <a:p>
            <a:r>
              <a:t>1. 无糖饮料的口感和风味与含糖饮料相比有所差异。无糖饮料的口感通常更加清淡，风味也更加简单。这是因为无糖饮料中不含有糖分，而糖分是影响饮料口感和风味的重要因素。</a:t>
            </a:r>
          </a:p>
          <a:p>
            <a:r>
              <a:t>2. 无糖饮料的口感和风味可以受到多种因素的影响。无糖饮料的口感和风味可以受到多种因素的影响，包括配方、生产工艺、包装材料和储存条件等。</a:t>
            </a:r>
          </a:p>
          <a:p>
            <a:r>
              <a:t>3. 无糖饮料的口感和风味正在不断改善。随着无糖饮料技术的发展，无糖饮料的口感和风味正在不断改善。如今，市场上已经出现了许多口感和风味与含糖饮料非常接近的无糖饮料。</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无糖饮料消费影响因素</a:t>
            </a:r>
          </a:p>
        </p:txBody>
      </p:sp>
      <p:sp>
        <p:nvSpPr>
          <p:cNvPr id="3" name="Text Placeholder 2"/>
          <p:cNvSpPr>
            <a:spLocks noGrp="1"/>
          </p:cNvSpPr>
          <p:nvPr>
            <p:ph type="body" idx="1"/>
          </p:nvPr>
        </p:nvSpPr>
        <p:spPr/>
        <p:txBody>
          <a:bodyPr/>
          <a:lstStyle/>
          <a:p>
            <a:r>
              <a:t>无糖饮料的营销strategies</a:t>
            </a:r>
          </a:p>
        </p:txBody>
      </p:sp>
      <p:sp>
        <p:nvSpPr>
          <p:cNvPr id="4" name="Content Placeholder 3"/>
          <p:cNvSpPr>
            <a:spLocks noGrp="1"/>
          </p:cNvSpPr>
          <p:nvPr>
            <p:ph sz="half" idx="2"/>
          </p:nvPr>
        </p:nvSpPr>
        <p:spPr/>
        <p:txBody>
          <a:bodyPr/>
          <a:lstStyle/>
          <a:p>
            <a:r>
              <a:t>1. 无糖饮料的营销 strategies需要针对不同的消费者群体。无糖饮料的营销 strategies需要针对不同的消费者群体，以满足他们的不同需求。例如，对于注重健康的消费者，营销策略可以强调无糖饮料的健康益处；对于注重口味的消费者，营销策略可以强调无糖饮料的美味口感。</a:t>
            </a:r>
          </a:p>
          <a:p>
            <a:r>
              <a:t>2. 无糖饮料的营销 strategies需要利用多种渠道。无糖饮料的营销 strategies需要利用多种渠道，包括传统媒体、社交媒体和网络营销。这样可以扩大无糖饮料的受众范围，提高无糖饮料的知名度和销量。</a:t>
            </a:r>
          </a:p>
          <a:p>
            <a:r>
              <a:t>3. 无糖饮料的营销 strategies需要不断创新。无糖饮料的营销 strategies需要不断创新，以保持消费者的新鲜感和兴趣。例如，可以推出新的口味、新的包装和新的促销活动，以吸引消费者购买无糖饮料。</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无糖饮料消费影响因素</a:t>
            </a:r>
          </a:p>
        </p:txBody>
      </p:sp>
      <p:sp>
        <p:nvSpPr>
          <p:cNvPr id="3" name="Text Placeholder 2"/>
          <p:cNvSpPr>
            <a:spLocks noGrp="1"/>
          </p:cNvSpPr>
          <p:nvPr>
            <p:ph type="body" idx="1"/>
          </p:nvPr>
        </p:nvSpPr>
        <p:spPr/>
        <p:txBody>
          <a:bodyPr/>
          <a:lstStyle/>
          <a:p>
            <a:r>
              <a:t>无糖饮料的市场前景</a:t>
            </a:r>
          </a:p>
        </p:txBody>
      </p:sp>
      <p:sp>
        <p:nvSpPr>
          <p:cNvPr id="4" name="Content Placeholder 3"/>
          <p:cNvSpPr>
            <a:spLocks noGrp="1"/>
          </p:cNvSpPr>
          <p:nvPr>
            <p:ph sz="half" idx="2"/>
          </p:nvPr>
        </p:nvSpPr>
        <p:spPr/>
        <p:txBody>
          <a:bodyPr/>
          <a:lstStyle/>
          <a:p>
            <a:r>
              <a:t>1. 无糖饮料的市场前景广阔。随着消费者健康意识的增强和对无糖饮料的接受度的提高，无糖饮料的市场前景广阔。近年来，无糖饮料的市场规模一直在稳步增长。</a:t>
            </a:r>
          </a:p>
          <a:p>
            <a:r>
              <a:t>2. 无糖饮料的市场竞争激烈。无糖饮料的市场竞争激烈，主要玩家包括可口可乐、百事可乐和红牛等。这些公司拥有强大的品牌知名度和市场份额，对无糖饮料市场的发展产生了重大影响。</a:t>
            </a:r>
          </a:p>
          <a:p>
            <a:r>
              <a:t>3. 无糖饮料的市场发展面临着一些挑战。无糖饮料的市场发展面临着一些挑战，包括消费者的价格敏感性、对无糖饮料的安全性担忧以及来自含糖饮料的竞争等。</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无糖饮料品牌偏好</a:t>
            </a:r>
          </a:p>
        </p:txBody>
      </p:sp>
      <p:sp>
        <p:nvSpPr>
          <p:cNvPr id="3" name="Subtitle 2"/>
          <p:cNvSpPr>
            <a:spLocks noGrp="1"/>
          </p:cNvSpPr>
          <p:nvPr>
            <p:ph type="subTitle" idx="1"/>
          </p:nvPr>
        </p:nvSpPr>
        <p:spPr/>
        <p:txBody>
          <a:bodyPr/>
          <a:lstStyle/>
          <a:p>
            <a:r>
              <a:t>无糖饮料消费行为研究</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无糖饮料品牌偏好</a:t>
            </a:r>
          </a:p>
        </p:txBody>
      </p:sp>
      <p:sp>
        <p:nvSpPr>
          <p:cNvPr id="3" name="Text Placeholder 2"/>
          <p:cNvSpPr>
            <a:spLocks noGrp="1"/>
          </p:cNvSpPr>
          <p:nvPr>
            <p:ph type="body" idx="1"/>
          </p:nvPr>
        </p:nvSpPr>
        <p:spPr/>
        <p:txBody>
          <a:bodyPr/>
          <a:lstStyle/>
          <a:p>
            <a:r>
              <a:t>无糖饮料品牌认知度</a:t>
            </a:r>
          </a:p>
        </p:txBody>
      </p:sp>
      <p:sp>
        <p:nvSpPr>
          <p:cNvPr id="4" name="Content Placeholder 3"/>
          <p:cNvSpPr>
            <a:spLocks noGrp="1"/>
          </p:cNvSpPr>
          <p:nvPr>
            <p:ph sz="half" idx="2"/>
          </p:nvPr>
        </p:nvSpPr>
        <p:spPr/>
        <p:txBody>
          <a:bodyPr/>
          <a:lstStyle/>
          <a:p>
            <a:r>
              <a:t>1. 消费者对无糖饮料品牌的认知程度存在差异，知名度较高的品牌往往更容易被消费者认可和选择。</a:t>
            </a:r>
          </a:p>
          <a:p>
            <a:r>
              <a:t>2. 无糖饮料品牌认知度受多种因素影响，如品牌形象、产品质量、营销推广、消费者口碑等。</a:t>
            </a:r>
          </a:p>
          <a:p>
            <a:r>
              <a:t>3. 无糖饮料品牌认知度是消费者购买决策的重要影响因素，消费者往往倾向于选择认知度较高的品牌。</a:t>
            </a:r>
          </a:p>
        </p:txBody>
      </p:sp>
      <p:sp>
        <p:nvSpPr>
          <p:cNvPr id="5" name="Text Placeholder 4"/>
          <p:cNvSpPr>
            <a:spLocks noGrp="1"/>
          </p:cNvSpPr>
          <p:nvPr>
            <p:ph type="body" idx="3"/>
          </p:nvPr>
        </p:nvSpPr>
        <p:spPr/>
        <p:txBody>
          <a:bodyPr/>
          <a:lstStyle/>
          <a:p>
            <a:r>
              <a:t>无糖饮料品牌忠诚度</a:t>
            </a:r>
          </a:p>
        </p:txBody>
      </p:sp>
      <p:sp>
        <p:nvSpPr>
          <p:cNvPr id="6" name="Content Placeholder 5"/>
          <p:cNvSpPr>
            <a:spLocks noGrp="1"/>
          </p:cNvSpPr>
          <p:nvPr>
            <p:ph sz="half" idx="4"/>
          </p:nvPr>
        </p:nvSpPr>
        <p:spPr/>
        <p:txBody>
          <a:bodyPr/>
          <a:lstStyle/>
          <a:p>
            <a:r>
              <a:t>1. 无糖饮料品牌忠诚度是指消费者对特定品牌的一贯正面态度和持续购买行为。</a:t>
            </a:r>
          </a:p>
          <a:p>
            <a:r>
              <a:t>2. 无糖饮料品牌忠诚度受多种因素影响，如产品质量、品牌形象、消费者体验、价格等。</a:t>
            </a:r>
          </a:p>
          <a:p>
            <a:r>
              <a:t>3. 无糖饮料品牌忠诚度是企业竞争力的重要体现，高忠诚度的消费者更有可能成为品牌的忠实拥护者和口碑传播者。</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https://d.book118.com/377126140104006044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95</Paragraphs>
  <Slides>17</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17</vt:i4>
      </vt:variant>
    </vt:vector>
  </HeadingPairs>
  <TitlesOfParts>
    <vt:vector baseType="lpstr" size="28">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无糖饮料消费动机</vt:lpstr>
      <vt:lpstr> 无糖饮料消费动机</vt:lpstr>
      <vt:lpstr> 无糖饮料消费动机</vt:lpstr>
      <vt:lpstr> 无糖饮料消费动机</vt:lpstr>
      <vt:lpstr> 无糖饮料消费习惯</vt:lpstr>
      <vt:lpstr>#. 无糖饮料消费习惯</vt:lpstr>
      <vt:lpstr>#. 无糖饮料消费习惯</vt:lpstr>
      <vt:lpstr>#. 无糖饮料消费习惯</vt:lpstr>
      <vt:lpstr> 无糖饮料消费影响因素</vt:lpstr>
      <vt:lpstr> 无糖饮料消费影响因素</vt:lpstr>
      <vt:lpstr> 无糖饮料消费影响因素</vt:lpstr>
      <vt:lpstr> 无糖饮料消费影响因素</vt:lpstr>
      <vt:lpstr> 无糖饮料品牌偏好</vt:lpstr>
      <vt:lpstr>#. 无糖饮料品牌偏好</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2024-09-18T23:27:19.130</cp:lastPrinted>
  <dcterms:created xsi:type="dcterms:W3CDTF">2024-09-18T15:27:19Z</dcterms:created>
  <dcterms:modified xsi:type="dcterms:W3CDTF">2024-09-18T15:27:21Z</dcterms:modified>
</cp:coreProperties>
</file>