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0" r:id="rId17"/>
  </p:sldIdLst>
  <p:sldSz cx="12192000" cy="6858000"/>
  <p:notesSz cx="6858000" cy="9144000"/>
  <p:custDataLst>
    <p:tags r:id="rId18"/>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tags" Target="tags/tag1.xml" /><Relationship Id="rId19" Type="http://schemas.openxmlformats.org/officeDocument/2006/relationships/presProps" Target="presProps.xml" /><Relationship Id="rId2" Type="http://schemas.openxmlformats.org/officeDocument/2006/relationships/slideMaster" Target="slideMasters/slideMaster2.xml" /><Relationship Id="rId20" Type="http://schemas.openxmlformats.org/officeDocument/2006/relationships/viewProps" Target="viewProps.xml" /><Relationship Id="rId21" Type="http://schemas.openxmlformats.org/officeDocument/2006/relationships/theme" Target="theme/theme1.xml" /><Relationship Id="rId22"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19C2E5FD-B3F0-4131-A17A-7C2B7E99352A}"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B2A6CAF7-445D-47B7-A74D-3F40E14D313B}"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22A248AF-F181-4D44-8DD7-68383D84DDB1}"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BC235440-B12B-4B30-B698-0B7223200580}"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EAFA7F2E-3FBB-4ABF-9DDD-4CC7896421DF}"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1BC68173-0F95-43A1-BCF7-978943D28B5F}"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30D3EFEE-B993-4C5F-B53C-92AF5E2028C3}"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D7B7839D-966C-4566-A9D9-8A88F7F21F35}"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7B2B065D-F344-4588-BD29-6CFF2FDB8671}"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C35F990D-DB96-4ED5-AB64-0F68069BF52B}"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663C0326-F494-4C84-86C9-7980887DD833}"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5.jpeg" /><Relationship Id="rId4" Type="http://schemas.openxmlformats.org/officeDocument/2006/relationships/image" Target="../media/image6.jpeg" /><Relationship Id="rId5" Type="http://schemas.openxmlformats.org/officeDocument/2006/relationships/image" Target="../media/image2.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2.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9.jpeg" /><Relationship Id="rId4" Type="http://schemas.openxmlformats.org/officeDocument/2006/relationships/image" Target="../media/image10.jpeg" /><Relationship Id="rId5" Type="http://schemas.openxmlformats.org/officeDocument/2006/relationships/image" Target="../media/image2.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1.jpeg" /><Relationship Id="rId3" Type="http://schemas.openxmlformats.org/officeDocument/2006/relationships/image" Target="../media/image12.jpeg" /><Relationship Id="rId4" Type="http://schemas.openxmlformats.org/officeDocument/2006/relationships/image" Target="../media/image13.jpeg" /><Relationship Id="rId5" Type="http://schemas.openxmlformats.org/officeDocument/2006/relationships/image" Target="../media/image14.jpeg" /><Relationship Id="rId6" Type="http://schemas.openxmlformats.org/officeDocument/2006/relationships/image" Target="../media/image2.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5.jpeg" /><Relationship Id="rId3" Type="http://schemas.openxmlformats.org/officeDocument/2006/relationships/image" Target="../media/image16.jpeg" /><Relationship Id="rId4" Type="http://schemas.openxmlformats.org/officeDocument/2006/relationships/image" Target="../media/image17.jpeg" /><Relationship Id="rId5" Type="http://schemas.openxmlformats.org/officeDocument/2006/relationships/image" Target="../media/image2.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8.jpeg" /><Relationship Id="rId3" Type="http://schemas.openxmlformats.org/officeDocument/2006/relationships/image" Target="../media/image19.jpeg" /><Relationship Id="rId4" Type="http://schemas.openxmlformats.org/officeDocument/2006/relationships/image" Target="../media/image20.jpeg" /><Relationship Id="rId5" Type="http://schemas.openxmlformats.org/officeDocument/2006/relationships/image" Target="../media/image21.jpeg" /><Relationship Id="rId6" Type="http://schemas.openxmlformats.org/officeDocument/2006/relationships/image" Target="../media/image2.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2.jpeg" /><Relationship Id="rId3" Type="http://schemas.openxmlformats.org/officeDocument/2006/relationships/image" Target="../media/image23.jpeg" /><Relationship Id="rId4" Type="http://schemas.openxmlformats.org/officeDocument/2006/relationships/image" Target="../media/image2.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377131033200006045"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688386" y="1188770"/>
            <a:ext cx="8744102" cy="209214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5175" b="1">
                <a:solidFill>
                  <a:srgbClr val="FFFFFF">
                    <a:alpha val="100000"/>
                  </a:srgbClr>
                </a:solidFill>
                <a:latin typeface="Microsoft Yahei"/>
                <a:ea typeface="Microsoft Yahei"/>
                <a:cs typeface="Microsoft Yahei"/>
              </a:rPr>
              <a:t>外部质量控制与生物技术行业的培训策略</a:t>
            </a:r>
          </a:p>
        </p:txBody>
      </p:sp>
      <p:sp>
        <p:nvSpPr>
          <p:cNvPr id="3" name="TextBox 3"/>
          <p:cNvSpPr txBox="1"/>
          <p:nvPr/>
        </p:nvSpPr>
        <p:spPr>
          <a:xfrm>
            <a:off x="790127" y="5145145"/>
            <a:ext cx="8024774" cy="42184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450"/>
              </a:spcBef>
            </a:pPr>
            <a:r>
              <a:rPr lang="en-US" sz="2025">
                <a:solidFill>
                  <a:srgbClr val="FFFFFF">
                    <a:alpha val="100000"/>
                  </a:srgbClr>
                </a:solidFill>
                <a:latin typeface="Microsoft Yahei"/>
                <a:ea typeface="Microsoft Yahei"/>
                <a:cs typeface="Microsoft Yahei"/>
              </a:rPr>
              <a:t>汇报人：PPT可修改</a:t>
            </a:r>
          </a:p>
        </p:txBody>
      </p:sp>
      <p:sp>
        <p:nvSpPr>
          <p:cNvPr id="4" name="TextBox 4"/>
          <p:cNvSpPr txBox="1"/>
          <p:nvPr/>
        </p:nvSpPr>
        <p:spPr>
          <a:xfrm>
            <a:off x="790127" y="5566988"/>
            <a:ext cx="7317638" cy="42184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450"/>
              </a:spcBef>
            </a:pPr>
            <a:r>
              <a:rPr lang="en-US" sz="2025">
                <a:solidFill>
                  <a:srgbClr val="FFFFFF">
                    <a:alpha val="100000"/>
                  </a:srgbClr>
                </a:solidFill>
                <a:latin typeface="Microsoft Yahei"/>
                <a:ea typeface="Microsoft Yahei"/>
                <a:cs typeface="Microsoft Yahei"/>
              </a:rPr>
              <a:t>2024-01-27</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1140760" y="0"/>
            <a:ext cx="2809137" cy="3421221"/>
          </a:xfrm>
          <a:prstGeom prst="rect">
            <a:avLst/>
          </a:prstGeom>
          <a:gradFill>
            <a:gsLst>
              <a:gs pos="0">
                <a:schemeClr val="accent2">
                  <a:alpha val="75000"/>
                </a:schemeClr>
              </a:gs>
              <a:gs pos="100000">
                <a:schemeClr val="lt1">
                  <a:alpha val="75000"/>
                </a:schemeClr>
              </a:gs>
            </a:gsLst>
            <a:lin ang="162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1140760" y="1983274"/>
            <a:ext cx="2809137" cy="2809137"/>
          </a:xfrm>
          <a:prstGeom prst="ellipse">
            <a:avLst/>
          </a:prstGeom>
          <a:gradFill>
            <a:gsLst>
              <a:gs pos="0">
                <a:schemeClr val="accent2">
                  <a:alpha val="100000"/>
                </a:schemeClr>
              </a:gs>
              <a:gs pos="100000">
                <a:schemeClr val="accent2">
                  <a:alpha val="100000"/>
                  <a:lumMod val="60000"/>
                  <a:lumOff val="4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1884456" y="2656540"/>
            <a:ext cx="2004496" cy="61493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spcBef>
                <a:spcPct val="0"/>
              </a:spcBef>
            </a:pPr>
            <a:r>
              <a:rPr lang="en-US" sz="1350">
                <a:solidFill>
                  <a:srgbClr val="FFFFFF">
                    <a:alpha val="40000"/>
                  </a:srgbClr>
                </a:solidFill>
                <a:latin typeface="Microsoft Yahei"/>
                <a:ea typeface="Microsoft Yahei"/>
                <a:cs typeface="Microsoft Yahei"/>
              </a:rPr>
              <a:t>CATALOGUE</a:t>
            </a:r>
          </a:p>
        </p:txBody>
      </p:sp>
      <p:sp>
        <p:nvSpPr>
          <p:cNvPr id="5" name="TextBox 5"/>
          <p:cNvSpPr txBox="1"/>
          <p:nvPr/>
        </p:nvSpPr>
        <p:spPr>
          <a:xfrm>
            <a:off x="1649672" y="2818600"/>
            <a:ext cx="1766929" cy="1834896"/>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5775" b="1">
                <a:solidFill>
                  <a:srgbClr val="FFFFFF">
                    <a:alpha val="100000"/>
                  </a:srgbClr>
                </a:solidFill>
                <a:latin typeface="Microsoft Yahei"/>
                <a:ea typeface="Microsoft Yahei"/>
                <a:cs typeface="Microsoft Yahei"/>
              </a:rPr>
              <a:t>目录</a:t>
            </a:r>
          </a:p>
        </p:txBody>
      </p:sp>
      <p:sp>
        <p:nvSpPr>
          <p:cNvPr id="6" name="TextBox 6"/>
          <p:cNvSpPr txBox="1"/>
          <p:nvPr/>
        </p:nvSpPr>
        <p:spPr>
          <a:xfrm>
            <a:off x="5344782" y="1304925"/>
            <a:ext cx="5981700" cy="42481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引言</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外部质量控制概述</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生物技术行业概述</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外部质量控制与生物技术行业的关系</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培训策略的制定与实施</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案例分析：某生物技术公司的培训策略实践</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总结与展望</a:t>
            </a:r>
          </a:p>
        </p:txBody>
      </p:sp>
      <p:cxnSp>
        <p:nvCxnSpPr>
          <p:cNvPr id="7" name="Connector 7"/>
          <p:cNvCxnSpPr/>
          <p:nvPr/>
        </p:nvCxnSpPr>
        <p:spPr>
          <a:xfrm flipH="1">
            <a:off x="3198500" y="2897445"/>
            <a:ext cx="0" cy="130951"/>
          </a:xfrm>
          <a:prstGeom prst="line">
            <a:avLst/>
          </a:prstGeom>
          <a:ln w="9525">
            <a:solidFill>
              <a:srgbClr val="FFFFFF">
                <a:alpha val="100000"/>
              </a:srgbClr>
            </a:solidFill>
            <a:prstDash val="solid"/>
            <a:headEnd type="none"/>
            <a:tailEnd type="none"/>
          </a:ln>
        </p:spPr>
      </p:cxnSp>
      <p:cxnSp>
        <p:nvCxnSpPr>
          <p:cNvPr id="8" name="Connector 8"/>
          <p:cNvCxnSpPr/>
          <p:nvPr/>
        </p:nvCxnSpPr>
        <p:spPr>
          <a:xfrm flipH="1">
            <a:off x="1823497" y="2897445"/>
            <a:ext cx="0" cy="130951"/>
          </a:xfrm>
          <a:prstGeom prst="line">
            <a:avLst/>
          </a:prstGeom>
          <a:ln w="9525">
            <a:solidFill>
              <a:srgbClr val="FFFFFF">
                <a:alpha val="100000"/>
              </a:srgbClr>
            </a:solidFill>
            <a:prstDash val="solid"/>
            <a:headEnd type="none"/>
            <a:tailEnd type="none"/>
          </a:ln>
        </p:spPr>
      </p:cxnSp>
      <p:sp>
        <p:nvSpPr>
          <p:cNvPr id="9" name="AutoShape 9"/>
          <p:cNvSpPr/>
          <p:nvPr/>
        </p:nvSpPr>
        <p:spPr>
          <a:xfrm>
            <a:off x="611546" y="2481967"/>
            <a:ext cx="259567" cy="1408741"/>
          </a:xfrm>
          <a:prstGeom prst="rect">
            <a:avLst/>
          </a:prstGeom>
          <a:gradFill>
            <a:gsLst>
              <a:gs pos="0">
                <a:schemeClr val="accent2">
                  <a:alpha val="51000"/>
                </a:schemeClr>
              </a:gs>
              <a:gs pos="100000">
                <a:schemeClr val="lt1">
                  <a:alpha val="51000"/>
                </a:schemeClr>
              </a:gs>
            </a:gsLst>
            <a:lin ang="54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11546" y="2352184"/>
            <a:ext cx="259567" cy="259567"/>
          </a:xfrm>
          <a:prstGeom prst="ellipse">
            <a:avLst/>
          </a:prstGeom>
          <a:solidFill>
            <a:schemeClr val="accent2">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1022221" y="4869455"/>
            <a:ext cx="1813010" cy="1813010"/>
          </a:xfrm>
          <a:prstGeom prst="ellipse">
            <a:avLst/>
          </a:prstGeom>
          <a:gradFill>
            <a:gsLst>
              <a:gs pos="0">
                <a:schemeClr val="accent2">
                  <a:alpha val="27000"/>
                </a:schemeClr>
              </a:gs>
              <a:gs pos="100000">
                <a:schemeClr val="accent2">
                  <a:alpha val="27000"/>
                  <a:lumMod val="40000"/>
                  <a:lumOff val="6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298477" y="0"/>
            <a:ext cx="668835" cy="1915360"/>
          </a:xfrm>
          <a:prstGeom prst="rect">
            <a:avLst/>
          </a:prstGeom>
          <a:gradFill>
            <a:gsLst>
              <a:gs pos="0">
                <a:schemeClr val="accent2">
                  <a:alpha val="62000"/>
                </a:schemeClr>
              </a:gs>
              <a:gs pos="100000">
                <a:schemeClr val="lt1">
                  <a:alpha val="62000"/>
                </a:schemeClr>
              </a:gs>
            </a:gsLst>
            <a:lin ang="162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298477" y="1580942"/>
            <a:ext cx="668835" cy="66883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10066688" y="5912672"/>
            <a:ext cx="531248" cy="531248"/>
          </a:xfrm>
          <a:prstGeom prst="ellipse">
            <a:avLst/>
          </a:prstGeom>
          <a:gradFill>
            <a:gsLst>
              <a:gs pos="0">
                <a:schemeClr val="accent2">
                  <a:alpha val="59000"/>
                </a:schemeClr>
              </a:gs>
              <a:gs pos="100000">
                <a:schemeClr val="accent2">
                  <a:alpha val="59000"/>
                  <a:lumMod val="40000"/>
                  <a:lumOff val="6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10779576" y="-508283"/>
            <a:ext cx="2423643" cy="2423643"/>
          </a:xfrm>
          <a:prstGeom prst="ellipse">
            <a:avLst/>
          </a:prstGeom>
          <a:gradFill>
            <a:gsLst>
              <a:gs pos="0">
                <a:schemeClr val="accent2">
                  <a:alpha val="27000"/>
                </a:schemeClr>
              </a:gs>
              <a:gs pos="100000">
                <a:schemeClr val="accent2">
                  <a:alpha val="27000"/>
                  <a:lumMod val="40000"/>
                  <a:lumOff val="6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4812" y="1067255"/>
            <a:ext cx="12205122" cy="3616657"/>
          </a:xfrm>
          <a:prstGeom prst="rect">
            <a:avLst/>
          </a:prstGeom>
          <a:solidFill>
            <a:srgbClr val="1E242F">
              <a:alpha val="37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562455" y="2990347"/>
            <a:ext cx="9434404" cy="110451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175" b="1">
                <a:solidFill>
                  <a:schemeClr val="dk1">
                    <a:alpha val="100000"/>
                  </a:schemeClr>
                </a:solidFill>
                <a:latin typeface="Microsoft Yahei"/>
                <a:ea typeface="Microsoft Yahei"/>
                <a:cs typeface="Microsoft Yahei"/>
              </a:rPr>
              <a:t>引言</a:t>
            </a:r>
          </a:p>
        </p:txBody>
      </p:sp>
      <p:sp>
        <p:nvSpPr>
          <p:cNvPr id="4" name="TextBox 4"/>
          <p:cNvSpPr txBox="1"/>
          <p:nvPr/>
        </p:nvSpPr>
        <p:spPr>
          <a:xfrm>
            <a:off x="562455" y="1656300"/>
            <a:ext cx="7680985"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7650" b="1">
                <a:solidFill>
                  <a:schemeClr val="dk1">
                    <a:alpha val="100000"/>
                  </a:schemeClr>
                </a:solidFill>
                <a:latin typeface="Microsoft Yahei"/>
                <a:ea typeface="Microsoft Yahei"/>
                <a:cs typeface="Microsoft Yahei"/>
              </a:rPr>
              <a:t>01</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981837" y="1604867"/>
            <a:ext cx="3394996" cy="2116741"/>
          </a:xfrm>
          <a:prstGeom prst="rect">
            <a:avLst/>
          </a:prstGeom>
          <a:solidFill>
            <a:schemeClr val="accent1">
              <a:alpha val="100000"/>
            </a:schemeClr>
          </a:solid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940">
                <a:solidFill>
                  <a:srgbClr val="FFFFFF">
                    <a:alpha val="100000"/>
                  </a:srgbClr>
                </a:solidFill>
                <a:latin typeface="Calibri"/>
                <a:ea typeface="Calibri"/>
                <a:cs typeface="Calibri"/>
              </a:rPr>
              <a:t>    </a:t>
            </a:r>
            <a:endParaRPr lang="en-US" sz="1100"/>
          </a:p>
        </p:txBody>
      </p:sp>
      <p:sp>
        <p:nvSpPr>
          <p:cNvPr id="3" name="AutoShape 3"/>
          <p:cNvSpPr/>
          <p:nvPr/>
        </p:nvSpPr>
        <p:spPr>
          <a:xfrm>
            <a:off x="4376738" y="3721608"/>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7771733" y="1604867"/>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5" name="Picture 5"/>
          <p:cNvPicPr>
            <a:picLocks noChangeAspect="1"/>
          </p:cNvPicPr>
          <p:nvPr/>
        </p:nvPicPr>
        <p:blipFill>
          <a:blip r:embed="rId2"/>
          <a:srcRect t="18426" b="18426"/>
          <a:stretch>
            <a:fillRect/>
          </a:stretch>
        </p:blipFill>
        <p:spPr>
          <a:xfrm>
            <a:off x="981837" y="3694465"/>
            <a:ext cx="3394942" cy="2143864"/>
          </a:xfrm>
          <a:prstGeom prst="rect">
            <a:avLst/>
          </a:prstGeom>
        </p:spPr>
      </p:pic>
      <p:pic>
        <p:nvPicPr>
          <p:cNvPr id="6" name="Picture 6"/>
          <p:cNvPicPr>
            <a:picLocks noChangeAspect="1"/>
          </p:cNvPicPr>
          <p:nvPr/>
        </p:nvPicPr>
        <p:blipFill>
          <a:blip r:embed="rId3"/>
          <a:srcRect t="18426" b="18426"/>
          <a:stretch>
            <a:fillRect/>
          </a:stretch>
        </p:blipFill>
        <p:spPr>
          <a:xfrm>
            <a:off x="4376812" y="1577730"/>
            <a:ext cx="3394942" cy="2143864"/>
          </a:xfrm>
          <a:prstGeom prst="rect">
            <a:avLst/>
          </a:prstGeom>
        </p:spPr>
      </p:pic>
      <p:pic>
        <p:nvPicPr>
          <p:cNvPr id="7" name="Picture 7"/>
          <p:cNvPicPr>
            <a:picLocks noChangeAspect="1"/>
          </p:cNvPicPr>
          <p:nvPr/>
        </p:nvPicPr>
        <p:blipFill>
          <a:blip r:embed="rId4"/>
          <a:srcRect t="18426" b="18426"/>
          <a:stretch>
            <a:fillRect/>
          </a:stretch>
        </p:blipFill>
        <p:spPr>
          <a:xfrm>
            <a:off x="7771733" y="3721608"/>
            <a:ext cx="3394942" cy="2143864"/>
          </a:xfrm>
          <a:prstGeom prst="rect">
            <a:avLst/>
          </a:prstGeom>
        </p:spPr>
      </p:pic>
      <p:grpSp>
        <p:nvGrpSpPr>
          <p:cNvPr id="8" name="Group 8"/>
          <p:cNvGrpSpPr/>
          <p:nvPr/>
        </p:nvGrpSpPr>
        <p:grpSpPr>
          <a:xfrm>
            <a:off x="454963" y="93878"/>
            <a:ext cx="10641129" cy="914400"/>
            <a:chOff x="454963" y="93878"/>
            <a:chExt cx="10641129" cy="914400"/>
          </a:xfrm>
        </p:grpSpPr>
        <p:sp>
          <p:nvSpPr>
            <p:cNvPr id="9" name="AutoShape 9"/>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TextBox 2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目的和背景</a:t>
              </a:r>
            </a:p>
          </p:txBody>
        </p:sp>
      </p:grpSp>
      <p:sp>
        <p:nvSpPr>
          <p:cNvPr id="30" name="TextBox 30"/>
          <p:cNvSpPr txBox="1"/>
          <p:nvPr/>
        </p:nvSpPr>
        <p:spPr>
          <a:xfrm>
            <a:off x="981837"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25" b="1">
                <a:solidFill>
                  <a:srgbClr val="FFFDFD">
                    <a:alpha val="100000"/>
                  </a:srgbClr>
                </a:solidFill>
                <a:latin typeface="Microsoft Yahei"/>
                <a:ea typeface="Microsoft Yahei"/>
                <a:cs typeface="Microsoft Yahei"/>
              </a:rPr>
              <a:t>提高产品质量和安全性</a:t>
            </a:r>
          </a:p>
        </p:txBody>
      </p:sp>
      <p:sp>
        <p:nvSpPr>
          <p:cNvPr id="31" name="TextBox 31"/>
          <p:cNvSpPr txBox="1"/>
          <p:nvPr/>
        </p:nvSpPr>
        <p:spPr>
          <a:xfrm>
            <a:off x="1090562"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rgbClr val="FFFDFD">
                    <a:alpha val="100000"/>
                  </a:srgbClr>
                </a:solidFill>
                <a:latin typeface="Microsoft Yahei"/>
                <a:ea typeface="Microsoft Yahei"/>
                <a:cs typeface="Microsoft Yahei"/>
              </a:rPr>
              <a:t>通过外部质量控制，确保生物技术产品的一致性和可靠性，降低潜在风险。</a:t>
            </a:r>
          </a:p>
        </p:txBody>
      </p:sp>
      <p:sp>
        <p:nvSpPr>
          <p:cNvPr id="32" name="TextBox 32"/>
          <p:cNvSpPr txBox="1"/>
          <p:nvPr/>
        </p:nvSpPr>
        <p:spPr>
          <a:xfrm>
            <a:off x="4376833" y="3748751"/>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25" b="1">
                <a:solidFill>
                  <a:srgbClr val="FFFDFD">
                    <a:alpha val="100000"/>
                  </a:srgbClr>
                </a:solidFill>
                <a:latin typeface="Microsoft Yahei"/>
                <a:ea typeface="Microsoft Yahei"/>
                <a:cs typeface="Microsoft Yahei"/>
              </a:rPr>
              <a:t>适应法规和行业标准</a:t>
            </a:r>
          </a:p>
        </p:txBody>
      </p:sp>
      <p:sp>
        <p:nvSpPr>
          <p:cNvPr id="33" name="TextBox 33"/>
          <p:cNvSpPr txBox="1"/>
          <p:nvPr/>
        </p:nvSpPr>
        <p:spPr>
          <a:xfrm>
            <a:off x="4485558" y="4183504"/>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rgbClr val="FFFDFD">
                    <a:alpha val="100000"/>
                  </a:srgbClr>
                </a:solidFill>
                <a:latin typeface="Microsoft Yahei"/>
                <a:ea typeface="Microsoft Yahei"/>
                <a:cs typeface="Microsoft Yahei"/>
              </a:rPr>
              <a:t>遵循国际和国内的法规要求，以及生物技术行业的标准，提升企业竞争力。</a:t>
            </a:r>
          </a:p>
        </p:txBody>
      </p:sp>
      <p:sp>
        <p:nvSpPr>
          <p:cNvPr id="34" name="TextBox 34"/>
          <p:cNvSpPr txBox="1"/>
          <p:nvPr/>
        </p:nvSpPr>
        <p:spPr>
          <a:xfrm>
            <a:off x="7771733"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25" b="1">
                <a:solidFill>
                  <a:srgbClr val="FFFDFD">
                    <a:alpha val="100000"/>
                  </a:srgbClr>
                </a:solidFill>
                <a:latin typeface="Microsoft Yahei"/>
                <a:ea typeface="Microsoft Yahei"/>
                <a:cs typeface="Microsoft Yahei"/>
              </a:rPr>
              <a:t>促进技术创新和产业升级</a:t>
            </a:r>
          </a:p>
        </p:txBody>
      </p:sp>
      <p:sp>
        <p:nvSpPr>
          <p:cNvPr id="35" name="TextBox 35"/>
          <p:cNvSpPr txBox="1"/>
          <p:nvPr/>
        </p:nvSpPr>
        <p:spPr>
          <a:xfrm>
            <a:off x="7880459"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rgbClr val="FFFDFD">
                    <a:alpha val="100000"/>
                  </a:srgbClr>
                </a:solidFill>
                <a:latin typeface="Microsoft Yahei"/>
                <a:ea typeface="Microsoft Yahei"/>
                <a:cs typeface="Microsoft Yahei"/>
              </a:rPr>
              <a:t>通过培训提升员工技能和知识水平，推动企业技术创新和产业升级。</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blip>
          <a:srcRect l="15417" r="15417"/>
          <a:stretch>
            <a:fillRect/>
          </a:stretch>
        </p:blipFill>
        <p:spPr>
          <a:xfrm>
            <a:off x="-276408" y="1784333"/>
            <a:ext cx="3774096" cy="3774096"/>
          </a:xfrm>
          <a:prstGeom prst="ellipse">
            <a:avLst/>
          </a:prstGeom>
        </p:spPr>
      </p:pic>
      <p:sp>
        <p:nvSpPr>
          <p:cNvPr id="3" name="AutoShape 3"/>
          <p:cNvSpPr/>
          <p:nvPr/>
        </p:nvSpPr>
        <p:spPr>
          <a:xfrm>
            <a:off x="3853566" y="1681685"/>
            <a:ext cx="3657600" cy="1989696"/>
          </a:xfrm>
          <a:prstGeom prst="rect">
            <a:avLst/>
          </a:prstGeom>
          <a:solidFill>
            <a:schemeClr val="accent2">
              <a:alpha val="79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3853566" y="1300998"/>
            <a:ext cx="3657600" cy="719328"/>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054790" y="2081621"/>
            <a:ext cx="3255153" cy="141427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通过系统的培训，提高员工的专业素质和技能水平，增强工作能力和效率。</a:t>
            </a:r>
          </a:p>
        </p:txBody>
      </p:sp>
      <p:sp>
        <p:nvSpPr>
          <p:cNvPr id="6" name="TextBox 6"/>
          <p:cNvSpPr txBox="1"/>
          <p:nvPr/>
        </p:nvSpPr>
        <p:spPr>
          <a:xfrm>
            <a:off x="4066852" y="1349766"/>
            <a:ext cx="3375812" cy="63398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606" b="1">
                <a:solidFill>
                  <a:srgbClr val="FFFFFF">
                    <a:alpha val="100000"/>
                  </a:srgbClr>
                </a:solidFill>
                <a:latin typeface="Microsoft Yahei"/>
                <a:ea typeface="Microsoft Yahei"/>
                <a:cs typeface="Microsoft Yahei"/>
              </a:rPr>
              <a:t>提升员工素质</a:t>
            </a:r>
          </a:p>
        </p:txBody>
      </p:sp>
      <p:sp>
        <p:nvSpPr>
          <p:cNvPr id="7" name="AutoShape 7"/>
          <p:cNvSpPr/>
          <p:nvPr/>
        </p:nvSpPr>
        <p:spPr>
          <a:xfrm>
            <a:off x="7873179" y="1681685"/>
            <a:ext cx="3657600" cy="1989696"/>
          </a:xfrm>
          <a:prstGeom prst="rect">
            <a:avLst/>
          </a:prstGeom>
          <a:solidFill>
            <a:schemeClr val="accent2">
              <a:alpha val="79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7873179" y="1300998"/>
            <a:ext cx="3657600" cy="719328"/>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8086465" y="1349766"/>
            <a:ext cx="3375812" cy="63398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606" b="1">
                <a:solidFill>
                  <a:srgbClr val="FFFFFF">
                    <a:alpha val="100000"/>
                  </a:srgbClr>
                </a:solidFill>
                <a:latin typeface="Microsoft Yahei"/>
                <a:ea typeface="Microsoft Yahei"/>
                <a:cs typeface="Microsoft Yahei"/>
              </a:rPr>
              <a:t>确保操作规范和安全</a:t>
            </a:r>
          </a:p>
        </p:txBody>
      </p:sp>
      <p:sp>
        <p:nvSpPr>
          <p:cNvPr id="10" name="AutoShape 10"/>
          <p:cNvSpPr/>
          <p:nvPr/>
        </p:nvSpPr>
        <p:spPr>
          <a:xfrm>
            <a:off x="3853566" y="4213236"/>
            <a:ext cx="3657600" cy="1989696"/>
          </a:xfrm>
          <a:prstGeom prst="rect">
            <a:avLst/>
          </a:prstGeom>
          <a:solidFill>
            <a:schemeClr val="accent2">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3853566" y="3895299"/>
            <a:ext cx="3657600" cy="719328"/>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TextBox 12"/>
          <p:cNvSpPr txBox="1"/>
          <p:nvPr/>
        </p:nvSpPr>
        <p:spPr>
          <a:xfrm>
            <a:off x="4066852" y="3944067"/>
            <a:ext cx="3375812" cy="63398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606" b="1">
                <a:solidFill>
                  <a:srgbClr val="FFFFFF">
                    <a:alpha val="100000"/>
                  </a:srgbClr>
                </a:solidFill>
                <a:latin typeface="Microsoft Yahei"/>
                <a:ea typeface="Microsoft Yahei"/>
                <a:cs typeface="Microsoft Yahei"/>
              </a:rPr>
              <a:t>促进知识共享和交流</a:t>
            </a:r>
          </a:p>
        </p:txBody>
      </p:sp>
      <p:sp>
        <p:nvSpPr>
          <p:cNvPr id="13" name="AutoShape 13"/>
          <p:cNvSpPr/>
          <p:nvPr/>
        </p:nvSpPr>
        <p:spPr>
          <a:xfrm>
            <a:off x="7873179" y="4213236"/>
            <a:ext cx="3657600" cy="1989696"/>
          </a:xfrm>
          <a:prstGeom prst="rect">
            <a:avLst/>
          </a:prstGeom>
          <a:solidFill>
            <a:schemeClr val="accent2">
              <a:alpha val="79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873179" y="3895299"/>
            <a:ext cx="3657600" cy="719328"/>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TextBox 15"/>
          <p:cNvSpPr txBox="1"/>
          <p:nvPr/>
        </p:nvSpPr>
        <p:spPr>
          <a:xfrm>
            <a:off x="8086465" y="3944067"/>
            <a:ext cx="3375812" cy="63398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606" b="1">
                <a:solidFill>
                  <a:srgbClr val="FFFFFF">
                    <a:alpha val="100000"/>
                  </a:srgbClr>
                </a:solidFill>
                <a:latin typeface="Microsoft Yahei"/>
                <a:ea typeface="Microsoft Yahei"/>
                <a:cs typeface="Microsoft Yahei"/>
              </a:rPr>
              <a:t>适应行业发展和市场需求</a:t>
            </a:r>
          </a:p>
        </p:txBody>
      </p:sp>
      <p:sp>
        <p:nvSpPr>
          <p:cNvPr id="16" name="TextBox 16"/>
          <p:cNvSpPr txBox="1"/>
          <p:nvPr/>
        </p:nvSpPr>
        <p:spPr>
          <a:xfrm>
            <a:off x="8074403" y="2081621"/>
            <a:ext cx="3255153" cy="141427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培训员工掌握正确的操作方法和安全规范，减少事故和错误发生的可能性。</a:t>
            </a:r>
          </a:p>
        </p:txBody>
      </p:sp>
      <p:sp>
        <p:nvSpPr>
          <p:cNvPr id="17" name="TextBox 17"/>
          <p:cNvSpPr txBox="1"/>
          <p:nvPr/>
        </p:nvSpPr>
        <p:spPr>
          <a:xfrm>
            <a:off x="4054790" y="4675587"/>
            <a:ext cx="3255153" cy="141427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通过培训促进企业内部的知识共享和交流，形成良好的学习氛围和团队合作精神。</a:t>
            </a:r>
          </a:p>
        </p:txBody>
      </p:sp>
      <p:sp>
        <p:nvSpPr>
          <p:cNvPr id="18" name="TextBox 18"/>
          <p:cNvSpPr txBox="1"/>
          <p:nvPr/>
        </p:nvSpPr>
        <p:spPr>
          <a:xfrm>
            <a:off x="8074403" y="4679187"/>
            <a:ext cx="3255153" cy="141427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通过培训使员工了解行业最新动态和市场需求，提高企业的市场反应速度和竞争力。</a:t>
            </a:r>
          </a:p>
        </p:txBody>
      </p:sp>
      <p:grpSp>
        <p:nvGrpSpPr>
          <p:cNvPr id="19" name="Group 19"/>
          <p:cNvGrpSpPr/>
          <p:nvPr/>
        </p:nvGrpSpPr>
        <p:grpSpPr>
          <a:xfrm>
            <a:off x="454963" y="93878"/>
            <a:ext cx="10641129" cy="914400"/>
            <a:chOff x="454963" y="93878"/>
            <a:chExt cx="10641129" cy="914400"/>
          </a:xfrm>
        </p:grpSpPr>
        <p:sp>
          <p:nvSpPr>
            <p:cNvPr id="20" name="AutoShape 2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TextBox 4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培训策略的重要性</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4812" y="1067255"/>
            <a:ext cx="12205122" cy="3616657"/>
          </a:xfrm>
          <a:prstGeom prst="rect">
            <a:avLst/>
          </a:prstGeom>
          <a:solidFill>
            <a:srgbClr val="1E242F">
              <a:alpha val="37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562455" y="2990347"/>
            <a:ext cx="9434404" cy="110451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175" b="1">
                <a:solidFill>
                  <a:schemeClr val="dk1">
                    <a:alpha val="100000"/>
                  </a:schemeClr>
                </a:solidFill>
                <a:latin typeface="Microsoft Yahei"/>
                <a:ea typeface="Microsoft Yahei"/>
                <a:cs typeface="Microsoft Yahei"/>
              </a:rPr>
              <a:t>外部质量控制概述</a:t>
            </a:r>
          </a:p>
        </p:txBody>
      </p:sp>
      <p:sp>
        <p:nvSpPr>
          <p:cNvPr id="4" name="TextBox 4"/>
          <p:cNvSpPr txBox="1"/>
          <p:nvPr/>
        </p:nvSpPr>
        <p:spPr>
          <a:xfrm>
            <a:off x="562455" y="1656300"/>
            <a:ext cx="7680985"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7650" b="1">
                <a:solidFill>
                  <a:schemeClr val="dk1">
                    <a:alpha val="100000"/>
                  </a:schemeClr>
                </a:solidFill>
                <a:latin typeface="Microsoft Yahei"/>
                <a:ea typeface="Microsoft Yahei"/>
                <a:cs typeface="Microsoft Yahei"/>
              </a:rPr>
              <a:t>02</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2789747" y="1388509"/>
            <a:ext cx="8008040" cy="126796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3467252" y="1671934"/>
            <a:ext cx="7220692"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外部质量控制是指通过独立于生产或服务提供商的第三方机构对产品或服务的质量进行评估和监督的过程。</a:t>
            </a:r>
          </a:p>
        </p:txBody>
      </p:sp>
      <p:sp>
        <p:nvSpPr>
          <p:cNvPr id="4" name="AutoShape 4"/>
          <p:cNvSpPr/>
          <p:nvPr/>
        </p:nvSpPr>
        <p:spPr>
          <a:xfrm>
            <a:off x="1491031" y="3030193"/>
            <a:ext cx="8008040" cy="1267968"/>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1643863" y="3325809"/>
            <a:ext cx="7220692"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它是确保产品或服务质量符合预期标准、满足客户要求和法规要求的重要手段。</a:t>
            </a:r>
          </a:p>
        </p:txBody>
      </p:sp>
      <p:pic>
        <p:nvPicPr>
          <p:cNvPr id="6" name="Picture 6"/>
          <p:cNvPicPr>
            <a:picLocks noChangeAspect="1"/>
          </p:cNvPicPr>
          <p:nvPr/>
        </p:nvPicPr>
        <p:blipFill>
          <a:blip r:embed="rId2"/>
          <a:srcRect t="14865" b="14865"/>
          <a:stretch>
            <a:fillRect/>
          </a:stretch>
        </p:blipFill>
        <p:spPr>
          <a:xfrm>
            <a:off x="539110" y="1388509"/>
            <a:ext cx="2256056" cy="1267968"/>
          </a:xfrm>
          <a:prstGeom prst="rect">
            <a:avLst/>
          </a:prstGeom>
        </p:spPr>
      </p:pic>
      <p:pic>
        <p:nvPicPr>
          <p:cNvPr id="7" name="Picture 7"/>
          <p:cNvPicPr>
            <a:picLocks noChangeAspect="1"/>
          </p:cNvPicPr>
          <p:nvPr/>
        </p:nvPicPr>
        <p:blipFill>
          <a:blip r:embed="rId3"/>
          <a:srcRect t="21899" b="21899"/>
          <a:stretch>
            <a:fillRect/>
          </a:stretch>
        </p:blipFill>
        <p:spPr>
          <a:xfrm>
            <a:off x="9486879" y="3030193"/>
            <a:ext cx="2256056" cy="1267968"/>
          </a:xfrm>
          <a:prstGeom prst="rect">
            <a:avLst/>
          </a:prstGeom>
        </p:spPr>
      </p:pic>
      <p:sp>
        <p:nvSpPr>
          <p:cNvPr id="8" name="AutoShape 8"/>
          <p:cNvSpPr/>
          <p:nvPr/>
        </p:nvSpPr>
        <p:spPr>
          <a:xfrm>
            <a:off x="2795409" y="4664094"/>
            <a:ext cx="8008040" cy="126796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3472914" y="4947518"/>
            <a:ext cx="7220692"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外部质量控制通常包括对产品或服务的抽样检验、评估和监督，以确保其符合相关标准和规范。</a:t>
            </a:r>
          </a:p>
        </p:txBody>
      </p:sp>
      <p:pic>
        <p:nvPicPr>
          <p:cNvPr id="10" name="Picture 10"/>
          <p:cNvPicPr>
            <a:picLocks noChangeAspect="1"/>
          </p:cNvPicPr>
          <p:nvPr/>
        </p:nvPicPr>
        <p:blipFill>
          <a:blip r:embed="rId4"/>
          <a:srcRect t="21899" b="21899"/>
          <a:stretch>
            <a:fillRect/>
          </a:stretch>
        </p:blipFill>
        <p:spPr>
          <a:xfrm>
            <a:off x="544772" y="4664094"/>
            <a:ext cx="2256056" cy="1267968"/>
          </a:xfrm>
          <a:prstGeom prst="rect">
            <a:avLst/>
          </a:prstGeom>
        </p:spPr>
      </p:pic>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外部质量控制的定义</a:t>
              </a:r>
            </a:p>
          </p:txBody>
        </p:sp>
      </p:gr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6">
            <a:alphaModFix/>
          </a:blip>
          <a:stretch>
            <a:fillRect/>
          </a:stretch>
        </a:blipFill>
      </p:bgPr>
    </p:bg>
    <p:spTree>
      <p:nvGrpSpPr>
        <p:cNvPr id="1" name=""/>
        <p:cNvGrpSpPr/>
        <p:nvPr/>
      </p:nvGrpSpPr>
      <p:grpSpPr>
        <a:xfrm>
          <a:off x="0" y="0"/>
          <a:ext cx="0" cy="0"/>
        </a:xfrm>
      </p:grpSpPr>
      <p:sp>
        <p:nvSpPr>
          <p:cNvPr id="2" name="AutoShape 2"/>
          <p:cNvSpPr/>
          <p:nvPr/>
        </p:nvSpPr>
        <p:spPr>
          <a:xfrm>
            <a:off x="869006" y="4720386"/>
            <a:ext cx="2415272" cy="370409"/>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1575" b="1">
                <a:solidFill>
                  <a:schemeClr val="accent1">
                    <a:alpha val="100000"/>
                  </a:schemeClr>
                </a:solidFill>
                <a:latin typeface="Microsoft Yahei"/>
                <a:ea typeface="Microsoft Yahei"/>
                <a:cs typeface="Microsoft Yahei"/>
              </a:rPr>
              <a:t>公正性</a:t>
            </a:r>
            <a:endParaRPr lang="en-US" sz="1100"/>
          </a:p>
        </p:txBody>
      </p:sp>
      <p:sp>
        <p:nvSpPr>
          <p:cNvPr id="3" name="AutoShape 3"/>
          <p:cNvSpPr/>
          <p:nvPr/>
        </p:nvSpPr>
        <p:spPr>
          <a:xfrm>
            <a:off x="3575643" y="4720386"/>
            <a:ext cx="2415272" cy="370409"/>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1575" b="1">
                <a:solidFill>
                  <a:schemeClr val="accent1">
                    <a:alpha val="100000"/>
                  </a:schemeClr>
                </a:solidFill>
                <a:latin typeface="Microsoft Yahei"/>
                <a:ea typeface="Microsoft Yahei"/>
                <a:cs typeface="Microsoft Yahei"/>
              </a:rPr>
              <a:t>科学性</a:t>
            </a:r>
            <a:endParaRPr lang="en-US" sz="1100"/>
          </a:p>
        </p:txBody>
      </p:sp>
      <p:sp>
        <p:nvSpPr>
          <p:cNvPr id="4" name="AutoShape 4"/>
          <p:cNvSpPr/>
          <p:nvPr/>
        </p:nvSpPr>
        <p:spPr>
          <a:xfrm>
            <a:off x="6220535" y="4720386"/>
            <a:ext cx="2415272" cy="370409"/>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1575" b="1">
                <a:solidFill>
                  <a:schemeClr val="accent1">
                    <a:alpha val="100000"/>
                  </a:schemeClr>
                </a:solidFill>
                <a:latin typeface="Microsoft Yahei"/>
                <a:ea typeface="Microsoft Yahei"/>
                <a:cs typeface="Microsoft Yahei"/>
              </a:rPr>
              <a:t>全面性</a:t>
            </a:r>
            <a:endParaRPr lang="en-US" sz="1100"/>
          </a:p>
        </p:txBody>
      </p:sp>
      <p:sp>
        <p:nvSpPr>
          <p:cNvPr id="5" name="AutoShape 5"/>
          <p:cNvSpPr/>
          <p:nvPr/>
        </p:nvSpPr>
        <p:spPr>
          <a:xfrm>
            <a:off x="8927174" y="4720386"/>
            <a:ext cx="2415272" cy="370409"/>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1575" b="1">
                <a:solidFill>
                  <a:schemeClr val="accent1">
                    <a:alpha val="100000"/>
                  </a:schemeClr>
                </a:solidFill>
                <a:latin typeface="Microsoft Yahei"/>
                <a:ea typeface="Microsoft Yahei"/>
                <a:cs typeface="Microsoft Yahei"/>
              </a:rPr>
              <a:t>及时性</a:t>
            </a:r>
            <a:endParaRPr lang="en-US" sz="1100"/>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外部质量控制的原则</a:t>
              </a:r>
            </a:p>
          </p:txBody>
        </p:sp>
      </p:grpSp>
      <p:pic>
        <p:nvPicPr>
          <p:cNvPr id="28" name="Picture 28"/>
          <p:cNvPicPr>
            <a:picLocks noChangeAspect="1"/>
          </p:cNvPicPr>
          <p:nvPr/>
        </p:nvPicPr>
        <p:blipFill>
          <a:blip r:embed="rId2"/>
          <a:srcRect t="116" b="116"/>
          <a:stretch>
            <a:fillRect/>
          </a:stretch>
        </p:blipFill>
        <p:spPr>
          <a:xfrm>
            <a:off x="892584" y="1337857"/>
            <a:ext cx="2465519" cy="2459823"/>
          </a:xfrm>
          <a:prstGeom prst="rect">
            <a:avLst/>
          </a:prstGeom>
        </p:spPr>
      </p:pic>
      <p:pic>
        <p:nvPicPr>
          <p:cNvPr id="29" name="Picture 29"/>
          <p:cNvPicPr>
            <a:picLocks noChangeAspect="1"/>
          </p:cNvPicPr>
          <p:nvPr/>
        </p:nvPicPr>
        <p:blipFill>
          <a:blip r:embed="rId3"/>
          <a:srcRect t="116" b="116"/>
          <a:stretch>
            <a:fillRect/>
          </a:stretch>
        </p:blipFill>
        <p:spPr>
          <a:xfrm>
            <a:off x="3570781" y="1337857"/>
            <a:ext cx="2465519" cy="2459823"/>
          </a:xfrm>
          <a:prstGeom prst="rect">
            <a:avLst/>
          </a:prstGeom>
        </p:spPr>
      </p:pic>
      <p:pic>
        <p:nvPicPr>
          <p:cNvPr id="30" name="Picture 30"/>
          <p:cNvPicPr>
            <a:picLocks noChangeAspect="1"/>
          </p:cNvPicPr>
          <p:nvPr/>
        </p:nvPicPr>
        <p:blipFill>
          <a:blip r:embed="rId4"/>
          <a:srcRect t="116" b="116"/>
          <a:stretch>
            <a:fillRect/>
          </a:stretch>
        </p:blipFill>
        <p:spPr>
          <a:xfrm>
            <a:off x="6248977" y="1337857"/>
            <a:ext cx="2465519" cy="2459823"/>
          </a:xfrm>
          <a:prstGeom prst="rect">
            <a:avLst/>
          </a:prstGeom>
        </p:spPr>
      </p:pic>
      <p:pic>
        <p:nvPicPr>
          <p:cNvPr id="31" name="Picture 31"/>
          <p:cNvPicPr>
            <a:picLocks noChangeAspect="1"/>
          </p:cNvPicPr>
          <p:nvPr/>
        </p:nvPicPr>
        <p:blipFill>
          <a:blip r:embed="rId5"/>
          <a:srcRect t="116" b="116"/>
          <a:stretch>
            <a:fillRect/>
          </a:stretch>
        </p:blipFill>
        <p:spPr>
          <a:xfrm>
            <a:off x="8927174" y="1337857"/>
            <a:ext cx="2465519" cy="2459823"/>
          </a:xfrm>
          <a:prstGeom prst="rect">
            <a:avLst/>
          </a:prstGeom>
        </p:spPr>
      </p:pic>
      <p:sp>
        <p:nvSpPr>
          <p:cNvPr id="32" name="AutoShape 32"/>
          <p:cNvSpPr/>
          <p:nvPr/>
        </p:nvSpPr>
        <p:spPr>
          <a:xfrm>
            <a:off x="1410969" y="3111016"/>
            <a:ext cx="1428750" cy="1428750"/>
          </a:xfrm>
          <a:prstGeom prst="rect">
            <a:avLst/>
          </a:prstGeom>
          <a:solidFill>
            <a:schemeClr val="accent1">
              <a:alpha val="7225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089165" y="3111016"/>
            <a:ext cx="1428750" cy="1428750"/>
          </a:xfrm>
          <a:prstGeom prst="rect">
            <a:avLst/>
          </a:prstGeom>
          <a:solidFill>
            <a:schemeClr val="accent1">
              <a:lumMod val="50000"/>
              <a:alpha val="85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445558" y="3111016"/>
            <a:ext cx="1428750" cy="1428750"/>
          </a:xfrm>
          <a:prstGeom prst="rect">
            <a:avLst/>
          </a:prstGeom>
          <a:solidFill>
            <a:schemeClr val="accent1">
              <a:lumMod val="50000"/>
              <a:alpha val="85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767362" y="3111016"/>
            <a:ext cx="1428750" cy="1428750"/>
          </a:xfrm>
          <a:prstGeom prst="rect">
            <a:avLst/>
          </a:prstGeom>
          <a:solidFill>
            <a:schemeClr val="accent1">
              <a:alpha val="85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441168" y="3500231"/>
            <a:ext cx="1368351" cy="68199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3600">
                <a:solidFill>
                  <a:srgbClr val="FFFFFF">
                    <a:alpha val="100000"/>
                  </a:srgbClr>
                </a:solidFill>
                <a:latin typeface="Microsoft Yahei"/>
                <a:ea typeface="Microsoft Yahei"/>
                <a:cs typeface="Microsoft Yahei"/>
              </a:rPr>
              <a:t>01</a:t>
            </a:r>
          </a:p>
        </p:txBody>
      </p:sp>
      <p:sp>
        <p:nvSpPr>
          <p:cNvPr id="37" name="TextBox 37"/>
          <p:cNvSpPr txBox="1"/>
          <p:nvPr/>
        </p:nvSpPr>
        <p:spPr>
          <a:xfrm>
            <a:off x="4121550" y="3500231"/>
            <a:ext cx="1363980" cy="68199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3600">
                <a:solidFill>
                  <a:srgbClr val="FFFFFF">
                    <a:alpha val="100000"/>
                  </a:srgbClr>
                </a:solidFill>
                <a:latin typeface="Microsoft Yahei"/>
                <a:ea typeface="Microsoft Yahei"/>
                <a:cs typeface="Microsoft Yahei"/>
              </a:rPr>
              <a:t>02</a:t>
            </a:r>
          </a:p>
        </p:txBody>
      </p:sp>
      <p:sp>
        <p:nvSpPr>
          <p:cNvPr id="38" name="TextBox 38"/>
          <p:cNvSpPr txBox="1"/>
          <p:nvPr/>
        </p:nvSpPr>
        <p:spPr>
          <a:xfrm>
            <a:off x="6799747" y="3500231"/>
            <a:ext cx="1363980" cy="68199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3600">
                <a:solidFill>
                  <a:srgbClr val="FFFFFF">
                    <a:alpha val="100000"/>
                  </a:srgbClr>
                </a:solidFill>
                <a:latin typeface="Microsoft Yahei"/>
                <a:ea typeface="Microsoft Yahei"/>
                <a:cs typeface="Microsoft Yahei"/>
              </a:rPr>
              <a:t>03</a:t>
            </a:r>
          </a:p>
        </p:txBody>
      </p:sp>
      <p:sp>
        <p:nvSpPr>
          <p:cNvPr id="39" name="TextBox 39"/>
          <p:cNvSpPr txBox="1"/>
          <p:nvPr/>
        </p:nvSpPr>
        <p:spPr>
          <a:xfrm>
            <a:off x="9477944" y="3500231"/>
            <a:ext cx="1363980" cy="68199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3600">
                <a:solidFill>
                  <a:srgbClr val="FFFFFF">
                    <a:alpha val="100000"/>
                  </a:srgbClr>
                </a:solidFill>
                <a:latin typeface="Microsoft Yahei"/>
                <a:ea typeface="Microsoft Yahei"/>
                <a:cs typeface="Microsoft Yahei"/>
              </a:rPr>
              <a:t>04</a:t>
            </a:r>
          </a:p>
        </p:txBody>
      </p:sp>
      <p:sp>
        <p:nvSpPr>
          <p:cNvPr id="40" name="AutoShape 40"/>
          <p:cNvSpPr/>
          <p:nvPr/>
        </p:nvSpPr>
        <p:spPr>
          <a:xfrm>
            <a:off x="917707" y="5153111"/>
            <a:ext cx="2415273" cy="999925"/>
          </a:xfrm>
          <a:prstGeom prst="rect">
            <a:avLst/>
          </a:prstGeom>
          <a:noFill/>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40000"/>
              </a:lnSpc>
              <a:spcBef>
                <a:spcPct val="0"/>
              </a:spcBef>
              <a:defRPr/>
            </a:pPr>
            <a:r>
              <a:rPr lang="en-US" sz="1350">
                <a:solidFill>
                  <a:schemeClr val="dk1">
                    <a:alpha val="100000"/>
                  </a:schemeClr>
                </a:solidFill>
                <a:latin typeface="Microsoft Yahei"/>
                <a:ea typeface="Microsoft Yahei"/>
                <a:cs typeface="Microsoft Yahei"/>
              </a:rPr>
              <a:t>外部质量控制机构应独立于生产或服务提供商，确保评估结果的客观性和公正性。</a:t>
            </a:r>
            <a:endParaRPr lang="en-US" sz="1100"/>
          </a:p>
        </p:txBody>
      </p:sp>
      <p:sp>
        <p:nvSpPr>
          <p:cNvPr id="41" name="AutoShape 41"/>
          <p:cNvSpPr/>
          <p:nvPr/>
        </p:nvSpPr>
        <p:spPr>
          <a:xfrm>
            <a:off x="3595904" y="5153111"/>
            <a:ext cx="2415273" cy="999925"/>
          </a:xfrm>
          <a:prstGeom prst="rect">
            <a:avLst/>
          </a:prstGeom>
          <a:noFill/>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40000"/>
              </a:lnSpc>
              <a:spcBef>
                <a:spcPct val="0"/>
              </a:spcBef>
              <a:defRPr/>
            </a:pPr>
            <a:r>
              <a:rPr lang="en-US" sz="1350">
                <a:solidFill>
                  <a:schemeClr val="dk1">
                    <a:alpha val="100000"/>
                  </a:schemeClr>
                </a:solidFill>
                <a:latin typeface="Microsoft Yahei"/>
                <a:ea typeface="Microsoft Yahei"/>
                <a:cs typeface="Microsoft Yahei"/>
              </a:rPr>
              <a:t>评估过程应遵循科学的方法和标准，确保评估结果的准确性和可靠性。</a:t>
            </a:r>
            <a:endParaRPr lang="en-US" sz="1100"/>
          </a:p>
        </p:txBody>
      </p:sp>
      <p:sp>
        <p:nvSpPr>
          <p:cNvPr id="42" name="AutoShape 42"/>
          <p:cNvSpPr/>
          <p:nvPr/>
        </p:nvSpPr>
        <p:spPr>
          <a:xfrm>
            <a:off x="6274100" y="5153111"/>
            <a:ext cx="2415273" cy="999925"/>
          </a:xfrm>
          <a:prstGeom prst="rect">
            <a:avLst/>
          </a:prstGeom>
          <a:noFill/>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40000"/>
              </a:lnSpc>
              <a:spcBef>
                <a:spcPct val="0"/>
              </a:spcBef>
              <a:defRPr/>
            </a:pPr>
            <a:r>
              <a:rPr lang="en-US" sz="1350">
                <a:solidFill>
                  <a:schemeClr val="dk1">
                    <a:alpha val="100000"/>
                  </a:schemeClr>
                </a:solidFill>
                <a:latin typeface="Microsoft Yahei"/>
                <a:ea typeface="Microsoft Yahei"/>
                <a:cs typeface="Microsoft Yahei"/>
              </a:rPr>
              <a:t>评估范围应涵盖产品或服务的各个方面，包括设计、生产、运输、使用等各个环节。</a:t>
            </a:r>
            <a:endParaRPr lang="en-US" sz="1100"/>
          </a:p>
        </p:txBody>
      </p:sp>
      <p:sp>
        <p:nvSpPr>
          <p:cNvPr id="43" name="AutoShape 43"/>
          <p:cNvSpPr/>
          <p:nvPr/>
        </p:nvSpPr>
        <p:spPr>
          <a:xfrm>
            <a:off x="8952297" y="5153111"/>
            <a:ext cx="2415273" cy="999925"/>
          </a:xfrm>
          <a:prstGeom prst="rect">
            <a:avLst/>
          </a:prstGeom>
          <a:noFill/>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40000"/>
              </a:lnSpc>
              <a:spcBef>
                <a:spcPct val="0"/>
              </a:spcBef>
              <a:defRPr/>
            </a:pPr>
            <a:r>
              <a:rPr lang="en-US" sz="1350">
                <a:solidFill>
                  <a:schemeClr val="dk1">
                    <a:alpha val="100000"/>
                  </a:schemeClr>
                </a:solidFill>
                <a:latin typeface="Microsoft Yahei"/>
                <a:ea typeface="Microsoft Yahei"/>
                <a:cs typeface="Microsoft Yahei"/>
              </a:rPr>
              <a:t>评估结果应及时反馈给生产或服务提供商，以便其及时采取改进措施。</a:t>
            </a:r>
            <a:endParaRPr lang="en-US" sz="1100"/>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4624190" y="1957190"/>
            <a:ext cx="2943620" cy="2943620"/>
          </a:xfrm>
          <a:prstGeom prst="ellipse">
            <a:avLst/>
          </a:prstGeom>
          <a:solidFill>
            <a:schemeClr val="accent2">
              <a:lumMod val="75000"/>
              <a:alpha val="33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4770783" y="2103783"/>
            <a:ext cx="2650435" cy="2650435"/>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1236173" y="1438242"/>
            <a:ext cx="405020" cy="405020"/>
          </a:xfrm>
          <a:prstGeom prst="ellipse">
            <a:avLst/>
          </a:prstGeom>
          <a:solidFill>
            <a:schemeClr val="accent1">
              <a:lumMod val="75000"/>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1317177" y="1519246"/>
            <a:ext cx="243012" cy="24301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904193" y="3207976"/>
            <a:ext cx="405020" cy="405020"/>
          </a:xfrm>
          <a:prstGeom prst="ellipse">
            <a:avLst/>
          </a:prstGeom>
          <a:solidFill>
            <a:schemeClr val="accent1">
              <a:lumMod val="75000"/>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985197" y="3288980"/>
            <a:ext cx="243012" cy="24301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231308" y="5000473"/>
            <a:ext cx="405020" cy="405020"/>
          </a:xfrm>
          <a:prstGeom prst="ellipse">
            <a:avLst/>
          </a:prstGeom>
          <a:solidFill>
            <a:schemeClr val="accent1">
              <a:lumMod val="75000"/>
              <a:alpha val="21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1312312" y="5081476"/>
            <a:ext cx="243012" cy="24301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10560538" y="1438242"/>
            <a:ext cx="405020" cy="405020"/>
          </a:xfrm>
          <a:prstGeom prst="ellipse">
            <a:avLst/>
          </a:prstGeom>
          <a:solidFill>
            <a:schemeClr val="accent1">
              <a:lumMod val="75000"/>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10641542" y="1519246"/>
            <a:ext cx="243012" cy="24301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10886868" y="3207976"/>
            <a:ext cx="405020" cy="405020"/>
          </a:xfrm>
          <a:prstGeom prst="ellipse">
            <a:avLst/>
          </a:prstGeom>
          <a:solidFill>
            <a:schemeClr val="accent1">
              <a:lumMod val="75000"/>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0965557" y="3288980"/>
            <a:ext cx="243012" cy="24301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10555672" y="5000473"/>
            <a:ext cx="405020" cy="405020"/>
          </a:xfrm>
          <a:prstGeom prst="ellipse">
            <a:avLst/>
          </a:prstGeom>
          <a:solidFill>
            <a:schemeClr val="accent1">
              <a:lumMod val="75000"/>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10636676" y="5081476"/>
            <a:ext cx="243012" cy="24301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TextBox 16"/>
          <p:cNvSpPr txBox="1"/>
          <p:nvPr/>
        </p:nvSpPr>
        <p:spPr>
          <a:xfrm>
            <a:off x="1906762" y="1198792"/>
            <a:ext cx="3735664" cy="8839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明确评估目标和标准</a:t>
            </a:r>
          </a:p>
        </p:txBody>
      </p:sp>
      <p:sp>
        <p:nvSpPr>
          <p:cNvPr id="17" name="TextBox 17"/>
          <p:cNvSpPr txBox="1"/>
          <p:nvPr/>
        </p:nvSpPr>
        <p:spPr>
          <a:xfrm>
            <a:off x="1236173" y="1829995"/>
            <a:ext cx="3600450" cy="847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chemeClr val="dk1">
                    <a:alpha val="100000"/>
                  </a:schemeClr>
                </a:solidFill>
                <a:latin typeface="Microsoft Yahei"/>
                <a:ea typeface="Microsoft Yahei"/>
                <a:cs typeface="Microsoft Yahei"/>
              </a:rPr>
              <a:t>确定评估的对象、目标和所依据的标准或规范。</a:t>
            </a:r>
          </a:p>
        </p:txBody>
      </p:sp>
      <p:sp>
        <p:nvSpPr>
          <p:cNvPr id="18" name="TextBox 18"/>
          <p:cNvSpPr txBox="1"/>
          <p:nvPr/>
        </p:nvSpPr>
        <p:spPr>
          <a:xfrm>
            <a:off x="1429812" y="2968526"/>
            <a:ext cx="3060488" cy="8839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制定评估计划</a:t>
            </a:r>
          </a:p>
        </p:txBody>
      </p:sp>
      <p:sp>
        <p:nvSpPr>
          <p:cNvPr id="19" name="TextBox 19"/>
          <p:cNvSpPr txBox="1"/>
          <p:nvPr/>
        </p:nvSpPr>
        <p:spPr>
          <a:xfrm>
            <a:off x="1096214" y="3649597"/>
            <a:ext cx="3676650" cy="847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chemeClr val="dk1">
                    <a:alpha val="100000"/>
                  </a:schemeClr>
                </a:solidFill>
                <a:latin typeface="Microsoft Yahei"/>
                <a:ea typeface="Microsoft Yahei"/>
                <a:cs typeface="Microsoft Yahei"/>
              </a:rPr>
              <a:t>包括评估的时间、地点、人员、方法等。</a:t>
            </a:r>
          </a:p>
        </p:txBody>
      </p:sp>
      <p:sp>
        <p:nvSpPr>
          <p:cNvPr id="20" name="TextBox 20"/>
          <p:cNvSpPr txBox="1"/>
          <p:nvPr/>
        </p:nvSpPr>
        <p:spPr>
          <a:xfrm>
            <a:off x="1834126" y="4761023"/>
            <a:ext cx="3614889" cy="8839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实施评估</a:t>
            </a:r>
          </a:p>
        </p:txBody>
      </p:sp>
      <p:sp>
        <p:nvSpPr>
          <p:cNvPr id="21" name="TextBox 21"/>
          <p:cNvSpPr txBox="1"/>
          <p:nvPr/>
        </p:nvSpPr>
        <p:spPr>
          <a:xfrm>
            <a:off x="1317177" y="5385748"/>
            <a:ext cx="3867150" cy="847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chemeClr val="dk1">
                    <a:alpha val="100000"/>
                  </a:schemeClr>
                </a:solidFill>
                <a:latin typeface="Microsoft Yahei"/>
                <a:ea typeface="Microsoft Yahei"/>
                <a:cs typeface="Microsoft Yahei"/>
              </a:rPr>
              <a:t>按照评估计划进行抽样检验、评估和监督，记录评估结果。</a:t>
            </a:r>
          </a:p>
        </p:txBody>
      </p:sp>
      <p:sp>
        <p:nvSpPr>
          <p:cNvPr id="22" name="TextBox 22"/>
          <p:cNvSpPr txBox="1"/>
          <p:nvPr/>
        </p:nvSpPr>
        <p:spPr>
          <a:xfrm>
            <a:off x="6640304" y="1198792"/>
            <a:ext cx="3545103" cy="8839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74000"/>
              </a:lnSpc>
            </a:pPr>
            <a:r>
              <a:rPr lang="en-US" sz="2325" b="1">
                <a:solidFill>
                  <a:schemeClr val="accent1">
                    <a:alpha val="100000"/>
                  </a:schemeClr>
                </a:solidFill>
                <a:latin typeface="Microsoft Yahei"/>
                <a:ea typeface="Microsoft Yahei"/>
                <a:cs typeface="Microsoft Yahei"/>
              </a:rPr>
              <a:t>分析评估结果</a:t>
            </a:r>
          </a:p>
        </p:txBody>
      </p:sp>
      <p:sp>
        <p:nvSpPr>
          <p:cNvPr id="23" name="TextBox 23"/>
          <p:cNvSpPr txBox="1"/>
          <p:nvPr/>
        </p:nvSpPr>
        <p:spPr>
          <a:xfrm>
            <a:off x="7567810" y="1829995"/>
            <a:ext cx="4105275" cy="847725"/>
          </a:xfrm>
          <a:prstGeom prst="rect">
            <a:avLst/>
          </a:prstGeom>
        </p:spPr>
        <p:txBody>
          <a:bodyPr vert="horz" wrap="square" lIns="123825" tIns="123825" rIns="57150" bIns="1238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chemeClr val="dk1">
                    <a:alpha val="100000"/>
                  </a:schemeClr>
                </a:solidFill>
                <a:latin typeface="Microsoft Yahei"/>
                <a:ea typeface="Microsoft Yahei"/>
                <a:cs typeface="Microsoft Yahei"/>
              </a:rPr>
              <a:t>对评估结果进行统计和分析，识别存在的问题和不足之处。</a:t>
            </a:r>
          </a:p>
        </p:txBody>
      </p:sp>
      <p:sp>
        <p:nvSpPr>
          <p:cNvPr id="24" name="TextBox 24"/>
          <p:cNvSpPr txBox="1"/>
          <p:nvPr/>
        </p:nvSpPr>
        <p:spPr>
          <a:xfrm>
            <a:off x="7567810" y="2968526"/>
            <a:ext cx="3073732" cy="8839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74000"/>
              </a:lnSpc>
            </a:pPr>
            <a:r>
              <a:rPr lang="en-US" sz="2325" b="1">
                <a:solidFill>
                  <a:schemeClr val="accent1">
                    <a:alpha val="100000"/>
                  </a:schemeClr>
                </a:solidFill>
                <a:latin typeface="Microsoft Yahei"/>
                <a:ea typeface="Microsoft Yahei"/>
                <a:cs typeface="Microsoft Yahei"/>
              </a:rPr>
              <a:t>反馈评估结果</a:t>
            </a:r>
          </a:p>
        </p:txBody>
      </p:sp>
      <p:sp>
        <p:nvSpPr>
          <p:cNvPr id="25" name="TextBox 25"/>
          <p:cNvSpPr txBox="1"/>
          <p:nvPr/>
        </p:nvSpPr>
        <p:spPr>
          <a:xfrm>
            <a:off x="7834968" y="3649597"/>
            <a:ext cx="3943350" cy="847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chemeClr val="dk1">
                    <a:alpha val="100000"/>
                  </a:schemeClr>
                </a:solidFill>
                <a:latin typeface="Microsoft Yahei"/>
                <a:ea typeface="Microsoft Yahei"/>
                <a:cs typeface="Microsoft Yahei"/>
              </a:rPr>
              <a:t>将评估结果及时反馈给生产或服务提供商，提出改进意见和建议。</a:t>
            </a:r>
          </a:p>
        </p:txBody>
      </p:sp>
      <p:sp>
        <p:nvSpPr>
          <p:cNvPr id="26" name="TextBox 26"/>
          <p:cNvSpPr txBox="1"/>
          <p:nvPr/>
        </p:nvSpPr>
        <p:spPr>
          <a:xfrm>
            <a:off x="6733255" y="4761023"/>
            <a:ext cx="3447287" cy="8839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74000"/>
              </a:lnSpc>
            </a:pPr>
            <a:r>
              <a:rPr lang="en-US" sz="2325" b="1">
                <a:solidFill>
                  <a:schemeClr val="accent1">
                    <a:alpha val="100000"/>
                  </a:schemeClr>
                </a:solidFill>
                <a:latin typeface="Microsoft Yahei"/>
                <a:ea typeface="Microsoft Yahei"/>
                <a:cs typeface="Microsoft Yahei"/>
              </a:rPr>
              <a:t>跟踪改进措施</a:t>
            </a:r>
          </a:p>
        </p:txBody>
      </p:sp>
      <p:sp>
        <p:nvSpPr>
          <p:cNvPr id="27" name="TextBox 27"/>
          <p:cNvSpPr txBox="1"/>
          <p:nvPr/>
        </p:nvSpPr>
        <p:spPr>
          <a:xfrm>
            <a:off x="7421217" y="5385748"/>
            <a:ext cx="4362450" cy="847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chemeClr val="dk1">
                    <a:alpha val="100000"/>
                  </a:schemeClr>
                </a:solidFill>
                <a:latin typeface="Microsoft Yahei"/>
                <a:ea typeface="Microsoft Yahei"/>
                <a:cs typeface="Microsoft Yahei"/>
              </a:rPr>
              <a:t>对生产或服务提供商采取的改进措施进行跟踪和验证，确保其有效性。</a:t>
            </a:r>
          </a:p>
        </p:txBody>
      </p:sp>
      <p:sp>
        <p:nvSpPr>
          <p:cNvPr id="28" name="Freeform 28"/>
          <p:cNvSpPr/>
          <p:nvPr/>
        </p:nvSpPr>
        <p:spPr>
          <a:xfrm>
            <a:off x="5453880" y="2786880"/>
            <a:ext cx="1284241" cy="1284241"/>
          </a:xfrm>
          <a:custGeom>
            <a:rect l="l" t="t" r="r" b="b"/>
            <a:pathLst>
              <a:path w="304800" h="304800">
                <a:moveTo>
                  <a:pt x="288693" y="85468"/>
                </a:moveTo>
                <a:lnTo>
                  <a:pt x="193700" y="180461"/>
                </a:lnTo>
                <a:lnTo>
                  <a:pt x="301971" y="180461"/>
                </a:lnTo>
                <a:cubicBezTo>
                  <a:pt x="303686" y="171298"/>
                  <a:pt x="304800" y="162001"/>
                  <a:pt x="304800" y="152400"/>
                </a:cubicBezTo>
                <a:cubicBezTo>
                  <a:pt x="304800" y="128273"/>
                  <a:pt x="298694" y="105747"/>
                  <a:pt x="288693" y="85468"/>
                </a:cubicBezTo>
                <a:close/>
                <a:moveTo>
                  <a:pt x="200549" y="145161"/>
                </a:moveTo>
                <a:lnTo>
                  <a:pt x="278682" y="67066"/>
                </a:lnTo>
                <a:cubicBezTo>
                  <a:pt x="260080" y="39643"/>
                  <a:pt x="232543" y="19241"/>
                  <a:pt x="200549" y="8525"/>
                </a:cubicBezTo>
                <a:lnTo>
                  <a:pt x="200549" y="145161"/>
                </a:lnTo>
                <a:close/>
                <a:moveTo>
                  <a:pt x="159525" y="200549"/>
                </a:moveTo>
                <a:lnTo>
                  <a:pt x="237677" y="278721"/>
                </a:lnTo>
                <a:cubicBezTo>
                  <a:pt x="265138" y="260156"/>
                  <a:pt x="285560" y="232581"/>
                  <a:pt x="296275" y="200549"/>
                </a:cubicBezTo>
                <a:lnTo>
                  <a:pt x="159525" y="200549"/>
                </a:lnTo>
                <a:close/>
                <a:moveTo>
                  <a:pt x="180432" y="111862"/>
                </a:moveTo>
                <a:lnTo>
                  <a:pt x="180432" y="2829"/>
                </a:lnTo>
                <a:cubicBezTo>
                  <a:pt x="171317" y="1133"/>
                  <a:pt x="162001" y="0"/>
                  <a:pt x="152400" y="0"/>
                </a:cubicBezTo>
                <a:cubicBezTo>
                  <a:pt x="128064" y="0"/>
                  <a:pt x="105366" y="6229"/>
                  <a:pt x="84963" y="16393"/>
                </a:cubicBezTo>
                <a:lnTo>
                  <a:pt x="180432" y="111862"/>
                </a:lnTo>
                <a:close/>
                <a:moveTo>
                  <a:pt x="124368" y="193853"/>
                </a:moveTo>
                <a:lnTo>
                  <a:pt x="124368" y="301981"/>
                </a:lnTo>
                <a:cubicBezTo>
                  <a:pt x="133483" y="303686"/>
                  <a:pt x="142799" y="304800"/>
                  <a:pt x="152400" y="304800"/>
                </a:cubicBezTo>
                <a:cubicBezTo>
                  <a:pt x="176508" y="304800"/>
                  <a:pt x="198987" y="298694"/>
                  <a:pt x="219266" y="288722"/>
                </a:cubicBezTo>
                <a:lnTo>
                  <a:pt x="124368" y="193853"/>
                </a:lnTo>
                <a:close/>
                <a:moveTo>
                  <a:pt x="104232" y="159763"/>
                </a:moveTo>
                <a:lnTo>
                  <a:pt x="26194" y="237792"/>
                </a:lnTo>
                <a:cubicBezTo>
                  <a:pt x="44758" y="265176"/>
                  <a:pt x="72276" y="285569"/>
                  <a:pt x="104232" y="296285"/>
                </a:cubicBezTo>
                <a:lnTo>
                  <a:pt x="104232" y="159763"/>
                </a:lnTo>
                <a:close/>
                <a:moveTo>
                  <a:pt x="2829" y="124368"/>
                </a:moveTo>
                <a:cubicBezTo>
                  <a:pt x="1133" y="133483"/>
                  <a:pt x="0" y="142799"/>
                  <a:pt x="0" y="152400"/>
                </a:cubicBezTo>
                <a:cubicBezTo>
                  <a:pt x="0" y="176584"/>
                  <a:pt x="6144" y="199130"/>
                  <a:pt x="16145" y="219408"/>
                </a:cubicBezTo>
                <a:lnTo>
                  <a:pt x="111195" y="124358"/>
                </a:lnTo>
                <a:lnTo>
                  <a:pt x="2829" y="124358"/>
                </a:lnTo>
                <a:close/>
                <a:moveTo>
                  <a:pt x="66637" y="26489"/>
                </a:moveTo>
                <a:cubicBezTo>
                  <a:pt x="39443" y="45053"/>
                  <a:pt x="19183" y="72428"/>
                  <a:pt x="8525" y="104232"/>
                </a:cubicBezTo>
                <a:lnTo>
                  <a:pt x="144389" y="104232"/>
                </a:lnTo>
                <a:lnTo>
                  <a:pt x="66637" y="26489"/>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29" name="Group 29"/>
          <p:cNvGrpSpPr/>
          <p:nvPr/>
        </p:nvGrpSpPr>
        <p:grpSpPr>
          <a:xfrm>
            <a:off x="454963" y="93878"/>
            <a:ext cx="10641129" cy="914400"/>
            <a:chOff x="454963" y="93878"/>
            <a:chExt cx="10641129" cy="914400"/>
          </a:xfrm>
        </p:grpSpPr>
        <p:sp>
          <p:nvSpPr>
            <p:cNvPr id="30" name="AutoShape 3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AutoShape 4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8" name="AutoShape 4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9" name="AutoShape 4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0" name="TextBox 5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外部质量控制的流程</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4812" y="1067255"/>
            <a:ext cx="12205122" cy="3616657"/>
          </a:xfrm>
          <a:prstGeom prst="rect">
            <a:avLst/>
          </a:prstGeom>
          <a:solidFill>
            <a:srgbClr val="1E242F">
              <a:alpha val="37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562455" y="2990347"/>
            <a:ext cx="9434404" cy="110451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175" b="1">
                <a:solidFill>
                  <a:schemeClr val="dk1">
                    <a:alpha val="100000"/>
                  </a:schemeClr>
                </a:solidFill>
                <a:latin typeface="Microsoft Yahei"/>
                <a:ea typeface="Microsoft Yahei"/>
                <a:cs typeface="Microsoft Yahei"/>
              </a:rPr>
              <a:t>生物技术行业概述</a:t>
            </a:r>
          </a:p>
        </p:txBody>
      </p:sp>
      <p:sp>
        <p:nvSpPr>
          <p:cNvPr id="4" name="TextBox 4"/>
          <p:cNvSpPr txBox="1"/>
          <p:nvPr/>
        </p:nvSpPr>
        <p:spPr>
          <a:xfrm>
            <a:off x="562455" y="1656300"/>
            <a:ext cx="7680985"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7650" b="1">
                <a:solidFill>
                  <a:schemeClr val="dk1">
                    <a:alpha val="100000"/>
                  </a:schemeClr>
                </a:solidFill>
                <a:latin typeface="Microsoft Yahei"/>
                <a:ea typeface="Microsoft Yahei"/>
                <a:cs typeface="Microsoft Yahei"/>
              </a:rPr>
              <a:t>03</a:t>
            </a: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23819" r="23819"/>
          <a:stretch>
            <a:fillRect/>
          </a:stretch>
        </p:blipFill>
        <p:spPr>
          <a:xfrm>
            <a:off x="875314" y="1869245"/>
            <a:ext cx="2050689" cy="3916435"/>
          </a:xfrm>
          <a:prstGeom prst="rect">
            <a:avLst/>
          </a:prstGeom>
        </p:spPr>
      </p:pic>
      <p:pic>
        <p:nvPicPr>
          <p:cNvPr id="3" name="Picture 3"/>
          <p:cNvPicPr>
            <a:picLocks noChangeAspect="1"/>
          </p:cNvPicPr>
          <p:nvPr/>
        </p:nvPicPr>
        <p:blipFill>
          <a:blip r:embed="rId3"/>
          <a:srcRect l="23819" r="23819"/>
          <a:stretch>
            <a:fillRect/>
          </a:stretch>
        </p:blipFill>
        <p:spPr>
          <a:xfrm>
            <a:off x="5906739" y="1869245"/>
            <a:ext cx="2050689" cy="3916435"/>
          </a:xfrm>
          <a:prstGeom prst="rect">
            <a:avLst/>
          </a:prstGeom>
        </p:spPr>
      </p:pic>
      <p:pic>
        <p:nvPicPr>
          <p:cNvPr id="4" name="Picture 4"/>
          <p:cNvPicPr>
            <a:picLocks noChangeAspect="1"/>
          </p:cNvPicPr>
          <p:nvPr/>
        </p:nvPicPr>
        <p:blipFill>
          <a:blip r:embed="rId4"/>
          <a:srcRect l="23819" r="23819"/>
          <a:stretch>
            <a:fillRect/>
          </a:stretch>
        </p:blipFill>
        <p:spPr>
          <a:xfrm>
            <a:off x="3391027" y="1869245"/>
            <a:ext cx="2050689" cy="3916435"/>
          </a:xfrm>
          <a:prstGeom prst="rect">
            <a:avLst/>
          </a:prstGeom>
        </p:spPr>
      </p:pic>
      <p:sp>
        <p:nvSpPr>
          <p:cNvPr id="5" name="Freeform 5"/>
          <p:cNvSpPr/>
          <p:nvPr/>
        </p:nvSpPr>
        <p:spPr>
          <a:xfrm>
            <a:off x="8503615" y="2041071"/>
            <a:ext cx="300899" cy="495300"/>
          </a:xfrm>
          <a:custGeom>
            <a:rect l="l" t="t" r="r" b="b"/>
            <a:pathLst>
              <a:path w="369275" h="607851">
                <a:moveTo>
                  <a:pt x="139276" y="570066"/>
                </a:moveTo>
                <a:cubicBezTo>
                  <a:pt x="144275" y="565371"/>
                  <a:pt x="152183" y="565744"/>
                  <a:pt x="156809" y="570811"/>
                </a:cubicBezTo>
                <a:cubicBezTo>
                  <a:pt x="171730" y="587133"/>
                  <a:pt x="197544" y="587133"/>
                  <a:pt x="212465" y="570811"/>
                </a:cubicBezTo>
                <a:cubicBezTo>
                  <a:pt x="217091" y="565744"/>
                  <a:pt x="224999" y="565371"/>
                  <a:pt x="229998" y="570066"/>
                </a:cubicBezTo>
                <a:cubicBezTo>
                  <a:pt x="235071" y="574687"/>
                  <a:pt x="235444" y="582512"/>
                  <a:pt x="230818" y="587580"/>
                </a:cubicBezTo>
                <a:cubicBezTo>
                  <a:pt x="218956" y="600473"/>
                  <a:pt x="202170" y="607851"/>
                  <a:pt x="184637" y="607851"/>
                </a:cubicBezTo>
                <a:cubicBezTo>
                  <a:pt x="167105" y="607851"/>
                  <a:pt x="150318" y="600473"/>
                  <a:pt x="138456" y="587580"/>
                </a:cubicBezTo>
                <a:cubicBezTo>
                  <a:pt x="133830" y="582512"/>
                  <a:pt x="134203" y="574687"/>
                  <a:pt x="139276" y="570066"/>
                </a:cubicBezTo>
                <a:close/>
                <a:moveTo>
                  <a:pt x="273919" y="497785"/>
                </a:moveTo>
                <a:cubicBezTo>
                  <a:pt x="280558" y="496146"/>
                  <a:pt x="287345" y="500169"/>
                  <a:pt x="288986" y="506874"/>
                </a:cubicBezTo>
                <a:cubicBezTo>
                  <a:pt x="290627" y="513505"/>
                  <a:pt x="286599" y="520210"/>
                  <a:pt x="279961" y="521849"/>
                </a:cubicBezTo>
                <a:cubicBezTo>
                  <a:pt x="218426" y="537271"/>
                  <a:pt x="156891" y="552619"/>
                  <a:pt x="95356" y="567966"/>
                </a:cubicBezTo>
                <a:cubicBezTo>
                  <a:pt x="88717" y="569605"/>
                  <a:pt x="81930" y="565582"/>
                  <a:pt x="80289" y="558951"/>
                </a:cubicBezTo>
                <a:cubicBezTo>
                  <a:pt x="78648" y="552321"/>
                  <a:pt x="82676" y="545541"/>
                  <a:pt x="89314" y="543902"/>
                </a:cubicBezTo>
                <a:cubicBezTo>
                  <a:pt x="150849" y="528554"/>
                  <a:pt x="212384" y="513207"/>
                  <a:pt x="273919" y="497785"/>
                </a:cubicBezTo>
                <a:close/>
                <a:moveTo>
                  <a:pt x="273919" y="452696"/>
                </a:moveTo>
                <a:cubicBezTo>
                  <a:pt x="280558" y="450984"/>
                  <a:pt x="287345" y="455003"/>
                  <a:pt x="288986" y="461701"/>
                </a:cubicBezTo>
                <a:cubicBezTo>
                  <a:pt x="290627" y="468325"/>
                  <a:pt x="286599" y="475024"/>
                  <a:pt x="279961" y="476736"/>
                </a:cubicBezTo>
                <a:cubicBezTo>
                  <a:pt x="218426" y="492067"/>
                  <a:pt x="156891" y="507399"/>
                  <a:pt x="95356" y="522731"/>
                </a:cubicBezTo>
                <a:cubicBezTo>
                  <a:pt x="88717" y="524443"/>
                  <a:pt x="81930" y="520350"/>
                  <a:pt x="80289" y="513726"/>
                </a:cubicBezTo>
                <a:cubicBezTo>
                  <a:pt x="78648" y="507102"/>
                  <a:pt x="82676" y="500403"/>
                  <a:pt x="89314" y="498691"/>
                </a:cubicBezTo>
                <a:cubicBezTo>
                  <a:pt x="150849" y="483360"/>
                  <a:pt x="212384" y="468028"/>
                  <a:pt x="273919" y="452696"/>
                </a:cubicBezTo>
                <a:close/>
                <a:moveTo>
                  <a:pt x="184673" y="227009"/>
                </a:moveTo>
                <a:cubicBezTo>
                  <a:pt x="189222" y="227009"/>
                  <a:pt x="193698" y="227158"/>
                  <a:pt x="198173" y="227456"/>
                </a:cubicBezTo>
                <a:cubicBezTo>
                  <a:pt x="202723" y="227829"/>
                  <a:pt x="207273" y="228276"/>
                  <a:pt x="211748" y="228947"/>
                </a:cubicBezTo>
                <a:cubicBezTo>
                  <a:pt x="216223" y="229617"/>
                  <a:pt x="220773" y="230437"/>
                  <a:pt x="225248" y="231406"/>
                </a:cubicBezTo>
                <a:cubicBezTo>
                  <a:pt x="229723" y="232449"/>
                  <a:pt x="234199" y="233567"/>
                  <a:pt x="238674" y="234908"/>
                </a:cubicBezTo>
                <a:cubicBezTo>
                  <a:pt x="248370" y="237740"/>
                  <a:pt x="250757" y="250408"/>
                  <a:pt x="242776" y="256593"/>
                </a:cubicBezTo>
                <a:cubicBezTo>
                  <a:pt x="242403" y="256891"/>
                  <a:pt x="242030" y="257190"/>
                  <a:pt x="241657" y="257562"/>
                </a:cubicBezTo>
                <a:cubicBezTo>
                  <a:pt x="241284" y="257935"/>
                  <a:pt x="240837" y="258307"/>
                  <a:pt x="240464" y="258680"/>
                </a:cubicBezTo>
                <a:cubicBezTo>
                  <a:pt x="240091" y="259127"/>
                  <a:pt x="239644" y="259574"/>
                  <a:pt x="239271" y="260021"/>
                </a:cubicBezTo>
                <a:cubicBezTo>
                  <a:pt x="238823" y="260543"/>
                  <a:pt x="238450" y="261065"/>
                  <a:pt x="238003" y="261586"/>
                </a:cubicBezTo>
                <a:cubicBezTo>
                  <a:pt x="237555" y="262182"/>
                  <a:pt x="237182" y="262779"/>
                  <a:pt x="236735" y="263449"/>
                </a:cubicBezTo>
                <a:cubicBezTo>
                  <a:pt x="236287" y="264120"/>
                  <a:pt x="235914" y="264791"/>
                  <a:pt x="235467" y="265461"/>
                </a:cubicBezTo>
                <a:cubicBezTo>
                  <a:pt x="235019" y="266206"/>
                  <a:pt x="234646" y="266952"/>
                  <a:pt x="234199" y="267697"/>
                </a:cubicBezTo>
                <a:cubicBezTo>
                  <a:pt x="233826" y="268442"/>
                  <a:pt x="233453" y="269187"/>
                  <a:pt x="233080" y="269932"/>
                </a:cubicBezTo>
                <a:cubicBezTo>
                  <a:pt x="232632" y="270827"/>
                  <a:pt x="232259" y="271721"/>
                  <a:pt x="231812" y="272615"/>
                </a:cubicBezTo>
                <a:cubicBezTo>
                  <a:pt x="231439" y="273584"/>
                  <a:pt x="230991" y="274553"/>
                  <a:pt x="230618" y="275521"/>
                </a:cubicBezTo>
                <a:cubicBezTo>
                  <a:pt x="230171" y="276565"/>
                  <a:pt x="229798" y="277608"/>
                  <a:pt x="229425" y="278726"/>
                </a:cubicBezTo>
                <a:cubicBezTo>
                  <a:pt x="228978" y="279844"/>
                  <a:pt x="228605" y="280961"/>
                  <a:pt x="228232" y="282079"/>
                </a:cubicBezTo>
                <a:cubicBezTo>
                  <a:pt x="227859" y="283271"/>
                  <a:pt x="227486" y="284464"/>
                  <a:pt x="227113" y="285656"/>
                </a:cubicBezTo>
                <a:cubicBezTo>
                  <a:pt x="226740" y="286923"/>
                  <a:pt x="226367" y="288190"/>
                  <a:pt x="225994" y="289457"/>
                </a:cubicBezTo>
                <a:cubicBezTo>
                  <a:pt x="225621" y="290798"/>
                  <a:pt x="225248" y="292214"/>
                  <a:pt x="224950" y="293555"/>
                </a:cubicBezTo>
                <a:cubicBezTo>
                  <a:pt x="224577" y="294971"/>
                  <a:pt x="224204" y="296387"/>
                  <a:pt x="223906" y="297803"/>
                </a:cubicBezTo>
                <a:cubicBezTo>
                  <a:pt x="223533" y="299293"/>
                  <a:pt x="223234" y="300784"/>
                  <a:pt x="222936" y="302274"/>
                </a:cubicBezTo>
                <a:cubicBezTo>
                  <a:pt x="222265" y="305478"/>
                  <a:pt x="221593" y="308608"/>
                  <a:pt x="221071" y="311813"/>
                </a:cubicBezTo>
                <a:cubicBezTo>
                  <a:pt x="220475" y="315315"/>
                  <a:pt x="219878" y="318817"/>
                  <a:pt x="219430" y="322245"/>
                </a:cubicBezTo>
                <a:cubicBezTo>
                  <a:pt x="218983" y="325152"/>
                  <a:pt x="218610" y="328058"/>
                  <a:pt x="218237" y="330964"/>
                </a:cubicBezTo>
                <a:cubicBezTo>
                  <a:pt x="217789" y="334914"/>
                  <a:pt x="217342" y="338938"/>
                  <a:pt x="216969" y="342887"/>
                </a:cubicBezTo>
                <a:cubicBezTo>
                  <a:pt x="216521" y="347135"/>
                  <a:pt x="216148" y="351383"/>
                  <a:pt x="215776" y="355630"/>
                </a:cubicBezTo>
                <a:cubicBezTo>
                  <a:pt x="215477" y="360101"/>
                  <a:pt x="215179" y="364647"/>
                  <a:pt x="214880" y="369193"/>
                </a:cubicBezTo>
                <a:cubicBezTo>
                  <a:pt x="214508" y="376049"/>
                  <a:pt x="208615" y="381265"/>
                  <a:pt x="201753" y="380818"/>
                </a:cubicBezTo>
                <a:cubicBezTo>
                  <a:pt x="194891" y="380445"/>
                  <a:pt x="189670" y="374558"/>
                  <a:pt x="190117" y="367702"/>
                </a:cubicBezTo>
                <a:cubicBezTo>
                  <a:pt x="190490" y="361517"/>
                  <a:pt x="190863" y="355332"/>
                  <a:pt x="191385" y="349221"/>
                </a:cubicBezTo>
                <a:cubicBezTo>
                  <a:pt x="191684" y="346241"/>
                  <a:pt x="191908" y="343334"/>
                  <a:pt x="192206" y="340428"/>
                </a:cubicBezTo>
                <a:cubicBezTo>
                  <a:pt x="192504" y="337596"/>
                  <a:pt x="192803" y="334839"/>
                  <a:pt x="193101" y="332007"/>
                </a:cubicBezTo>
                <a:cubicBezTo>
                  <a:pt x="193399" y="329325"/>
                  <a:pt x="193772" y="326642"/>
                  <a:pt x="194071" y="323959"/>
                </a:cubicBezTo>
                <a:cubicBezTo>
                  <a:pt x="194294" y="322171"/>
                  <a:pt x="194593" y="320457"/>
                  <a:pt x="194816" y="318743"/>
                </a:cubicBezTo>
                <a:cubicBezTo>
                  <a:pt x="195189" y="316209"/>
                  <a:pt x="195562" y="313750"/>
                  <a:pt x="196010" y="311216"/>
                </a:cubicBezTo>
                <a:cubicBezTo>
                  <a:pt x="196383" y="308832"/>
                  <a:pt x="196756" y="306447"/>
                  <a:pt x="197203" y="303988"/>
                </a:cubicBezTo>
                <a:cubicBezTo>
                  <a:pt x="197651" y="301752"/>
                  <a:pt x="198098" y="299442"/>
                  <a:pt x="198620" y="297132"/>
                </a:cubicBezTo>
                <a:cubicBezTo>
                  <a:pt x="199068" y="294971"/>
                  <a:pt x="199515" y="292810"/>
                  <a:pt x="200038" y="290574"/>
                </a:cubicBezTo>
                <a:cubicBezTo>
                  <a:pt x="200560" y="288488"/>
                  <a:pt x="201082" y="286476"/>
                  <a:pt x="201604" y="284389"/>
                </a:cubicBezTo>
                <a:cubicBezTo>
                  <a:pt x="202126" y="282377"/>
                  <a:pt x="202723" y="280440"/>
                  <a:pt x="203319" y="278502"/>
                </a:cubicBezTo>
                <a:cubicBezTo>
                  <a:pt x="203916" y="276565"/>
                  <a:pt x="204513" y="274702"/>
                  <a:pt x="205110" y="272839"/>
                </a:cubicBezTo>
                <a:cubicBezTo>
                  <a:pt x="205706" y="271125"/>
                  <a:pt x="206378" y="269336"/>
                  <a:pt x="207049" y="267548"/>
                </a:cubicBezTo>
                <a:cubicBezTo>
                  <a:pt x="207720" y="265908"/>
                  <a:pt x="208391" y="264269"/>
                  <a:pt x="209137" y="262629"/>
                </a:cubicBezTo>
                <a:cubicBezTo>
                  <a:pt x="209809" y="260990"/>
                  <a:pt x="210554" y="259425"/>
                  <a:pt x="211300" y="257935"/>
                </a:cubicBezTo>
                <a:cubicBezTo>
                  <a:pt x="211673" y="257190"/>
                  <a:pt x="212046" y="256519"/>
                  <a:pt x="212419" y="255848"/>
                </a:cubicBezTo>
                <a:cubicBezTo>
                  <a:pt x="212643" y="255401"/>
                  <a:pt x="212941" y="254879"/>
                  <a:pt x="213240" y="254358"/>
                </a:cubicBezTo>
                <a:cubicBezTo>
                  <a:pt x="211524" y="254060"/>
                  <a:pt x="209809" y="253762"/>
                  <a:pt x="208093" y="253538"/>
                </a:cubicBezTo>
                <a:cubicBezTo>
                  <a:pt x="204214" y="252942"/>
                  <a:pt x="200336" y="252495"/>
                  <a:pt x="196383" y="252197"/>
                </a:cubicBezTo>
                <a:cubicBezTo>
                  <a:pt x="192504" y="251973"/>
                  <a:pt x="188551" y="251824"/>
                  <a:pt x="184673" y="251824"/>
                </a:cubicBezTo>
                <a:cubicBezTo>
                  <a:pt x="180794" y="251824"/>
                  <a:pt x="176841" y="251899"/>
                  <a:pt x="172962" y="252197"/>
                </a:cubicBezTo>
                <a:cubicBezTo>
                  <a:pt x="169009" y="252495"/>
                  <a:pt x="165131" y="252942"/>
                  <a:pt x="161252" y="253538"/>
                </a:cubicBezTo>
                <a:cubicBezTo>
                  <a:pt x="159537" y="253762"/>
                  <a:pt x="157821" y="254060"/>
                  <a:pt x="156106" y="254358"/>
                </a:cubicBezTo>
                <a:cubicBezTo>
                  <a:pt x="156404" y="254879"/>
                  <a:pt x="156702" y="255401"/>
                  <a:pt x="157001" y="255848"/>
                </a:cubicBezTo>
                <a:cubicBezTo>
                  <a:pt x="157299" y="256519"/>
                  <a:pt x="157672" y="257190"/>
                  <a:pt x="158045" y="257935"/>
                </a:cubicBezTo>
                <a:cubicBezTo>
                  <a:pt x="158791" y="259425"/>
                  <a:pt x="159537" y="260990"/>
                  <a:pt x="160208" y="262629"/>
                </a:cubicBezTo>
                <a:cubicBezTo>
                  <a:pt x="160954" y="264269"/>
                  <a:pt x="161625" y="265908"/>
                  <a:pt x="162296" y="267548"/>
                </a:cubicBezTo>
                <a:cubicBezTo>
                  <a:pt x="162968" y="269336"/>
                  <a:pt x="163639" y="271125"/>
                  <a:pt x="164236" y="272839"/>
                </a:cubicBezTo>
                <a:cubicBezTo>
                  <a:pt x="164832" y="274702"/>
                  <a:pt x="165429" y="276565"/>
                  <a:pt x="166026" y="278502"/>
                </a:cubicBezTo>
                <a:cubicBezTo>
                  <a:pt x="166622" y="280440"/>
                  <a:pt x="167219" y="282377"/>
                  <a:pt x="167741" y="284389"/>
                </a:cubicBezTo>
                <a:cubicBezTo>
                  <a:pt x="168263" y="286476"/>
                  <a:pt x="168785" y="288488"/>
                  <a:pt x="169308" y="290574"/>
                </a:cubicBezTo>
                <a:cubicBezTo>
                  <a:pt x="169830" y="292810"/>
                  <a:pt x="170277" y="294971"/>
                  <a:pt x="170725" y="297132"/>
                </a:cubicBezTo>
                <a:cubicBezTo>
                  <a:pt x="171247" y="299442"/>
                  <a:pt x="171694" y="301752"/>
                  <a:pt x="172142" y="303988"/>
                </a:cubicBezTo>
                <a:cubicBezTo>
                  <a:pt x="172589" y="306447"/>
                  <a:pt x="172962" y="308832"/>
                  <a:pt x="173410" y="311216"/>
                </a:cubicBezTo>
                <a:cubicBezTo>
                  <a:pt x="173783" y="313750"/>
                  <a:pt x="174156" y="316209"/>
                  <a:pt x="174529" y="318743"/>
                </a:cubicBezTo>
                <a:cubicBezTo>
                  <a:pt x="175200" y="323140"/>
                  <a:pt x="175722" y="327611"/>
                  <a:pt x="176244" y="332007"/>
                </a:cubicBezTo>
                <a:cubicBezTo>
                  <a:pt x="176915" y="337745"/>
                  <a:pt x="177438" y="343483"/>
                  <a:pt x="177960" y="349221"/>
                </a:cubicBezTo>
                <a:cubicBezTo>
                  <a:pt x="178482" y="355332"/>
                  <a:pt x="178929" y="361517"/>
                  <a:pt x="179228" y="367702"/>
                </a:cubicBezTo>
                <a:cubicBezTo>
                  <a:pt x="179675" y="374558"/>
                  <a:pt x="174454" y="380445"/>
                  <a:pt x="167592" y="380818"/>
                </a:cubicBezTo>
                <a:cubicBezTo>
                  <a:pt x="160730" y="381265"/>
                  <a:pt x="154838" y="376049"/>
                  <a:pt x="154465" y="369193"/>
                </a:cubicBezTo>
                <a:cubicBezTo>
                  <a:pt x="154166" y="364647"/>
                  <a:pt x="153868" y="360101"/>
                  <a:pt x="153570" y="355630"/>
                </a:cubicBezTo>
                <a:cubicBezTo>
                  <a:pt x="153197" y="351383"/>
                  <a:pt x="152824" y="347135"/>
                  <a:pt x="152451" y="342887"/>
                </a:cubicBezTo>
                <a:cubicBezTo>
                  <a:pt x="152003" y="338938"/>
                  <a:pt x="151556" y="334914"/>
                  <a:pt x="151108" y="330964"/>
                </a:cubicBezTo>
                <a:cubicBezTo>
                  <a:pt x="150735" y="328058"/>
                  <a:pt x="150362" y="325152"/>
                  <a:pt x="149915" y="322245"/>
                </a:cubicBezTo>
                <a:cubicBezTo>
                  <a:pt x="149467" y="318817"/>
                  <a:pt x="148871" y="315315"/>
                  <a:pt x="148274" y="311813"/>
                </a:cubicBezTo>
                <a:cubicBezTo>
                  <a:pt x="147752" y="308608"/>
                  <a:pt x="147080" y="305404"/>
                  <a:pt x="146409" y="302274"/>
                </a:cubicBezTo>
                <a:cubicBezTo>
                  <a:pt x="145812" y="299368"/>
                  <a:pt x="145141" y="296387"/>
                  <a:pt x="144395" y="293555"/>
                </a:cubicBezTo>
                <a:cubicBezTo>
                  <a:pt x="143799" y="290872"/>
                  <a:pt x="143053" y="288264"/>
                  <a:pt x="142232" y="285656"/>
                </a:cubicBezTo>
                <a:cubicBezTo>
                  <a:pt x="141859" y="284464"/>
                  <a:pt x="141486" y="283271"/>
                  <a:pt x="141113" y="282079"/>
                </a:cubicBezTo>
                <a:cubicBezTo>
                  <a:pt x="140741" y="280961"/>
                  <a:pt x="140368" y="279844"/>
                  <a:pt x="139920" y="278726"/>
                </a:cubicBezTo>
                <a:cubicBezTo>
                  <a:pt x="139547" y="277608"/>
                  <a:pt x="139174" y="276565"/>
                  <a:pt x="138727" y="275521"/>
                </a:cubicBezTo>
                <a:cubicBezTo>
                  <a:pt x="138354" y="274553"/>
                  <a:pt x="137906" y="273584"/>
                  <a:pt x="137533" y="272615"/>
                </a:cubicBezTo>
                <a:cubicBezTo>
                  <a:pt x="137086" y="271721"/>
                  <a:pt x="136713" y="270827"/>
                  <a:pt x="136265" y="269932"/>
                </a:cubicBezTo>
                <a:cubicBezTo>
                  <a:pt x="135892" y="269187"/>
                  <a:pt x="135519" y="268442"/>
                  <a:pt x="135146" y="267697"/>
                </a:cubicBezTo>
                <a:cubicBezTo>
                  <a:pt x="134699" y="266952"/>
                  <a:pt x="134326" y="266206"/>
                  <a:pt x="133878" y="265461"/>
                </a:cubicBezTo>
                <a:cubicBezTo>
                  <a:pt x="133431" y="264791"/>
                  <a:pt x="133058" y="264120"/>
                  <a:pt x="132611" y="263449"/>
                </a:cubicBezTo>
                <a:cubicBezTo>
                  <a:pt x="132163" y="262779"/>
                  <a:pt x="131790" y="262182"/>
                  <a:pt x="131343" y="261586"/>
                </a:cubicBezTo>
                <a:cubicBezTo>
                  <a:pt x="130895" y="261065"/>
                  <a:pt x="130522" y="260543"/>
                  <a:pt x="130075" y="260021"/>
                </a:cubicBezTo>
                <a:cubicBezTo>
                  <a:pt x="129702" y="259574"/>
                  <a:pt x="129254" y="259127"/>
                  <a:pt x="128881" y="258680"/>
                </a:cubicBezTo>
                <a:cubicBezTo>
                  <a:pt x="128508" y="258307"/>
                  <a:pt x="128061" y="257935"/>
                  <a:pt x="127688" y="257562"/>
                </a:cubicBezTo>
                <a:cubicBezTo>
                  <a:pt x="127315" y="257190"/>
                  <a:pt x="126942" y="256891"/>
                  <a:pt x="126569" y="256593"/>
                </a:cubicBezTo>
                <a:cubicBezTo>
                  <a:pt x="118588" y="250408"/>
                  <a:pt x="120975" y="237740"/>
                  <a:pt x="130671" y="234908"/>
                </a:cubicBezTo>
                <a:cubicBezTo>
                  <a:pt x="135146" y="233567"/>
                  <a:pt x="139622" y="232449"/>
                  <a:pt x="144097" y="231406"/>
                </a:cubicBezTo>
                <a:cubicBezTo>
                  <a:pt x="148572" y="230437"/>
                  <a:pt x="153122" y="229617"/>
                  <a:pt x="157597" y="228947"/>
                </a:cubicBezTo>
                <a:cubicBezTo>
                  <a:pt x="162147" y="228276"/>
                  <a:pt x="166622" y="227829"/>
                  <a:pt x="171172" y="227456"/>
                </a:cubicBezTo>
                <a:cubicBezTo>
                  <a:pt x="175647" y="227158"/>
                  <a:pt x="180123" y="227009"/>
                  <a:pt x="184673" y="227009"/>
                </a:cubicBezTo>
                <a:close/>
                <a:moveTo>
                  <a:pt x="184638" y="0"/>
                </a:moveTo>
                <a:cubicBezTo>
                  <a:pt x="244994" y="0"/>
                  <a:pt x="301546" y="29424"/>
                  <a:pt x="336088" y="78887"/>
                </a:cubicBezTo>
                <a:cubicBezTo>
                  <a:pt x="370631" y="128350"/>
                  <a:pt x="378763" y="191444"/>
                  <a:pt x="357873" y="248058"/>
                </a:cubicBezTo>
                <a:cubicBezTo>
                  <a:pt x="336461" y="306087"/>
                  <a:pt x="272822" y="336703"/>
                  <a:pt x="262900" y="410227"/>
                </a:cubicBezTo>
                <a:cubicBezTo>
                  <a:pt x="266555" y="409259"/>
                  <a:pt x="270286" y="408365"/>
                  <a:pt x="273941" y="407471"/>
                </a:cubicBezTo>
                <a:cubicBezTo>
                  <a:pt x="280581" y="405757"/>
                  <a:pt x="287370" y="409855"/>
                  <a:pt x="289012" y="416484"/>
                </a:cubicBezTo>
                <a:cubicBezTo>
                  <a:pt x="290653" y="423114"/>
                  <a:pt x="286624" y="429893"/>
                  <a:pt x="279984" y="431532"/>
                </a:cubicBezTo>
                <a:cubicBezTo>
                  <a:pt x="218434" y="446877"/>
                  <a:pt x="156884" y="462222"/>
                  <a:pt x="95334" y="477642"/>
                </a:cubicBezTo>
                <a:cubicBezTo>
                  <a:pt x="88694" y="479281"/>
                  <a:pt x="81905" y="475258"/>
                  <a:pt x="80263" y="468554"/>
                </a:cubicBezTo>
                <a:cubicBezTo>
                  <a:pt x="78622" y="461924"/>
                  <a:pt x="82651" y="455220"/>
                  <a:pt x="89291" y="453507"/>
                </a:cubicBezTo>
                <a:cubicBezTo>
                  <a:pt x="139575" y="440992"/>
                  <a:pt x="189860" y="428403"/>
                  <a:pt x="240145" y="415888"/>
                </a:cubicBezTo>
                <a:cubicBezTo>
                  <a:pt x="238354" y="413132"/>
                  <a:pt x="237757" y="410599"/>
                  <a:pt x="238205" y="407396"/>
                </a:cubicBezTo>
                <a:cubicBezTo>
                  <a:pt x="238876" y="402182"/>
                  <a:pt x="239772" y="397116"/>
                  <a:pt x="240965" y="392051"/>
                </a:cubicBezTo>
                <a:cubicBezTo>
                  <a:pt x="242084" y="387134"/>
                  <a:pt x="243427" y="382367"/>
                  <a:pt x="245069" y="377674"/>
                </a:cubicBezTo>
                <a:cubicBezTo>
                  <a:pt x="246561" y="373130"/>
                  <a:pt x="248277" y="368660"/>
                  <a:pt x="250216" y="364265"/>
                </a:cubicBezTo>
                <a:cubicBezTo>
                  <a:pt x="252007" y="360019"/>
                  <a:pt x="254021" y="355848"/>
                  <a:pt x="256185" y="351751"/>
                </a:cubicBezTo>
                <a:cubicBezTo>
                  <a:pt x="258274" y="347877"/>
                  <a:pt x="260587" y="344004"/>
                  <a:pt x="262900" y="340205"/>
                </a:cubicBezTo>
                <a:cubicBezTo>
                  <a:pt x="265212" y="336554"/>
                  <a:pt x="267600" y="332979"/>
                  <a:pt x="270062" y="329403"/>
                </a:cubicBezTo>
                <a:cubicBezTo>
                  <a:pt x="272449" y="325977"/>
                  <a:pt x="274986" y="322624"/>
                  <a:pt x="277522" y="319347"/>
                </a:cubicBezTo>
                <a:cubicBezTo>
                  <a:pt x="279984" y="316069"/>
                  <a:pt x="282521" y="312941"/>
                  <a:pt x="285058" y="309812"/>
                </a:cubicBezTo>
                <a:cubicBezTo>
                  <a:pt x="287594" y="306758"/>
                  <a:pt x="290056" y="303704"/>
                  <a:pt x="292593" y="300724"/>
                </a:cubicBezTo>
                <a:cubicBezTo>
                  <a:pt x="294906" y="297968"/>
                  <a:pt x="297218" y="295211"/>
                  <a:pt x="299531" y="292530"/>
                </a:cubicBezTo>
                <a:cubicBezTo>
                  <a:pt x="300725" y="291114"/>
                  <a:pt x="301919" y="289699"/>
                  <a:pt x="303038" y="288284"/>
                </a:cubicBezTo>
                <a:cubicBezTo>
                  <a:pt x="305351" y="285528"/>
                  <a:pt x="307663" y="282771"/>
                  <a:pt x="309827" y="279941"/>
                </a:cubicBezTo>
                <a:cubicBezTo>
                  <a:pt x="311990" y="277259"/>
                  <a:pt x="314079" y="274577"/>
                  <a:pt x="316168" y="271821"/>
                </a:cubicBezTo>
                <a:cubicBezTo>
                  <a:pt x="318108" y="269214"/>
                  <a:pt x="320048" y="266532"/>
                  <a:pt x="321838" y="263776"/>
                </a:cubicBezTo>
                <a:cubicBezTo>
                  <a:pt x="323554" y="261169"/>
                  <a:pt x="325270" y="258487"/>
                  <a:pt x="326837" y="255731"/>
                </a:cubicBezTo>
                <a:cubicBezTo>
                  <a:pt x="328329" y="253124"/>
                  <a:pt x="329747" y="250442"/>
                  <a:pt x="331090" y="247686"/>
                </a:cubicBezTo>
                <a:cubicBezTo>
                  <a:pt x="332358" y="245004"/>
                  <a:pt x="333552" y="242248"/>
                  <a:pt x="334596" y="239492"/>
                </a:cubicBezTo>
                <a:cubicBezTo>
                  <a:pt x="352651" y="190550"/>
                  <a:pt x="345563" y="135873"/>
                  <a:pt x="315721" y="93115"/>
                </a:cubicBezTo>
                <a:cubicBezTo>
                  <a:pt x="285804" y="50282"/>
                  <a:pt x="236862" y="24806"/>
                  <a:pt x="184638" y="24806"/>
                </a:cubicBezTo>
                <a:cubicBezTo>
                  <a:pt x="132413" y="24806"/>
                  <a:pt x="83471" y="50282"/>
                  <a:pt x="53554" y="93115"/>
                </a:cubicBezTo>
                <a:cubicBezTo>
                  <a:pt x="23712" y="135873"/>
                  <a:pt x="16624" y="190550"/>
                  <a:pt x="34679" y="239492"/>
                </a:cubicBezTo>
                <a:cubicBezTo>
                  <a:pt x="35425" y="241428"/>
                  <a:pt x="36246" y="243365"/>
                  <a:pt x="37066" y="245302"/>
                </a:cubicBezTo>
                <a:cubicBezTo>
                  <a:pt x="37962" y="247239"/>
                  <a:pt x="38857" y="249175"/>
                  <a:pt x="39827" y="251038"/>
                </a:cubicBezTo>
                <a:cubicBezTo>
                  <a:pt x="40871" y="252975"/>
                  <a:pt x="41916" y="254837"/>
                  <a:pt x="43035" y="256699"/>
                </a:cubicBezTo>
                <a:cubicBezTo>
                  <a:pt x="44154" y="258636"/>
                  <a:pt x="45273" y="260498"/>
                  <a:pt x="46541" y="262361"/>
                </a:cubicBezTo>
                <a:cubicBezTo>
                  <a:pt x="47810" y="264297"/>
                  <a:pt x="49078" y="266234"/>
                  <a:pt x="50421" y="268096"/>
                </a:cubicBezTo>
                <a:cubicBezTo>
                  <a:pt x="51241" y="269288"/>
                  <a:pt x="52062" y="270406"/>
                  <a:pt x="52957" y="271598"/>
                </a:cubicBezTo>
                <a:cubicBezTo>
                  <a:pt x="54375" y="273534"/>
                  <a:pt x="55867" y="275471"/>
                  <a:pt x="57359" y="277333"/>
                </a:cubicBezTo>
                <a:cubicBezTo>
                  <a:pt x="58851" y="279345"/>
                  <a:pt x="60418" y="281281"/>
                  <a:pt x="61985" y="283144"/>
                </a:cubicBezTo>
                <a:cubicBezTo>
                  <a:pt x="63626" y="285155"/>
                  <a:pt x="65267" y="287092"/>
                  <a:pt x="66909" y="289103"/>
                </a:cubicBezTo>
                <a:cubicBezTo>
                  <a:pt x="68774" y="291338"/>
                  <a:pt x="70714" y="293573"/>
                  <a:pt x="72579" y="295882"/>
                </a:cubicBezTo>
                <a:cubicBezTo>
                  <a:pt x="74593" y="298191"/>
                  <a:pt x="76608" y="300575"/>
                  <a:pt x="78547" y="302959"/>
                </a:cubicBezTo>
                <a:cubicBezTo>
                  <a:pt x="80338" y="305119"/>
                  <a:pt x="82128" y="307205"/>
                  <a:pt x="83844" y="309365"/>
                </a:cubicBezTo>
                <a:cubicBezTo>
                  <a:pt x="85635" y="311600"/>
                  <a:pt x="87425" y="313760"/>
                  <a:pt x="89216" y="315995"/>
                </a:cubicBezTo>
                <a:cubicBezTo>
                  <a:pt x="91007" y="318304"/>
                  <a:pt x="92797" y="320613"/>
                  <a:pt x="94513" y="322922"/>
                </a:cubicBezTo>
                <a:cubicBezTo>
                  <a:pt x="96304" y="325306"/>
                  <a:pt x="98020" y="327764"/>
                  <a:pt x="99736" y="330223"/>
                </a:cubicBezTo>
                <a:cubicBezTo>
                  <a:pt x="101526" y="332681"/>
                  <a:pt x="103167" y="335214"/>
                  <a:pt x="104883" y="337821"/>
                </a:cubicBezTo>
                <a:cubicBezTo>
                  <a:pt x="105928" y="339460"/>
                  <a:pt x="106898" y="341024"/>
                  <a:pt x="107868" y="342737"/>
                </a:cubicBezTo>
                <a:cubicBezTo>
                  <a:pt x="109509" y="345419"/>
                  <a:pt x="111076" y="348175"/>
                  <a:pt x="112642" y="350931"/>
                </a:cubicBezTo>
                <a:cubicBezTo>
                  <a:pt x="114135" y="353762"/>
                  <a:pt x="115627" y="356667"/>
                  <a:pt x="116970" y="359572"/>
                </a:cubicBezTo>
                <a:cubicBezTo>
                  <a:pt x="118387" y="362627"/>
                  <a:pt x="119730" y="365681"/>
                  <a:pt x="120998" y="368735"/>
                </a:cubicBezTo>
                <a:cubicBezTo>
                  <a:pt x="122267" y="371938"/>
                  <a:pt x="123386" y="375141"/>
                  <a:pt x="124505" y="378344"/>
                </a:cubicBezTo>
                <a:cubicBezTo>
                  <a:pt x="125549" y="381697"/>
                  <a:pt x="126519" y="385049"/>
                  <a:pt x="127415" y="388401"/>
                </a:cubicBezTo>
                <a:cubicBezTo>
                  <a:pt x="129131" y="395031"/>
                  <a:pt x="125102" y="401809"/>
                  <a:pt x="118462" y="403523"/>
                </a:cubicBezTo>
                <a:cubicBezTo>
                  <a:pt x="111822" y="405236"/>
                  <a:pt x="105033" y="401213"/>
                  <a:pt x="103391" y="394584"/>
                </a:cubicBezTo>
                <a:cubicBezTo>
                  <a:pt x="87276" y="332085"/>
                  <a:pt x="31247" y="301767"/>
                  <a:pt x="11402" y="248058"/>
                </a:cubicBezTo>
                <a:cubicBezTo>
                  <a:pt x="-9488" y="191444"/>
                  <a:pt x="-1356" y="128350"/>
                  <a:pt x="33187" y="78887"/>
                </a:cubicBezTo>
                <a:cubicBezTo>
                  <a:pt x="67729" y="29424"/>
                  <a:pt x="124281" y="0"/>
                  <a:pt x="184638" y="0"/>
                </a:cubicBez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8406414" y="4012208"/>
            <a:ext cx="495300" cy="456011"/>
          </a:xfrm>
          <a:custGeom>
            <a:rect l="l" t="t" r="r" b="b"/>
            <a:pathLst>
              <a:path w="580" h="535">
                <a:moveTo>
                  <a:pt x="164" y="525"/>
                </a:moveTo>
                <a:cubicBezTo>
                  <a:pt x="172" y="534"/>
                  <a:pt x="186" y="535"/>
                  <a:pt x="196" y="526"/>
                </a:cubicBezTo>
                <a:lnTo>
                  <a:pt x="570" y="187"/>
                </a:lnTo>
                <a:cubicBezTo>
                  <a:pt x="579" y="179"/>
                  <a:pt x="580" y="165"/>
                  <a:pt x="572" y="155"/>
                </a:cubicBezTo>
                <a:lnTo>
                  <a:pt x="475" y="49"/>
                </a:lnTo>
                <a:cubicBezTo>
                  <a:pt x="466" y="39"/>
                  <a:pt x="452" y="39"/>
                  <a:pt x="443" y="47"/>
                </a:cubicBezTo>
                <a:lnTo>
                  <a:pt x="124" y="335"/>
                </a:lnTo>
                <a:cubicBezTo>
                  <a:pt x="115" y="344"/>
                  <a:pt x="114" y="358"/>
                  <a:pt x="123" y="367"/>
                </a:cubicBezTo>
                <a:lnTo>
                  <a:pt x="175" y="425"/>
                </a:lnTo>
                <a:cubicBezTo>
                  <a:pt x="183" y="434"/>
                  <a:pt x="198" y="435"/>
                  <a:pt x="207" y="426"/>
                </a:cubicBezTo>
                <a:lnTo>
                  <a:pt x="341" y="305"/>
                </a:lnTo>
                <a:cubicBezTo>
                  <a:pt x="350" y="297"/>
                  <a:pt x="351" y="282"/>
                  <a:pt x="343" y="273"/>
                </a:cubicBezTo>
                <a:lnTo>
                  <a:pt x="327" y="256"/>
                </a:lnTo>
                <a:lnTo>
                  <a:pt x="193" y="378"/>
                </a:lnTo>
                <a:lnTo>
                  <a:pt x="172" y="354"/>
                </a:lnTo>
                <a:lnTo>
                  <a:pt x="457" y="96"/>
                </a:lnTo>
                <a:lnTo>
                  <a:pt x="523" y="169"/>
                </a:lnTo>
                <a:lnTo>
                  <a:pt x="182" y="478"/>
                </a:lnTo>
                <a:lnTo>
                  <a:pt x="58" y="340"/>
                </a:lnTo>
                <a:lnTo>
                  <a:pt x="404" y="26"/>
                </a:lnTo>
                <a:lnTo>
                  <a:pt x="389" y="10"/>
                </a:lnTo>
                <a:cubicBezTo>
                  <a:pt x="380" y="0"/>
                  <a:pt x="366" y="0"/>
                  <a:pt x="357" y="8"/>
                </a:cubicBezTo>
                <a:lnTo>
                  <a:pt x="10" y="322"/>
                </a:lnTo>
                <a:cubicBezTo>
                  <a:pt x="1" y="330"/>
                  <a:pt x="0" y="344"/>
                  <a:pt x="9" y="354"/>
                </a:cubicBezTo>
                <a:lnTo>
                  <a:pt x="164" y="525"/>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901714" y="1917723"/>
            <a:ext cx="2084387" cy="616443"/>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3000" b="1">
                <a:solidFill>
                  <a:schemeClr val="accent1">
                    <a:alpha val="100000"/>
                  </a:schemeClr>
                </a:solidFill>
                <a:latin typeface="Microsoft Yahei"/>
                <a:ea typeface="Microsoft Yahei"/>
                <a:cs typeface="Microsoft Yahei"/>
              </a:rPr>
              <a:t>01</a:t>
            </a:r>
            <a:endParaRPr lang="en-US" sz="1100"/>
          </a:p>
        </p:txBody>
      </p:sp>
      <p:sp>
        <p:nvSpPr>
          <p:cNvPr id="8" name="AutoShape 8"/>
          <p:cNvSpPr/>
          <p:nvPr/>
        </p:nvSpPr>
        <p:spPr>
          <a:xfrm>
            <a:off x="8901714" y="3911623"/>
            <a:ext cx="2084387" cy="554016"/>
          </a:xfrm>
          <a:prstGeom prst="rect">
            <a:avLst/>
          </a:prstGeom>
          <a:no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3000" b="1">
                <a:solidFill>
                  <a:schemeClr val="accent1">
                    <a:alpha val="100000"/>
                  </a:schemeClr>
                </a:solidFill>
                <a:latin typeface="Microsoft Yahei"/>
                <a:ea typeface="Microsoft Yahei"/>
                <a:cs typeface="Microsoft Yahei"/>
              </a:rPr>
              <a:t>02</a:t>
            </a:r>
            <a:endParaRPr lang="en-US" sz="1100"/>
          </a:p>
        </p:txBody>
      </p:sp>
      <p:grpSp>
        <p:nvGrpSpPr>
          <p:cNvPr id="9" name="Group 9"/>
          <p:cNvGrpSpPr/>
          <p:nvPr/>
        </p:nvGrpSpPr>
        <p:grpSpPr>
          <a:xfrm>
            <a:off x="454963" y="93878"/>
            <a:ext cx="10641129" cy="914400"/>
            <a:chOff x="454963" y="93878"/>
            <a:chExt cx="10641129" cy="914400"/>
          </a:xfrm>
        </p:grpSpPr>
        <p:sp>
          <p:nvSpPr>
            <p:cNvPr id="10" name="AutoShape 1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TextBox 3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生物技术行业的定义</a:t>
              </a:r>
            </a:p>
          </p:txBody>
        </p:sp>
      </p:grpSp>
      <p:sp>
        <p:nvSpPr>
          <p:cNvPr id="31" name="AutoShape 31"/>
          <p:cNvSpPr/>
          <p:nvPr/>
        </p:nvSpPr>
        <p:spPr>
          <a:xfrm>
            <a:off x="8406414" y="4525963"/>
            <a:ext cx="2708275" cy="138303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该行业涉及广泛，包括生物医药、农业生物技术、工业生物技术、环境生物技术等。</a:t>
            </a:r>
            <a:endParaRPr lang="en-US" sz="1100"/>
          </a:p>
        </p:txBody>
      </p:sp>
      <p:sp>
        <p:nvSpPr>
          <p:cNvPr id="32" name="AutoShape 32"/>
          <p:cNvSpPr/>
          <p:nvPr/>
        </p:nvSpPr>
        <p:spPr>
          <a:xfrm>
            <a:off x="8406414" y="2594489"/>
            <a:ext cx="2708275" cy="138303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生物技术行业是指利用生物学的原理和技术，进行产品研发、生产、销售以及相关服务的产业领域。</a:t>
            </a:r>
            <a:endParaRPr lang="en-US" sz="1100"/>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6">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3167" r="3167"/>
          <a:stretch>
            <a:fillRect/>
          </a:stretch>
        </p:blipFill>
        <p:spPr>
          <a:xfrm>
            <a:off x="6416218" y="1873250"/>
            <a:ext cx="2285143" cy="2439670"/>
          </a:xfrm>
          <a:prstGeom prst="rect">
            <a:avLst/>
          </a:prstGeom>
        </p:spPr>
      </p:pic>
      <p:pic>
        <p:nvPicPr>
          <p:cNvPr id="3" name="Picture 3"/>
          <p:cNvPicPr>
            <a:picLocks noChangeAspect="1"/>
          </p:cNvPicPr>
          <p:nvPr/>
        </p:nvPicPr>
        <p:blipFill>
          <a:blip r:embed="rId3"/>
          <a:srcRect t="12134" b="12134"/>
          <a:stretch>
            <a:fillRect/>
          </a:stretch>
        </p:blipFill>
        <p:spPr>
          <a:xfrm>
            <a:off x="705451" y="1873250"/>
            <a:ext cx="2286000" cy="2308332"/>
          </a:xfrm>
          <a:prstGeom prst="rect">
            <a:avLst/>
          </a:prstGeom>
        </p:spPr>
      </p:pic>
      <p:pic>
        <p:nvPicPr>
          <p:cNvPr id="4" name="Picture 4"/>
          <p:cNvPicPr>
            <a:picLocks noChangeAspect="1"/>
          </p:cNvPicPr>
          <p:nvPr/>
        </p:nvPicPr>
        <p:blipFill>
          <a:blip r:embed="rId4"/>
          <a:srcRect l="3087" r="3087"/>
          <a:stretch>
            <a:fillRect/>
          </a:stretch>
        </p:blipFill>
        <p:spPr>
          <a:xfrm>
            <a:off x="9265251" y="1892300"/>
            <a:ext cx="2271183" cy="2420620"/>
          </a:xfrm>
          <a:prstGeom prst="rect">
            <a:avLst/>
          </a:prstGeom>
        </p:spPr>
      </p:pic>
      <p:pic>
        <p:nvPicPr>
          <p:cNvPr id="5" name="Picture 5"/>
          <p:cNvPicPr>
            <a:picLocks noChangeAspect="1"/>
          </p:cNvPicPr>
          <p:nvPr/>
        </p:nvPicPr>
        <p:blipFill>
          <a:blip r:embed="rId5"/>
          <a:srcRect l="3174" r="3174"/>
          <a:stretch>
            <a:fillRect/>
          </a:stretch>
        </p:blipFill>
        <p:spPr>
          <a:xfrm>
            <a:off x="3571418" y="1892300"/>
            <a:ext cx="2266949" cy="2420620"/>
          </a:xfrm>
          <a:prstGeom prst="rect">
            <a:avLst/>
          </a:prstGeom>
        </p:spPr>
      </p:pic>
      <p:sp>
        <p:nvSpPr>
          <p:cNvPr id="6" name="AutoShape 6"/>
          <p:cNvSpPr/>
          <p:nvPr/>
        </p:nvSpPr>
        <p:spPr>
          <a:xfrm>
            <a:off x="6416218" y="3460761"/>
            <a:ext cx="2285143" cy="745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6416218" y="4197615"/>
            <a:ext cx="2288381" cy="2112169"/>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3571418" y="3460761"/>
            <a:ext cx="2285429" cy="852159"/>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3571418" y="4206759"/>
            <a:ext cx="2288096" cy="2103025"/>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9265251" y="3460761"/>
            <a:ext cx="2286000" cy="745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265251" y="4204473"/>
            <a:ext cx="2286000" cy="2105311"/>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2" name="Group 12"/>
          <p:cNvGrpSpPr/>
          <p:nvPr/>
        </p:nvGrpSpPr>
        <p:grpSpPr>
          <a:xfrm>
            <a:off x="705451" y="3460761"/>
            <a:ext cx="2286000" cy="2849023"/>
            <a:chOff x="705451" y="3460761"/>
            <a:chExt cx="2286000" cy="2849023"/>
          </a:xfrm>
        </p:grpSpPr>
        <p:sp>
          <p:nvSpPr>
            <p:cNvPr id="13" name="AutoShape 13"/>
            <p:cNvSpPr/>
            <p:nvPr/>
          </p:nvSpPr>
          <p:spPr>
            <a:xfrm>
              <a:off x="705451" y="3460761"/>
              <a:ext cx="2286000" cy="883920"/>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05451" y="4206759"/>
              <a:ext cx="2286000" cy="2103025"/>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生物技术行业的特点</a:t>
              </a:r>
            </a:p>
          </p:txBody>
        </p:sp>
      </p:grpSp>
      <p:sp>
        <p:nvSpPr>
          <p:cNvPr id="37" name="TextBox 37"/>
          <p:cNvSpPr txBox="1"/>
          <p:nvPr/>
        </p:nvSpPr>
        <p:spPr>
          <a:xfrm>
            <a:off x="756455" y="4477571"/>
            <a:ext cx="2164942" cy="155225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7000"/>
              </a:lnSpc>
            </a:pPr>
            <a:r>
              <a:rPr lang="en-US" sz="1500">
                <a:solidFill>
                  <a:srgbClr val="FFFDFD">
                    <a:alpha val="100000"/>
                  </a:srgbClr>
                </a:solidFill>
                <a:latin typeface="Microsoft Yahei"/>
                <a:ea typeface="Microsoft Yahei"/>
                <a:cs typeface="Microsoft Yahei"/>
              </a:rPr>
              <a:t>生物技术行业属于高科技产业，涉及复杂的科学原理和技术手段。</a:t>
            </a:r>
          </a:p>
        </p:txBody>
      </p:sp>
      <p:sp>
        <p:nvSpPr>
          <p:cNvPr id="38" name="TextBox 38"/>
          <p:cNvSpPr txBox="1"/>
          <p:nvPr/>
        </p:nvSpPr>
        <p:spPr>
          <a:xfrm>
            <a:off x="3628568" y="4477571"/>
            <a:ext cx="2164942" cy="155225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7000"/>
              </a:lnSpc>
            </a:pPr>
            <a:r>
              <a:rPr lang="en-US" sz="1500">
                <a:solidFill>
                  <a:srgbClr val="FFFDFD">
                    <a:alpha val="100000"/>
                  </a:srgbClr>
                </a:solidFill>
                <a:latin typeface="Microsoft Yahei"/>
                <a:ea typeface="Microsoft Yahei"/>
                <a:cs typeface="Microsoft Yahei"/>
              </a:rPr>
              <a:t>生物技术产品的研发周期长，需要大量的资金、人力和时间投入。</a:t>
            </a:r>
          </a:p>
        </p:txBody>
      </p:sp>
      <p:sp>
        <p:nvSpPr>
          <p:cNvPr id="39" name="TextBox 39"/>
          <p:cNvSpPr txBox="1"/>
          <p:nvPr/>
        </p:nvSpPr>
        <p:spPr>
          <a:xfrm>
            <a:off x="6466794" y="4477571"/>
            <a:ext cx="2164942" cy="155225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7000"/>
              </a:lnSpc>
            </a:pPr>
            <a:r>
              <a:rPr lang="en-US" sz="1500">
                <a:solidFill>
                  <a:srgbClr val="FFFDFD">
                    <a:alpha val="100000"/>
                  </a:srgbClr>
                </a:solidFill>
                <a:latin typeface="Microsoft Yahei"/>
                <a:ea typeface="Microsoft Yahei"/>
                <a:cs typeface="Microsoft Yahei"/>
              </a:rPr>
              <a:t>由于技术复杂性和市场不确定性，生物技术行业存在较高的风险。</a:t>
            </a:r>
          </a:p>
        </p:txBody>
      </p:sp>
      <p:sp>
        <p:nvSpPr>
          <p:cNvPr id="40" name="TextBox 40"/>
          <p:cNvSpPr txBox="1"/>
          <p:nvPr/>
        </p:nvSpPr>
        <p:spPr>
          <a:xfrm>
            <a:off x="9318371" y="4477571"/>
            <a:ext cx="2164942" cy="155225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7000"/>
              </a:lnSpc>
            </a:pPr>
            <a:r>
              <a:rPr lang="en-US" sz="1500">
                <a:solidFill>
                  <a:srgbClr val="FFFDFD">
                    <a:alpha val="100000"/>
                  </a:srgbClr>
                </a:solidFill>
                <a:latin typeface="Microsoft Yahei"/>
                <a:ea typeface="Microsoft Yahei"/>
                <a:cs typeface="Microsoft Yahei"/>
              </a:rPr>
              <a:t>成功的生物技术产品往往能够带来巨大的经济效益和社会效益。</a:t>
            </a:r>
          </a:p>
        </p:txBody>
      </p:sp>
      <p:sp>
        <p:nvSpPr>
          <p:cNvPr id="41" name="TextBox 41"/>
          <p:cNvSpPr txBox="1"/>
          <p:nvPr/>
        </p:nvSpPr>
        <p:spPr>
          <a:xfrm>
            <a:off x="705451" y="3588593"/>
            <a:ext cx="2267763"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25" b="1">
                <a:solidFill>
                  <a:srgbClr val="FFFFFF">
                    <a:alpha val="100000"/>
                  </a:srgbClr>
                </a:solidFill>
                <a:latin typeface="Microsoft Yahei"/>
                <a:ea typeface="Microsoft Yahei"/>
                <a:cs typeface="Microsoft Yahei"/>
              </a:rPr>
              <a:t>高科技性</a:t>
            </a:r>
          </a:p>
        </p:txBody>
      </p:sp>
      <p:sp>
        <p:nvSpPr>
          <p:cNvPr id="42" name="TextBox 42"/>
          <p:cNvSpPr txBox="1"/>
          <p:nvPr/>
        </p:nvSpPr>
        <p:spPr>
          <a:xfrm>
            <a:off x="3628568" y="3588593"/>
            <a:ext cx="2267763"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25" b="1">
                <a:solidFill>
                  <a:srgbClr val="FFFFFF">
                    <a:alpha val="100000"/>
                  </a:srgbClr>
                </a:solidFill>
                <a:latin typeface="Microsoft Yahei"/>
                <a:ea typeface="Microsoft Yahei"/>
                <a:cs typeface="Microsoft Yahei"/>
              </a:rPr>
              <a:t>高投入性</a:t>
            </a:r>
          </a:p>
        </p:txBody>
      </p:sp>
      <p:sp>
        <p:nvSpPr>
          <p:cNvPr id="43" name="TextBox 43"/>
          <p:cNvSpPr txBox="1"/>
          <p:nvPr/>
        </p:nvSpPr>
        <p:spPr>
          <a:xfrm>
            <a:off x="6433598" y="3588593"/>
            <a:ext cx="2267763"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25" b="1">
                <a:solidFill>
                  <a:srgbClr val="FFFFFF">
                    <a:alpha val="100000"/>
                  </a:srgbClr>
                </a:solidFill>
                <a:latin typeface="Microsoft Yahei"/>
                <a:ea typeface="Microsoft Yahei"/>
                <a:cs typeface="Microsoft Yahei"/>
              </a:rPr>
              <a:t>高风险性</a:t>
            </a:r>
          </a:p>
        </p:txBody>
      </p:sp>
      <p:sp>
        <p:nvSpPr>
          <p:cNvPr id="44" name="TextBox 44"/>
          <p:cNvSpPr txBox="1"/>
          <p:nvPr/>
        </p:nvSpPr>
        <p:spPr>
          <a:xfrm>
            <a:off x="9265251" y="3588593"/>
            <a:ext cx="2267763"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25" b="1">
                <a:solidFill>
                  <a:srgbClr val="FFFFFF">
                    <a:alpha val="100000"/>
                  </a:srgbClr>
                </a:solidFill>
                <a:latin typeface="Microsoft Yahei"/>
                <a:ea typeface="Microsoft Yahei"/>
                <a:cs typeface="Microsoft Yahei"/>
              </a:rPr>
              <a:t>高回报性</a:t>
            </a:r>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4">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3352886" y="2055085"/>
            <a:ext cx="2476500" cy="2476500"/>
          </a:xfrm>
          <a:prstGeom prst="ellipse">
            <a:avLst/>
          </a:prstGeom>
        </p:spPr>
      </p:pic>
      <p:pic>
        <p:nvPicPr>
          <p:cNvPr id="3" name="Picture 3"/>
          <p:cNvPicPr>
            <a:picLocks noChangeAspect="1"/>
          </p:cNvPicPr>
          <p:nvPr/>
        </p:nvPicPr>
        <p:blipFill>
          <a:blip r:embed="rId3"/>
          <a:stretch>
            <a:fillRect/>
          </a:stretch>
        </p:blipFill>
        <p:spPr>
          <a:xfrm>
            <a:off x="6374798" y="2055085"/>
            <a:ext cx="2476500" cy="2476500"/>
          </a:xfrm>
          <a:prstGeom prst="ellipse">
            <a:avLst/>
          </a:prstGeom>
        </p:spPr>
      </p:pic>
      <p:grpSp>
        <p:nvGrpSpPr>
          <p:cNvPr id="4" name="Group 4"/>
          <p:cNvGrpSpPr/>
          <p:nvPr/>
        </p:nvGrpSpPr>
        <p:grpSpPr>
          <a:xfrm>
            <a:off x="3352886" y="2107432"/>
            <a:ext cx="665795" cy="665791"/>
            <a:chOff x="3352886" y="2107432"/>
            <a:chExt cx="665795" cy="665791"/>
          </a:xfrm>
        </p:grpSpPr>
        <p:sp>
          <p:nvSpPr>
            <p:cNvPr id="5" name="AutoShape 5"/>
            <p:cNvSpPr/>
            <p:nvPr/>
          </p:nvSpPr>
          <p:spPr>
            <a:xfrm>
              <a:off x="3352886" y="2107432"/>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0000"/>
                  </a:solidFill>
                  <a:latin typeface="Calibri"/>
                  <a:ea typeface="+mn-ea"/>
                  <a:cs typeface="+mn-cs"/>
                </a:defRPr>
              </a:lvl1pPr>
              <a:lvl2pPr marL="457200" algn="l" defTabSz="914400" rtl="0" eaLnBrk="1" latinLnBrk="0" hangingPunct="1">
                <a:defRPr sz="1800" kern="1200">
                  <a:solidFill>
                    <a:srgbClr val="000000"/>
                  </a:solidFill>
                  <a:latin typeface="Calibri"/>
                  <a:ea typeface="+mn-ea"/>
                  <a:cs typeface="+mn-cs"/>
                </a:defRPr>
              </a:lvl2pPr>
              <a:lvl3pPr marL="914400" algn="l" defTabSz="914400" rtl="0" eaLnBrk="1" latinLnBrk="0" hangingPunct="1">
                <a:defRPr sz="1800" kern="1200">
                  <a:solidFill>
                    <a:srgbClr val="000000"/>
                  </a:solidFill>
                  <a:latin typeface="Calibri"/>
                  <a:ea typeface="+mn-ea"/>
                  <a:cs typeface="+mn-cs"/>
                </a:defRPr>
              </a:lvl3pPr>
              <a:lvl4pPr marL="1371600" algn="l" defTabSz="914400" rtl="0" eaLnBrk="1" latinLnBrk="0" hangingPunct="1">
                <a:defRPr sz="1800" kern="1200">
                  <a:solidFill>
                    <a:srgbClr val="000000"/>
                  </a:solidFill>
                  <a:latin typeface="Calibri"/>
                  <a:ea typeface="+mn-ea"/>
                  <a:cs typeface="+mn-cs"/>
                </a:defRPr>
              </a:lvl4pPr>
              <a:lvl5pPr marL="1828800" algn="l" defTabSz="914400" rtl="0" eaLnBrk="1" latinLnBrk="0" hangingPunct="1">
                <a:defRPr sz="1800" kern="1200">
                  <a:solidFill>
                    <a:srgbClr val="000000"/>
                  </a:solidFill>
                  <a:latin typeface="Calibri"/>
                  <a:ea typeface="+mn-ea"/>
                  <a:cs typeface="+mn-cs"/>
                </a:defRPr>
              </a:lvl5pPr>
              <a:lvl6pPr marL="2286000" algn="l" defTabSz="914400" rtl="0" eaLnBrk="1" latinLnBrk="0" hangingPunct="1">
                <a:defRPr sz="1800" kern="1200">
                  <a:solidFill>
                    <a:srgbClr val="000000"/>
                  </a:solidFill>
                  <a:latin typeface="Calibri"/>
                  <a:ea typeface="+mn-ea"/>
                  <a:cs typeface="+mn-cs"/>
                </a:defRPr>
              </a:lvl6pPr>
              <a:lvl7pPr marL="2743200" algn="l" defTabSz="914400" rtl="0" eaLnBrk="1" latinLnBrk="0" hangingPunct="1">
                <a:defRPr sz="1800" kern="1200">
                  <a:solidFill>
                    <a:srgbClr val="000000"/>
                  </a:solidFill>
                  <a:latin typeface="Calibri"/>
                  <a:ea typeface="+mn-ea"/>
                  <a:cs typeface="+mn-cs"/>
                </a:defRPr>
              </a:lvl7pPr>
              <a:lvl8pPr marL="3200400" algn="l" defTabSz="914400" rtl="0" eaLnBrk="1" latinLnBrk="0" hangingPunct="1">
                <a:defRPr sz="1800" kern="1200">
                  <a:solidFill>
                    <a:srgbClr val="000000"/>
                  </a:solidFill>
                  <a:latin typeface="Calibri"/>
                  <a:ea typeface="+mn-ea"/>
                  <a:cs typeface="+mn-cs"/>
                </a:defRPr>
              </a:lvl8pPr>
              <a:lvl9pPr marL="3657600" algn="l" defTabSz="914400" rtl="0" eaLnBrk="1" latinLnBrk="0" hangingPunct="1">
                <a:defRPr sz="1800" kern="1200">
                  <a:solidFill>
                    <a:srgbClr val="000000"/>
                  </a:solidFill>
                  <a:latin typeface="Calibri"/>
                  <a:ea typeface="+mn-ea"/>
                  <a:cs typeface="+mn-cs"/>
                </a:defRPr>
              </a:lvl9pPr>
            </a:lstStyle>
            <a:p/>
          </p:txBody>
        </p:sp>
        <p:sp>
          <p:nvSpPr>
            <p:cNvPr id="6" name="Freeform 6"/>
            <p:cNvSpPr/>
            <p:nvPr/>
          </p:nvSpPr>
          <p:spPr>
            <a:xfrm>
              <a:off x="3532726" y="2292906"/>
              <a:ext cx="306115" cy="294843"/>
            </a:xfrm>
            <a:custGeom>
              <a:rect l="l" t="t" r="r" b="b"/>
              <a:pathLst>
                <a:path w="6825" h="6825">
                  <a:moveTo>
                    <a:pt x="1263" y="5234"/>
                  </a:moveTo>
                  <a:cubicBezTo>
                    <a:pt x="1316" y="5493"/>
                    <a:pt x="1546" y="5689"/>
                    <a:pt x="1820" y="5689"/>
                  </a:cubicBezTo>
                  <a:cubicBezTo>
                    <a:pt x="2114" y="5689"/>
                    <a:pt x="2354" y="5464"/>
                    <a:pt x="2383" y="5178"/>
                  </a:cubicBezTo>
                  <a:lnTo>
                    <a:pt x="3568" y="4191"/>
                  </a:lnTo>
                  <a:cubicBezTo>
                    <a:pt x="3652" y="4401"/>
                    <a:pt x="3856" y="4551"/>
                    <a:pt x="4096" y="4551"/>
                  </a:cubicBezTo>
                  <a:cubicBezTo>
                    <a:pt x="4348" y="4551"/>
                    <a:pt x="4560" y="4385"/>
                    <a:pt x="4635" y="4157"/>
                  </a:cubicBezTo>
                  <a:lnTo>
                    <a:pt x="5696" y="4736"/>
                  </a:lnTo>
                  <a:cubicBezTo>
                    <a:pt x="5732" y="5016"/>
                    <a:pt x="5969" y="5234"/>
                    <a:pt x="6258" y="5234"/>
                  </a:cubicBezTo>
                  <a:cubicBezTo>
                    <a:pt x="6571" y="5234"/>
                    <a:pt x="6827" y="4979"/>
                    <a:pt x="6827" y="4665"/>
                  </a:cubicBezTo>
                  <a:cubicBezTo>
                    <a:pt x="6827" y="4351"/>
                    <a:pt x="6571" y="4096"/>
                    <a:pt x="6258" y="4096"/>
                  </a:cubicBezTo>
                  <a:cubicBezTo>
                    <a:pt x="6006" y="4096"/>
                    <a:pt x="5794" y="4262"/>
                    <a:pt x="5719" y="4490"/>
                  </a:cubicBezTo>
                  <a:lnTo>
                    <a:pt x="4658" y="3911"/>
                  </a:lnTo>
                  <a:cubicBezTo>
                    <a:pt x="4622" y="3631"/>
                    <a:pt x="4385" y="3413"/>
                    <a:pt x="4096" y="3413"/>
                  </a:cubicBezTo>
                  <a:cubicBezTo>
                    <a:pt x="3802" y="3413"/>
                    <a:pt x="3563" y="3638"/>
                    <a:pt x="3533" y="3924"/>
                  </a:cubicBezTo>
                  <a:lnTo>
                    <a:pt x="2348" y="4911"/>
                  </a:lnTo>
                  <a:cubicBezTo>
                    <a:pt x="2265" y="4701"/>
                    <a:pt x="2060" y="4551"/>
                    <a:pt x="1820" y="4551"/>
                  </a:cubicBezTo>
                  <a:cubicBezTo>
                    <a:pt x="1546" y="4551"/>
                    <a:pt x="1316" y="4747"/>
                    <a:pt x="1263" y="5006"/>
                  </a:cubicBezTo>
                  <a:lnTo>
                    <a:pt x="455" y="5006"/>
                  </a:lnTo>
                  <a:lnTo>
                    <a:pt x="455" y="4551"/>
                  </a:lnTo>
                  <a:lnTo>
                    <a:pt x="569" y="4551"/>
                  </a:lnTo>
                  <a:cubicBezTo>
                    <a:pt x="632" y="4551"/>
                    <a:pt x="683" y="4500"/>
                    <a:pt x="683" y="4437"/>
                  </a:cubicBezTo>
                  <a:cubicBezTo>
                    <a:pt x="683" y="4374"/>
                    <a:pt x="632" y="4324"/>
                    <a:pt x="569" y="4324"/>
                  </a:cubicBezTo>
                  <a:lnTo>
                    <a:pt x="455" y="4324"/>
                  </a:lnTo>
                  <a:lnTo>
                    <a:pt x="455" y="3982"/>
                  </a:lnTo>
                  <a:lnTo>
                    <a:pt x="569" y="3982"/>
                  </a:lnTo>
                  <a:cubicBezTo>
                    <a:pt x="632" y="3982"/>
                    <a:pt x="683" y="3931"/>
                    <a:pt x="683" y="3868"/>
                  </a:cubicBezTo>
                  <a:cubicBezTo>
                    <a:pt x="683" y="3806"/>
                    <a:pt x="632" y="3755"/>
                    <a:pt x="569" y="3755"/>
                  </a:cubicBezTo>
                  <a:lnTo>
                    <a:pt x="480" y="3755"/>
                  </a:lnTo>
                  <a:lnTo>
                    <a:pt x="1407" y="2416"/>
                  </a:lnTo>
                  <a:cubicBezTo>
                    <a:pt x="1494" y="2470"/>
                    <a:pt x="1596" y="2503"/>
                    <a:pt x="1707" y="2503"/>
                  </a:cubicBezTo>
                  <a:cubicBezTo>
                    <a:pt x="1888" y="2503"/>
                    <a:pt x="2048" y="2416"/>
                    <a:pt x="2152" y="2284"/>
                  </a:cubicBezTo>
                  <a:lnTo>
                    <a:pt x="2752" y="2584"/>
                  </a:lnTo>
                  <a:cubicBezTo>
                    <a:pt x="2740" y="2631"/>
                    <a:pt x="2731" y="2680"/>
                    <a:pt x="2731" y="2731"/>
                  </a:cubicBezTo>
                  <a:cubicBezTo>
                    <a:pt x="2731" y="3044"/>
                    <a:pt x="2986" y="3300"/>
                    <a:pt x="3300" y="3300"/>
                  </a:cubicBezTo>
                  <a:cubicBezTo>
                    <a:pt x="3613" y="3300"/>
                    <a:pt x="3868" y="3044"/>
                    <a:pt x="3868" y="2731"/>
                  </a:cubicBezTo>
                  <a:cubicBezTo>
                    <a:pt x="3868" y="2608"/>
                    <a:pt x="3829" y="2496"/>
                    <a:pt x="3763" y="2403"/>
                  </a:cubicBezTo>
                  <a:lnTo>
                    <a:pt x="4488" y="1055"/>
                  </a:lnTo>
                  <a:cubicBezTo>
                    <a:pt x="4574" y="1107"/>
                    <a:pt x="4672" y="1138"/>
                    <a:pt x="4779" y="1138"/>
                  </a:cubicBezTo>
                  <a:cubicBezTo>
                    <a:pt x="4891" y="1138"/>
                    <a:pt x="4995" y="1104"/>
                    <a:pt x="5083" y="1048"/>
                  </a:cubicBezTo>
                  <a:lnTo>
                    <a:pt x="5827" y="2004"/>
                  </a:lnTo>
                  <a:cubicBezTo>
                    <a:pt x="5829" y="2007"/>
                    <a:pt x="5833" y="2009"/>
                    <a:pt x="5836" y="2011"/>
                  </a:cubicBezTo>
                  <a:cubicBezTo>
                    <a:pt x="5745" y="2112"/>
                    <a:pt x="5689" y="2244"/>
                    <a:pt x="5689" y="2389"/>
                  </a:cubicBezTo>
                  <a:cubicBezTo>
                    <a:pt x="5689" y="2703"/>
                    <a:pt x="5944" y="2958"/>
                    <a:pt x="6258" y="2958"/>
                  </a:cubicBezTo>
                  <a:cubicBezTo>
                    <a:pt x="6571" y="2958"/>
                    <a:pt x="6827" y="2703"/>
                    <a:pt x="6827" y="2389"/>
                  </a:cubicBezTo>
                  <a:cubicBezTo>
                    <a:pt x="6827" y="2076"/>
                    <a:pt x="6571" y="1820"/>
                    <a:pt x="6258" y="1820"/>
                  </a:cubicBezTo>
                  <a:cubicBezTo>
                    <a:pt x="6170" y="1820"/>
                    <a:pt x="6087" y="1842"/>
                    <a:pt x="6013" y="1878"/>
                  </a:cubicBezTo>
                  <a:cubicBezTo>
                    <a:pt x="6010" y="1874"/>
                    <a:pt x="6010" y="1869"/>
                    <a:pt x="6006" y="1864"/>
                  </a:cubicBezTo>
                  <a:lnTo>
                    <a:pt x="5248" y="890"/>
                  </a:lnTo>
                  <a:cubicBezTo>
                    <a:pt x="5311" y="798"/>
                    <a:pt x="5348" y="688"/>
                    <a:pt x="5348" y="569"/>
                  </a:cubicBezTo>
                  <a:cubicBezTo>
                    <a:pt x="5348" y="255"/>
                    <a:pt x="5092" y="0"/>
                    <a:pt x="4779" y="0"/>
                  </a:cubicBezTo>
                  <a:cubicBezTo>
                    <a:pt x="4465" y="0"/>
                    <a:pt x="4210" y="255"/>
                    <a:pt x="4210" y="569"/>
                  </a:cubicBezTo>
                  <a:cubicBezTo>
                    <a:pt x="4210" y="691"/>
                    <a:pt x="4249" y="804"/>
                    <a:pt x="4315" y="897"/>
                  </a:cubicBezTo>
                  <a:lnTo>
                    <a:pt x="3590" y="2244"/>
                  </a:lnTo>
                  <a:cubicBezTo>
                    <a:pt x="3505" y="2193"/>
                    <a:pt x="3406" y="2162"/>
                    <a:pt x="3300" y="2162"/>
                  </a:cubicBezTo>
                  <a:cubicBezTo>
                    <a:pt x="3118" y="2162"/>
                    <a:pt x="2959" y="2248"/>
                    <a:pt x="2854" y="2381"/>
                  </a:cubicBezTo>
                  <a:lnTo>
                    <a:pt x="2254" y="2081"/>
                  </a:lnTo>
                  <a:cubicBezTo>
                    <a:pt x="2267" y="2034"/>
                    <a:pt x="2276" y="1985"/>
                    <a:pt x="2276" y="1934"/>
                  </a:cubicBezTo>
                  <a:cubicBezTo>
                    <a:pt x="2276" y="1621"/>
                    <a:pt x="2020" y="1365"/>
                    <a:pt x="1707" y="1365"/>
                  </a:cubicBezTo>
                  <a:cubicBezTo>
                    <a:pt x="1393" y="1365"/>
                    <a:pt x="1138" y="1621"/>
                    <a:pt x="1138" y="1934"/>
                  </a:cubicBezTo>
                  <a:cubicBezTo>
                    <a:pt x="1138" y="2054"/>
                    <a:pt x="1176" y="2166"/>
                    <a:pt x="1239" y="2257"/>
                  </a:cubicBezTo>
                  <a:lnTo>
                    <a:pt x="593" y="3191"/>
                  </a:lnTo>
                  <a:cubicBezTo>
                    <a:pt x="585" y="3189"/>
                    <a:pt x="578" y="3186"/>
                    <a:pt x="569" y="3186"/>
                  </a:cubicBezTo>
                  <a:lnTo>
                    <a:pt x="455" y="3186"/>
                  </a:lnTo>
                  <a:lnTo>
                    <a:pt x="455" y="2844"/>
                  </a:lnTo>
                  <a:lnTo>
                    <a:pt x="569" y="2844"/>
                  </a:lnTo>
                  <a:cubicBezTo>
                    <a:pt x="632" y="2844"/>
                    <a:pt x="683" y="2794"/>
                    <a:pt x="683" y="2731"/>
                  </a:cubicBezTo>
                  <a:cubicBezTo>
                    <a:pt x="683" y="2668"/>
                    <a:pt x="632" y="2617"/>
                    <a:pt x="569" y="2617"/>
                  </a:cubicBezTo>
                  <a:lnTo>
                    <a:pt x="455" y="2617"/>
                  </a:lnTo>
                  <a:lnTo>
                    <a:pt x="455" y="2276"/>
                  </a:lnTo>
                  <a:lnTo>
                    <a:pt x="569" y="2276"/>
                  </a:lnTo>
                  <a:cubicBezTo>
                    <a:pt x="632" y="2276"/>
                    <a:pt x="683" y="2225"/>
                    <a:pt x="683" y="2162"/>
                  </a:cubicBezTo>
                  <a:cubicBezTo>
                    <a:pt x="683" y="2099"/>
                    <a:pt x="632" y="2048"/>
                    <a:pt x="569" y="2048"/>
                  </a:cubicBezTo>
                  <a:lnTo>
                    <a:pt x="455" y="2048"/>
                  </a:lnTo>
                  <a:lnTo>
                    <a:pt x="455" y="1707"/>
                  </a:lnTo>
                  <a:lnTo>
                    <a:pt x="569" y="1707"/>
                  </a:lnTo>
                  <a:cubicBezTo>
                    <a:pt x="632" y="1707"/>
                    <a:pt x="683" y="1656"/>
                    <a:pt x="683" y="1593"/>
                  </a:cubicBezTo>
                  <a:cubicBezTo>
                    <a:pt x="683" y="1530"/>
                    <a:pt x="632" y="1479"/>
                    <a:pt x="569" y="1479"/>
                  </a:cubicBezTo>
                  <a:lnTo>
                    <a:pt x="455" y="1479"/>
                  </a:lnTo>
                  <a:lnTo>
                    <a:pt x="455" y="1138"/>
                  </a:lnTo>
                  <a:lnTo>
                    <a:pt x="569" y="1138"/>
                  </a:lnTo>
                  <a:cubicBezTo>
                    <a:pt x="632" y="1138"/>
                    <a:pt x="683" y="1087"/>
                    <a:pt x="683" y="1024"/>
                  </a:cubicBezTo>
                  <a:cubicBezTo>
                    <a:pt x="683" y="961"/>
                    <a:pt x="632" y="910"/>
                    <a:pt x="569" y="910"/>
                  </a:cubicBezTo>
                  <a:lnTo>
                    <a:pt x="455" y="910"/>
                  </a:lnTo>
                  <a:lnTo>
                    <a:pt x="455" y="569"/>
                  </a:lnTo>
                  <a:lnTo>
                    <a:pt x="569" y="569"/>
                  </a:lnTo>
                  <a:cubicBezTo>
                    <a:pt x="632" y="569"/>
                    <a:pt x="683" y="518"/>
                    <a:pt x="683" y="455"/>
                  </a:cubicBezTo>
                  <a:cubicBezTo>
                    <a:pt x="683" y="392"/>
                    <a:pt x="632" y="341"/>
                    <a:pt x="569" y="341"/>
                  </a:cubicBezTo>
                  <a:lnTo>
                    <a:pt x="455" y="341"/>
                  </a:lnTo>
                  <a:lnTo>
                    <a:pt x="455" y="114"/>
                  </a:lnTo>
                  <a:cubicBezTo>
                    <a:pt x="455" y="51"/>
                    <a:pt x="404" y="0"/>
                    <a:pt x="341" y="0"/>
                  </a:cubicBezTo>
                  <a:cubicBezTo>
                    <a:pt x="278" y="0"/>
                    <a:pt x="228" y="51"/>
                    <a:pt x="228" y="114"/>
                  </a:cubicBezTo>
                  <a:lnTo>
                    <a:pt x="228" y="341"/>
                  </a:lnTo>
                  <a:lnTo>
                    <a:pt x="114" y="341"/>
                  </a:lnTo>
                  <a:cubicBezTo>
                    <a:pt x="51" y="341"/>
                    <a:pt x="0" y="392"/>
                    <a:pt x="0" y="455"/>
                  </a:cubicBezTo>
                  <a:cubicBezTo>
                    <a:pt x="0" y="518"/>
                    <a:pt x="51" y="569"/>
                    <a:pt x="114" y="569"/>
                  </a:cubicBezTo>
                  <a:lnTo>
                    <a:pt x="228" y="569"/>
                  </a:lnTo>
                  <a:lnTo>
                    <a:pt x="228" y="910"/>
                  </a:lnTo>
                  <a:lnTo>
                    <a:pt x="114" y="910"/>
                  </a:lnTo>
                  <a:cubicBezTo>
                    <a:pt x="51" y="910"/>
                    <a:pt x="0" y="961"/>
                    <a:pt x="0" y="1024"/>
                  </a:cubicBezTo>
                  <a:cubicBezTo>
                    <a:pt x="0" y="1087"/>
                    <a:pt x="51" y="1138"/>
                    <a:pt x="114" y="1138"/>
                  </a:cubicBezTo>
                  <a:lnTo>
                    <a:pt x="228" y="1138"/>
                  </a:lnTo>
                  <a:lnTo>
                    <a:pt x="228" y="1479"/>
                  </a:lnTo>
                  <a:lnTo>
                    <a:pt x="114" y="1479"/>
                  </a:lnTo>
                  <a:cubicBezTo>
                    <a:pt x="51" y="1479"/>
                    <a:pt x="0" y="1530"/>
                    <a:pt x="0" y="1593"/>
                  </a:cubicBezTo>
                  <a:cubicBezTo>
                    <a:pt x="0" y="1656"/>
                    <a:pt x="51" y="1707"/>
                    <a:pt x="114" y="1707"/>
                  </a:cubicBezTo>
                  <a:lnTo>
                    <a:pt x="228" y="1707"/>
                  </a:lnTo>
                  <a:lnTo>
                    <a:pt x="228" y="2048"/>
                  </a:lnTo>
                  <a:lnTo>
                    <a:pt x="114" y="2048"/>
                  </a:lnTo>
                  <a:cubicBezTo>
                    <a:pt x="51" y="2048"/>
                    <a:pt x="0" y="2099"/>
                    <a:pt x="0" y="2162"/>
                  </a:cubicBezTo>
                  <a:cubicBezTo>
                    <a:pt x="0" y="2225"/>
                    <a:pt x="51" y="2276"/>
                    <a:pt x="114" y="2276"/>
                  </a:cubicBezTo>
                  <a:lnTo>
                    <a:pt x="228" y="2276"/>
                  </a:lnTo>
                  <a:lnTo>
                    <a:pt x="228" y="2617"/>
                  </a:lnTo>
                  <a:lnTo>
                    <a:pt x="114" y="2617"/>
                  </a:lnTo>
                  <a:cubicBezTo>
                    <a:pt x="51" y="2617"/>
                    <a:pt x="0" y="2668"/>
                    <a:pt x="0" y="2731"/>
                  </a:cubicBezTo>
                  <a:cubicBezTo>
                    <a:pt x="0" y="2794"/>
                    <a:pt x="51" y="2844"/>
                    <a:pt x="114" y="2844"/>
                  </a:cubicBezTo>
                  <a:lnTo>
                    <a:pt x="228" y="2844"/>
                  </a:lnTo>
                  <a:lnTo>
                    <a:pt x="228" y="3186"/>
                  </a:lnTo>
                  <a:lnTo>
                    <a:pt x="114" y="3186"/>
                  </a:lnTo>
                  <a:cubicBezTo>
                    <a:pt x="51" y="3186"/>
                    <a:pt x="0" y="3237"/>
                    <a:pt x="0" y="3300"/>
                  </a:cubicBezTo>
                  <a:cubicBezTo>
                    <a:pt x="0" y="3362"/>
                    <a:pt x="51" y="3413"/>
                    <a:pt x="114" y="3413"/>
                  </a:cubicBezTo>
                  <a:lnTo>
                    <a:pt x="228" y="3413"/>
                  </a:lnTo>
                  <a:lnTo>
                    <a:pt x="228" y="3755"/>
                  </a:lnTo>
                  <a:lnTo>
                    <a:pt x="114" y="3755"/>
                  </a:lnTo>
                  <a:cubicBezTo>
                    <a:pt x="51" y="3755"/>
                    <a:pt x="0" y="3806"/>
                    <a:pt x="0" y="3868"/>
                  </a:cubicBezTo>
                  <a:cubicBezTo>
                    <a:pt x="0" y="3931"/>
                    <a:pt x="51" y="3982"/>
                    <a:pt x="114" y="3982"/>
                  </a:cubicBezTo>
                  <a:lnTo>
                    <a:pt x="228" y="3982"/>
                  </a:lnTo>
                  <a:lnTo>
                    <a:pt x="228" y="4324"/>
                  </a:lnTo>
                  <a:lnTo>
                    <a:pt x="114" y="4324"/>
                  </a:lnTo>
                  <a:cubicBezTo>
                    <a:pt x="51" y="4324"/>
                    <a:pt x="0" y="4374"/>
                    <a:pt x="0" y="4437"/>
                  </a:cubicBezTo>
                  <a:cubicBezTo>
                    <a:pt x="0" y="4500"/>
                    <a:pt x="51" y="4551"/>
                    <a:pt x="114" y="4551"/>
                  </a:cubicBezTo>
                  <a:lnTo>
                    <a:pt x="228" y="4551"/>
                  </a:lnTo>
                  <a:lnTo>
                    <a:pt x="228" y="4892"/>
                  </a:lnTo>
                  <a:lnTo>
                    <a:pt x="114" y="4892"/>
                  </a:lnTo>
                  <a:cubicBezTo>
                    <a:pt x="51" y="4892"/>
                    <a:pt x="0" y="4943"/>
                    <a:pt x="0" y="5006"/>
                  </a:cubicBezTo>
                  <a:cubicBezTo>
                    <a:pt x="0" y="5069"/>
                    <a:pt x="51" y="5120"/>
                    <a:pt x="114" y="5120"/>
                  </a:cubicBezTo>
                  <a:lnTo>
                    <a:pt x="228" y="5120"/>
                  </a:lnTo>
                  <a:lnTo>
                    <a:pt x="228" y="5461"/>
                  </a:lnTo>
                  <a:lnTo>
                    <a:pt x="114" y="5461"/>
                  </a:lnTo>
                  <a:cubicBezTo>
                    <a:pt x="51" y="5461"/>
                    <a:pt x="0" y="5512"/>
                    <a:pt x="0" y="5575"/>
                  </a:cubicBezTo>
                  <a:cubicBezTo>
                    <a:pt x="0" y="5638"/>
                    <a:pt x="51" y="5689"/>
                    <a:pt x="114" y="5689"/>
                  </a:cubicBezTo>
                  <a:lnTo>
                    <a:pt x="228" y="5689"/>
                  </a:lnTo>
                  <a:lnTo>
                    <a:pt x="228" y="6030"/>
                  </a:lnTo>
                  <a:lnTo>
                    <a:pt x="114" y="6030"/>
                  </a:lnTo>
                  <a:cubicBezTo>
                    <a:pt x="51" y="6030"/>
                    <a:pt x="0" y="6081"/>
                    <a:pt x="0" y="6144"/>
                  </a:cubicBezTo>
                  <a:cubicBezTo>
                    <a:pt x="0" y="6207"/>
                    <a:pt x="51" y="6258"/>
                    <a:pt x="114" y="6258"/>
                  </a:cubicBezTo>
                  <a:lnTo>
                    <a:pt x="228" y="6258"/>
                  </a:lnTo>
                  <a:lnTo>
                    <a:pt x="228" y="6485"/>
                  </a:lnTo>
                  <a:cubicBezTo>
                    <a:pt x="228" y="6548"/>
                    <a:pt x="278" y="6599"/>
                    <a:pt x="341" y="6599"/>
                  </a:cubicBezTo>
                  <a:lnTo>
                    <a:pt x="683" y="6599"/>
                  </a:lnTo>
                  <a:lnTo>
                    <a:pt x="683" y="6713"/>
                  </a:lnTo>
                  <a:cubicBezTo>
                    <a:pt x="683" y="6776"/>
                    <a:pt x="734" y="6827"/>
                    <a:pt x="796" y="6827"/>
                  </a:cubicBezTo>
                  <a:cubicBezTo>
                    <a:pt x="859" y="6827"/>
                    <a:pt x="910" y="6776"/>
                    <a:pt x="910" y="6713"/>
                  </a:cubicBezTo>
                  <a:lnTo>
                    <a:pt x="910" y="6599"/>
                  </a:lnTo>
                  <a:lnTo>
                    <a:pt x="1252" y="6599"/>
                  </a:lnTo>
                  <a:lnTo>
                    <a:pt x="1252" y="6713"/>
                  </a:lnTo>
                  <a:cubicBezTo>
                    <a:pt x="1252" y="6776"/>
                    <a:pt x="1302" y="6827"/>
                    <a:pt x="1365" y="6827"/>
                  </a:cubicBezTo>
                  <a:cubicBezTo>
                    <a:pt x="1428" y="6827"/>
                    <a:pt x="1479" y="6776"/>
                    <a:pt x="1479" y="6713"/>
                  </a:cubicBezTo>
                  <a:lnTo>
                    <a:pt x="1479" y="6599"/>
                  </a:lnTo>
                  <a:lnTo>
                    <a:pt x="1820" y="6599"/>
                  </a:lnTo>
                  <a:lnTo>
                    <a:pt x="1820" y="6713"/>
                  </a:lnTo>
                  <a:cubicBezTo>
                    <a:pt x="1820" y="6776"/>
                    <a:pt x="1871" y="6827"/>
                    <a:pt x="1934" y="6827"/>
                  </a:cubicBezTo>
                  <a:cubicBezTo>
                    <a:pt x="1997" y="6827"/>
                    <a:pt x="2048" y="6776"/>
                    <a:pt x="2048" y="6713"/>
                  </a:cubicBezTo>
                  <a:lnTo>
                    <a:pt x="2048" y="6599"/>
                  </a:lnTo>
                  <a:lnTo>
                    <a:pt x="2389" y="6599"/>
                  </a:lnTo>
                  <a:lnTo>
                    <a:pt x="2389" y="6713"/>
                  </a:lnTo>
                  <a:cubicBezTo>
                    <a:pt x="2389" y="6776"/>
                    <a:pt x="2440" y="6827"/>
                    <a:pt x="2503" y="6827"/>
                  </a:cubicBezTo>
                  <a:cubicBezTo>
                    <a:pt x="2566" y="6827"/>
                    <a:pt x="2617" y="6776"/>
                    <a:pt x="2617" y="6713"/>
                  </a:cubicBezTo>
                  <a:lnTo>
                    <a:pt x="2617" y="6599"/>
                  </a:lnTo>
                  <a:lnTo>
                    <a:pt x="2958" y="6599"/>
                  </a:lnTo>
                  <a:lnTo>
                    <a:pt x="2958" y="6713"/>
                  </a:lnTo>
                  <a:cubicBezTo>
                    <a:pt x="2958" y="6776"/>
                    <a:pt x="3009" y="6827"/>
                    <a:pt x="3072" y="6827"/>
                  </a:cubicBezTo>
                  <a:cubicBezTo>
                    <a:pt x="3135" y="6827"/>
                    <a:pt x="3186" y="6776"/>
                    <a:pt x="3186" y="6713"/>
                  </a:cubicBezTo>
                  <a:lnTo>
                    <a:pt x="3186" y="6599"/>
                  </a:lnTo>
                  <a:lnTo>
                    <a:pt x="3527" y="6599"/>
                  </a:lnTo>
                  <a:lnTo>
                    <a:pt x="3527" y="6713"/>
                  </a:lnTo>
                  <a:cubicBezTo>
                    <a:pt x="3527" y="6776"/>
                    <a:pt x="3578" y="6827"/>
                    <a:pt x="3641" y="6827"/>
                  </a:cubicBezTo>
                  <a:cubicBezTo>
                    <a:pt x="3704" y="6827"/>
                    <a:pt x="3755" y="6776"/>
                    <a:pt x="3755" y="6713"/>
                  </a:cubicBezTo>
                  <a:lnTo>
                    <a:pt x="3755" y="6599"/>
                  </a:lnTo>
                  <a:lnTo>
                    <a:pt x="4096" y="6599"/>
                  </a:lnTo>
                  <a:lnTo>
                    <a:pt x="4096" y="6713"/>
                  </a:lnTo>
                  <a:cubicBezTo>
                    <a:pt x="4096" y="6776"/>
                    <a:pt x="4147" y="6827"/>
                    <a:pt x="4210" y="6827"/>
                  </a:cubicBezTo>
                  <a:cubicBezTo>
                    <a:pt x="4273" y="6827"/>
                    <a:pt x="4323" y="6776"/>
                    <a:pt x="4323" y="6713"/>
                  </a:cubicBezTo>
                  <a:lnTo>
                    <a:pt x="4323" y="6599"/>
                  </a:lnTo>
                  <a:lnTo>
                    <a:pt x="4665" y="6599"/>
                  </a:lnTo>
                  <a:lnTo>
                    <a:pt x="4665" y="6713"/>
                  </a:lnTo>
                  <a:cubicBezTo>
                    <a:pt x="4665" y="6776"/>
                    <a:pt x="4716" y="6827"/>
                    <a:pt x="4779" y="6827"/>
                  </a:cubicBezTo>
                  <a:cubicBezTo>
                    <a:pt x="4842" y="6827"/>
                    <a:pt x="4892" y="6776"/>
                    <a:pt x="4892" y="6713"/>
                  </a:cubicBezTo>
                  <a:lnTo>
                    <a:pt x="4892" y="6599"/>
                  </a:lnTo>
                  <a:lnTo>
                    <a:pt x="5234" y="6599"/>
                  </a:lnTo>
                  <a:lnTo>
                    <a:pt x="5234" y="6713"/>
                  </a:lnTo>
                  <a:cubicBezTo>
                    <a:pt x="5234" y="6776"/>
                    <a:pt x="5285" y="6827"/>
                    <a:pt x="5347" y="6827"/>
                  </a:cubicBezTo>
                  <a:cubicBezTo>
                    <a:pt x="5410" y="6827"/>
                    <a:pt x="5461" y="6776"/>
                    <a:pt x="5461" y="6713"/>
                  </a:cubicBezTo>
                  <a:lnTo>
                    <a:pt x="5461" y="6599"/>
                  </a:lnTo>
                  <a:lnTo>
                    <a:pt x="5803" y="6599"/>
                  </a:lnTo>
                  <a:lnTo>
                    <a:pt x="5803" y="6713"/>
                  </a:lnTo>
                  <a:cubicBezTo>
                    <a:pt x="5803" y="6776"/>
                    <a:pt x="5853" y="6827"/>
                    <a:pt x="5916" y="6827"/>
                  </a:cubicBezTo>
                  <a:cubicBezTo>
                    <a:pt x="5979" y="6827"/>
                    <a:pt x="6030" y="6776"/>
                    <a:pt x="6030" y="6713"/>
                  </a:cubicBezTo>
                  <a:lnTo>
                    <a:pt x="6030" y="6599"/>
                  </a:lnTo>
                  <a:lnTo>
                    <a:pt x="6371" y="6599"/>
                  </a:lnTo>
                  <a:lnTo>
                    <a:pt x="6371" y="6713"/>
                  </a:lnTo>
                  <a:cubicBezTo>
                    <a:pt x="6371" y="6776"/>
                    <a:pt x="6422" y="6827"/>
                    <a:pt x="6485" y="6827"/>
                  </a:cubicBezTo>
                  <a:cubicBezTo>
                    <a:pt x="6548" y="6827"/>
                    <a:pt x="6599" y="6776"/>
                    <a:pt x="6599" y="6713"/>
                  </a:cubicBezTo>
                  <a:lnTo>
                    <a:pt x="6599" y="6599"/>
                  </a:lnTo>
                  <a:lnTo>
                    <a:pt x="6713" y="6599"/>
                  </a:lnTo>
                  <a:cubicBezTo>
                    <a:pt x="6776" y="6599"/>
                    <a:pt x="6827" y="6548"/>
                    <a:pt x="6827" y="6485"/>
                  </a:cubicBezTo>
                  <a:cubicBezTo>
                    <a:pt x="6827" y="6422"/>
                    <a:pt x="6776" y="6372"/>
                    <a:pt x="6713" y="6372"/>
                  </a:cubicBezTo>
                  <a:lnTo>
                    <a:pt x="6599" y="6372"/>
                  </a:lnTo>
                  <a:lnTo>
                    <a:pt x="6599" y="6258"/>
                  </a:lnTo>
                  <a:cubicBezTo>
                    <a:pt x="6599" y="6195"/>
                    <a:pt x="6548" y="6144"/>
                    <a:pt x="6485" y="6144"/>
                  </a:cubicBezTo>
                  <a:cubicBezTo>
                    <a:pt x="6422" y="6144"/>
                    <a:pt x="6371" y="6195"/>
                    <a:pt x="6371" y="6258"/>
                  </a:cubicBezTo>
                  <a:lnTo>
                    <a:pt x="6371" y="6372"/>
                  </a:lnTo>
                  <a:lnTo>
                    <a:pt x="6030" y="6372"/>
                  </a:lnTo>
                  <a:lnTo>
                    <a:pt x="6030" y="6258"/>
                  </a:lnTo>
                  <a:cubicBezTo>
                    <a:pt x="6030" y="6195"/>
                    <a:pt x="5979" y="6144"/>
                    <a:pt x="5916" y="6144"/>
                  </a:cubicBezTo>
                  <a:cubicBezTo>
                    <a:pt x="5853" y="6144"/>
                    <a:pt x="5803" y="6195"/>
                    <a:pt x="5803" y="6258"/>
                  </a:cubicBezTo>
                  <a:lnTo>
                    <a:pt x="5803" y="6372"/>
                  </a:lnTo>
                  <a:lnTo>
                    <a:pt x="5461" y="6372"/>
                  </a:lnTo>
                  <a:lnTo>
                    <a:pt x="5461" y="6258"/>
                  </a:lnTo>
                  <a:cubicBezTo>
                    <a:pt x="5461" y="6195"/>
                    <a:pt x="5410" y="6144"/>
                    <a:pt x="5347" y="6144"/>
                  </a:cubicBezTo>
                  <a:cubicBezTo>
                    <a:pt x="5285" y="6144"/>
                    <a:pt x="5234" y="6195"/>
                    <a:pt x="5234" y="6258"/>
                  </a:cubicBezTo>
                  <a:lnTo>
                    <a:pt x="5234" y="6372"/>
                  </a:lnTo>
                  <a:lnTo>
                    <a:pt x="4892" y="6372"/>
                  </a:lnTo>
                  <a:lnTo>
                    <a:pt x="4892" y="6258"/>
                  </a:lnTo>
                  <a:cubicBezTo>
                    <a:pt x="4892" y="6195"/>
                    <a:pt x="4842" y="6144"/>
                    <a:pt x="4779" y="6144"/>
                  </a:cubicBezTo>
                  <a:cubicBezTo>
                    <a:pt x="4716" y="6144"/>
                    <a:pt x="4665" y="6195"/>
                    <a:pt x="4665" y="6258"/>
                  </a:cubicBezTo>
                  <a:lnTo>
                    <a:pt x="4665" y="6372"/>
                  </a:lnTo>
                  <a:lnTo>
                    <a:pt x="4323" y="6372"/>
                  </a:lnTo>
                  <a:lnTo>
                    <a:pt x="4323" y="6258"/>
                  </a:lnTo>
                  <a:cubicBezTo>
                    <a:pt x="4323" y="6195"/>
                    <a:pt x="4273" y="6144"/>
                    <a:pt x="4210" y="6144"/>
                  </a:cubicBezTo>
                  <a:cubicBezTo>
                    <a:pt x="4147" y="6144"/>
                    <a:pt x="4096" y="6195"/>
                    <a:pt x="4096" y="6258"/>
                  </a:cubicBezTo>
                  <a:lnTo>
                    <a:pt x="4096" y="6372"/>
                  </a:lnTo>
                  <a:lnTo>
                    <a:pt x="3755" y="6372"/>
                  </a:lnTo>
                  <a:lnTo>
                    <a:pt x="3755" y="6258"/>
                  </a:lnTo>
                  <a:cubicBezTo>
                    <a:pt x="3755" y="6195"/>
                    <a:pt x="3704" y="6144"/>
                    <a:pt x="3641" y="6144"/>
                  </a:cubicBezTo>
                  <a:cubicBezTo>
                    <a:pt x="3578" y="6144"/>
                    <a:pt x="3527" y="6195"/>
                    <a:pt x="3527" y="6258"/>
                  </a:cubicBezTo>
                  <a:lnTo>
                    <a:pt x="3527" y="6372"/>
                  </a:lnTo>
                  <a:lnTo>
                    <a:pt x="3186" y="6372"/>
                  </a:lnTo>
                  <a:lnTo>
                    <a:pt x="3186" y="6258"/>
                  </a:lnTo>
                  <a:cubicBezTo>
                    <a:pt x="3186" y="6195"/>
                    <a:pt x="3135" y="6144"/>
                    <a:pt x="3072" y="6144"/>
                  </a:cubicBezTo>
                  <a:cubicBezTo>
                    <a:pt x="3009" y="6144"/>
                    <a:pt x="2958" y="6195"/>
                    <a:pt x="2958" y="6258"/>
                  </a:cubicBezTo>
                  <a:lnTo>
                    <a:pt x="2958" y="6372"/>
                  </a:lnTo>
                  <a:lnTo>
                    <a:pt x="2617" y="6372"/>
                  </a:lnTo>
                  <a:lnTo>
                    <a:pt x="2617" y="6258"/>
                  </a:lnTo>
                  <a:cubicBezTo>
                    <a:pt x="2617" y="6195"/>
                    <a:pt x="2566" y="6144"/>
                    <a:pt x="2503" y="6144"/>
                  </a:cubicBezTo>
                  <a:cubicBezTo>
                    <a:pt x="2440" y="6144"/>
                    <a:pt x="2389" y="6195"/>
                    <a:pt x="2389" y="6258"/>
                  </a:cubicBezTo>
                  <a:lnTo>
                    <a:pt x="2389" y="6372"/>
                  </a:lnTo>
                  <a:lnTo>
                    <a:pt x="2048" y="6372"/>
                  </a:lnTo>
                  <a:lnTo>
                    <a:pt x="2048" y="6258"/>
                  </a:lnTo>
                  <a:cubicBezTo>
                    <a:pt x="2048" y="6195"/>
                    <a:pt x="1997" y="6144"/>
                    <a:pt x="1934" y="6144"/>
                  </a:cubicBezTo>
                  <a:cubicBezTo>
                    <a:pt x="1871" y="6144"/>
                    <a:pt x="1820" y="6195"/>
                    <a:pt x="1820" y="6258"/>
                  </a:cubicBezTo>
                  <a:lnTo>
                    <a:pt x="1820" y="6372"/>
                  </a:lnTo>
                  <a:lnTo>
                    <a:pt x="1479" y="6372"/>
                  </a:lnTo>
                  <a:lnTo>
                    <a:pt x="1479" y="6258"/>
                  </a:lnTo>
                  <a:cubicBezTo>
                    <a:pt x="1479" y="6195"/>
                    <a:pt x="1428" y="6144"/>
                    <a:pt x="1365" y="6144"/>
                  </a:cubicBezTo>
                  <a:cubicBezTo>
                    <a:pt x="1302" y="6144"/>
                    <a:pt x="1252" y="6195"/>
                    <a:pt x="1252" y="6258"/>
                  </a:cubicBezTo>
                  <a:lnTo>
                    <a:pt x="1252" y="6372"/>
                  </a:lnTo>
                  <a:lnTo>
                    <a:pt x="910" y="6372"/>
                  </a:lnTo>
                  <a:lnTo>
                    <a:pt x="910" y="6258"/>
                  </a:lnTo>
                  <a:cubicBezTo>
                    <a:pt x="910" y="6195"/>
                    <a:pt x="859" y="6144"/>
                    <a:pt x="796" y="6144"/>
                  </a:cubicBezTo>
                  <a:cubicBezTo>
                    <a:pt x="734" y="6144"/>
                    <a:pt x="683" y="6195"/>
                    <a:pt x="683" y="6258"/>
                  </a:cubicBezTo>
                  <a:lnTo>
                    <a:pt x="683" y="6372"/>
                  </a:lnTo>
                  <a:lnTo>
                    <a:pt x="455" y="6372"/>
                  </a:lnTo>
                  <a:lnTo>
                    <a:pt x="455" y="5234"/>
                  </a:lnTo>
                  <a:lnTo>
                    <a:pt x="1263" y="5234"/>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7" name="Group 7"/>
          <p:cNvGrpSpPr/>
          <p:nvPr/>
        </p:nvGrpSpPr>
        <p:grpSpPr>
          <a:xfrm>
            <a:off x="8174522" y="2107432"/>
            <a:ext cx="665795" cy="665791"/>
            <a:chOff x="8174522" y="2107432"/>
            <a:chExt cx="665795" cy="665791"/>
          </a:xfrm>
        </p:grpSpPr>
        <p:sp>
          <p:nvSpPr>
            <p:cNvPr id="8" name="AutoShape 8"/>
            <p:cNvSpPr/>
            <p:nvPr/>
          </p:nvSpPr>
          <p:spPr>
            <a:xfrm>
              <a:off x="8174522" y="2107432"/>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0000"/>
                  </a:solidFill>
                  <a:latin typeface="Calibri"/>
                  <a:ea typeface="+mn-ea"/>
                  <a:cs typeface="+mn-cs"/>
                </a:defRPr>
              </a:lvl1pPr>
              <a:lvl2pPr marL="457200" algn="l" defTabSz="914400" rtl="0" eaLnBrk="1" latinLnBrk="0" hangingPunct="1">
                <a:defRPr sz="1800" kern="1200">
                  <a:solidFill>
                    <a:srgbClr val="000000"/>
                  </a:solidFill>
                  <a:latin typeface="Calibri"/>
                  <a:ea typeface="+mn-ea"/>
                  <a:cs typeface="+mn-cs"/>
                </a:defRPr>
              </a:lvl2pPr>
              <a:lvl3pPr marL="914400" algn="l" defTabSz="914400" rtl="0" eaLnBrk="1" latinLnBrk="0" hangingPunct="1">
                <a:defRPr sz="1800" kern="1200">
                  <a:solidFill>
                    <a:srgbClr val="000000"/>
                  </a:solidFill>
                  <a:latin typeface="Calibri"/>
                  <a:ea typeface="+mn-ea"/>
                  <a:cs typeface="+mn-cs"/>
                </a:defRPr>
              </a:lvl3pPr>
              <a:lvl4pPr marL="1371600" algn="l" defTabSz="914400" rtl="0" eaLnBrk="1" latinLnBrk="0" hangingPunct="1">
                <a:defRPr sz="1800" kern="1200">
                  <a:solidFill>
                    <a:srgbClr val="000000"/>
                  </a:solidFill>
                  <a:latin typeface="Calibri"/>
                  <a:ea typeface="+mn-ea"/>
                  <a:cs typeface="+mn-cs"/>
                </a:defRPr>
              </a:lvl4pPr>
              <a:lvl5pPr marL="1828800" algn="l" defTabSz="914400" rtl="0" eaLnBrk="1" latinLnBrk="0" hangingPunct="1">
                <a:defRPr sz="1800" kern="1200">
                  <a:solidFill>
                    <a:srgbClr val="000000"/>
                  </a:solidFill>
                  <a:latin typeface="Calibri"/>
                  <a:ea typeface="+mn-ea"/>
                  <a:cs typeface="+mn-cs"/>
                </a:defRPr>
              </a:lvl5pPr>
              <a:lvl6pPr marL="2286000" algn="l" defTabSz="914400" rtl="0" eaLnBrk="1" latinLnBrk="0" hangingPunct="1">
                <a:defRPr sz="1800" kern="1200">
                  <a:solidFill>
                    <a:srgbClr val="000000"/>
                  </a:solidFill>
                  <a:latin typeface="Calibri"/>
                  <a:ea typeface="+mn-ea"/>
                  <a:cs typeface="+mn-cs"/>
                </a:defRPr>
              </a:lvl6pPr>
              <a:lvl7pPr marL="2743200" algn="l" defTabSz="914400" rtl="0" eaLnBrk="1" latinLnBrk="0" hangingPunct="1">
                <a:defRPr sz="1800" kern="1200">
                  <a:solidFill>
                    <a:srgbClr val="000000"/>
                  </a:solidFill>
                  <a:latin typeface="Calibri"/>
                  <a:ea typeface="+mn-ea"/>
                  <a:cs typeface="+mn-cs"/>
                </a:defRPr>
              </a:lvl7pPr>
              <a:lvl8pPr marL="3200400" algn="l" defTabSz="914400" rtl="0" eaLnBrk="1" latinLnBrk="0" hangingPunct="1">
                <a:defRPr sz="1800" kern="1200">
                  <a:solidFill>
                    <a:srgbClr val="000000"/>
                  </a:solidFill>
                  <a:latin typeface="Calibri"/>
                  <a:ea typeface="+mn-ea"/>
                  <a:cs typeface="+mn-cs"/>
                </a:defRPr>
              </a:lvl8pPr>
              <a:lvl9pPr marL="3657600" algn="l" defTabSz="914400" rtl="0" eaLnBrk="1" latinLnBrk="0" hangingPunct="1">
                <a:defRPr sz="1800" kern="1200">
                  <a:solidFill>
                    <a:srgbClr val="000000"/>
                  </a:solidFill>
                  <a:latin typeface="Calibri"/>
                  <a:ea typeface="+mn-ea"/>
                  <a:cs typeface="+mn-cs"/>
                </a:defRPr>
              </a:lvl9pPr>
            </a:lstStyle>
            <a:p/>
          </p:txBody>
        </p:sp>
        <p:sp>
          <p:nvSpPr>
            <p:cNvPr id="9" name="Freeform 9"/>
            <p:cNvSpPr/>
            <p:nvPr/>
          </p:nvSpPr>
          <p:spPr>
            <a:xfrm>
              <a:off x="8354362" y="2273856"/>
              <a:ext cx="306115" cy="294843"/>
            </a:xfrm>
            <a:custGeom>
              <a:rect l="l" t="t" r="r" b="b"/>
              <a:pathLst>
                <a:path w="6825" h="5912">
                  <a:moveTo>
                    <a:pt x="3413" y="0"/>
                  </a:moveTo>
                  <a:lnTo>
                    <a:pt x="0" y="5912"/>
                  </a:lnTo>
                  <a:lnTo>
                    <a:pt x="6827" y="5912"/>
                  </a:lnTo>
                  <a:lnTo>
                    <a:pt x="3413" y="0"/>
                  </a:lnTo>
                  <a:close/>
                  <a:moveTo>
                    <a:pt x="3413" y="972"/>
                  </a:moveTo>
                  <a:lnTo>
                    <a:pt x="4489" y="2835"/>
                  </a:lnTo>
                  <a:lnTo>
                    <a:pt x="2338" y="2835"/>
                  </a:lnTo>
                  <a:lnTo>
                    <a:pt x="3413" y="972"/>
                  </a:lnTo>
                  <a:close/>
                  <a:moveTo>
                    <a:pt x="842" y="5426"/>
                  </a:moveTo>
                  <a:lnTo>
                    <a:pt x="1917" y="3564"/>
                  </a:lnTo>
                  <a:lnTo>
                    <a:pt x="2993" y="5426"/>
                  </a:lnTo>
                  <a:lnTo>
                    <a:pt x="842" y="5426"/>
                  </a:lnTo>
                  <a:close/>
                  <a:moveTo>
                    <a:pt x="2338" y="3321"/>
                  </a:moveTo>
                  <a:lnTo>
                    <a:pt x="4489" y="3321"/>
                  </a:lnTo>
                  <a:lnTo>
                    <a:pt x="3413" y="5183"/>
                  </a:lnTo>
                  <a:lnTo>
                    <a:pt x="2338" y="3321"/>
                  </a:lnTo>
                  <a:close/>
                  <a:moveTo>
                    <a:pt x="4910" y="3564"/>
                  </a:moveTo>
                  <a:lnTo>
                    <a:pt x="5985" y="5426"/>
                  </a:lnTo>
                  <a:lnTo>
                    <a:pt x="3834" y="5426"/>
                  </a:lnTo>
                  <a:lnTo>
                    <a:pt x="4910" y="3564"/>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0" name="Group 10"/>
          <p:cNvGrpSpPr/>
          <p:nvPr/>
        </p:nvGrpSpPr>
        <p:grpSpPr>
          <a:xfrm>
            <a:off x="4252748" y="4178300"/>
            <a:ext cx="665795" cy="665791"/>
            <a:chOff x="4252748" y="4178300"/>
            <a:chExt cx="665795" cy="665791"/>
          </a:xfrm>
        </p:grpSpPr>
        <p:sp>
          <p:nvSpPr>
            <p:cNvPr id="11" name="AutoShape 11"/>
            <p:cNvSpPr/>
            <p:nvPr/>
          </p:nvSpPr>
          <p:spPr>
            <a:xfrm>
              <a:off x="4252748" y="4178300"/>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0000"/>
                  </a:solidFill>
                  <a:latin typeface="Calibri"/>
                  <a:ea typeface="+mn-ea"/>
                  <a:cs typeface="+mn-cs"/>
                </a:defRPr>
              </a:lvl1pPr>
              <a:lvl2pPr marL="457200" algn="l" defTabSz="914400" rtl="0" eaLnBrk="1" latinLnBrk="0" hangingPunct="1">
                <a:defRPr sz="1800" kern="1200">
                  <a:solidFill>
                    <a:srgbClr val="000000"/>
                  </a:solidFill>
                  <a:latin typeface="Calibri"/>
                  <a:ea typeface="+mn-ea"/>
                  <a:cs typeface="+mn-cs"/>
                </a:defRPr>
              </a:lvl2pPr>
              <a:lvl3pPr marL="914400" algn="l" defTabSz="914400" rtl="0" eaLnBrk="1" latinLnBrk="0" hangingPunct="1">
                <a:defRPr sz="1800" kern="1200">
                  <a:solidFill>
                    <a:srgbClr val="000000"/>
                  </a:solidFill>
                  <a:latin typeface="Calibri"/>
                  <a:ea typeface="+mn-ea"/>
                  <a:cs typeface="+mn-cs"/>
                </a:defRPr>
              </a:lvl3pPr>
              <a:lvl4pPr marL="1371600" algn="l" defTabSz="914400" rtl="0" eaLnBrk="1" latinLnBrk="0" hangingPunct="1">
                <a:defRPr sz="1800" kern="1200">
                  <a:solidFill>
                    <a:srgbClr val="000000"/>
                  </a:solidFill>
                  <a:latin typeface="Calibri"/>
                  <a:ea typeface="+mn-ea"/>
                  <a:cs typeface="+mn-cs"/>
                </a:defRPr>
              </a:lvl4pPr>
              <a:lvl5pPr marL="1828800" algn="l" defTabSz="914400" rtl="0" eaLnBrk="1" latinLnBrk="0" hangingPunct="1">
                <a:defRPr sz="1800" kern="1200">
                  <a:solidFill>
                    <a:srgbClr val="000000"/>
                  </a:solidFill>
                  <a:latin typeface="Calibri"/>
                  <a:ea typeface="+mn-ea"/>
                  <a:cs typeface="+mn-cs"/>
                </a:defRPr>
              </a:lvl5pPr>
              <a:lvl6pPr marL="2286000" algn="l" defTabSz="914400" rtl="0" eaLnBrk="1" latinLnBrk="0" hangingPunct="1">
                <a:defRPr sz="1800" kern="1200">
                  <a:solidFill>
                    <a:srgbClr val="000000"/>
                  </a:solidFill>
                  <a:latin typeface="Calibri"/>
                  <a:ea typeface="+mn-ea"/>
                  <a:cs typeface="+mn-cs"/>
                </a:defRPr>
              </a:lvl6pPr>
              <a:lvl7pPr marL="2743200" algn="l" defTabSz="914400" rtl="0" eaLnBrk="1" latinLnBrk="0" hangingPunct="1">
                <a:defRPr sz="1800" kern="1200">
                  <a:solidFill>
                    <a:srgbClr val="000000"/>
                  </a:solidFill>
                  <a:latin typeface="Calibri"/>
                  <a:ea typeface="+mn-ea"/>
                  <a:cs typeface="+mn-cs"/>
                </a:defRPr>
              </a:lvl7pPr>
              <a:lvl8pPr marL="3200400" algn="l" defTabSz="914400" rtl="0" eaLnBrk="1" latinLnBrk="0" hangingPunct="1">
                <a:defRPr sz="1800" kern="1200">
                  <a:solidFill>
                    <a:srgbClr val="000000"/>
                  </a:solidFill>
                  <a:latin typeface="Calibri"/>
                  <a:ea typeface="+mn-ea"/>
                  <a:cs typeface="+mn-cs"/>
                </a:defRPr>
              </a:lvl8pPr>
              <a:lvl9pPr marL="3657600" algn="l" defTabSz="914400" rtl="0" eaLnBrk="1" latinLnBrk="0" hangingPunct="1">
                <a:defRPr sz="1800" kern="1200">
                  <a:solidFill>
                    <a:srgbClr val="000000"/>
                  </a:solidFill>
                  <a:latin typeface="Calibri"/>
                  <a:ea typeface="+mn-ea"/>
                  <a:cs typeface="+mn-cs"/>
                </a:defRPr>
              </a:lvl9pPr>
            </a:lstStyle>
            <a:p/>
          </p:txBody>
        </p:sp>
        <p:sp>
          <p:nvSpPr>
            <p:cNvPr id="12" name="Freeform 12"/>
            <p:cNvSpPr/>
            <p:nvPr/>
          </p:nvSpPr>
          <p:spPr>
            <a:xfrm>
              <a:off x="4432588" y="4363773"/>
              <a:ext cx="306115" cy="294843"/>
            </a:xfrm>
            <a:custGeom>
              <a:rect l="l" t="t" r="r" b="b"/>
              <a:pathLst>
                <a:path w="597921" h="598324">
                  <a:moveTo>
                    <a:pt x="297615" y="96957"/>
                  </a:moveTo>
                  <a:cubicBezTo>
                    <a:pt x="311959" y="96957"/>
                    <a:pt x="323434" y="108416"/>
                    <a:pt x="323434" y="122740"/>
                  </a:cubicBezTo>
                  <a:lnTo>
                    <a:pt x="323434" y="289852"/>
                  </a:lnTo>
                  <a:lnTo>
                    <a:pt x="462572" y="289852"/>
                  </a:lnTo>
                  <a:cubicBezTo>
                    <a:pt x="476438" y="289852"/>
                    <a:pt x="487913" y="301311"/>
                    <a:pt x="487913" y="315157"/>
                  </a:cubicBezTo>
                  <a:cubicBezTo>
                    <a:pt x="487913" y="329004"/>
                    <a:pt x="476438" y="340463"/>
                    <a:pt x="462572" y="340463"/>
                  </a:cubicBezTo>
                  <a:lnTo>
                    <a:pt x="297615" y="340463"/>
                  </a:lnTo>
                  <a:cubicBezTo>
                    <a:pt x="283749" y="340463"/>
                    <a:pt x="272274" y="329004"/>
                    <a:pt x="272274" y="315157"/>
                  </a:cubicBezTo>
                  <a:lnTo>
                    <a:pt x="272274" y="122740"/>
                  </a:lnTo>
                  <a:cubicBezTo>
                    <a:pt x="272274" y="108416"/>
                    <a:pt x="283749" y="96957"/>
                    <a:pt x="297615" y="96957"/>
                  </a:cubicBezTo>
                  <a:close/>
                  <a:moveTo>
                    <a:pt x="298127" y="0"/>
                  </a:moveTo>
                  <a:cubicBezTo>
                    <a:pt x="463564" y="0"/>
                    <a:pt x="597921" y="134181"/>
                    <a:pt x="597921" y="299401"/>
                  </a:cubicBezTo>
                  <a:cubicBezTo>
                    <a:pt x="597921" y="464143"/>
                    <a:pt x="463564" y="598324"/>
                    <a:pt x="298127" y="598324"/>
                  </a:cubicBezTo>
                  <a:cubicBezTo>
                    <a:pt x="188155" y="598324"/>
                    <a:pt x="87268" y="538635"/>
                    <a:pt x="35150" y="442177"/>
                  </a:cubicBezTo>
                  <a:cubicBezTo>
                    <a:pt x="33238" y="438835"/>
                    <a:pt x="32760" y="435492"/>
                    <a:pt x="34194" y="432149"/>
                  </a:cubicBezTo>
                  <a:cubicBezTo>
                    <a:pt x="35150" y="428807"/>
                    <a:pt x="37541" y="425942"/>
                    <a:pt x="40410" y="424509"/>
                  </a:cubicBezTo>
                  <a:lnTo>
                    <a:pt x="74836" y="407796"/>
                  </a:lnTo>
                  <a:cubicBezTo>
                    <a:pt x="81052" y="404931"/>
                    <a:pt x="88702" y="407319"/>
                    <a:pt x="91571" y="413049"/>
                  </a:cubicBezTo>
                  <a:cubicBezTo>
                    <a:pt x="133169" y="488018"/>
                    <a:pt x="212540" y="534815"/>
                    <a:pt x="298127" y="534815"/>
                  </a:cubicBezTo>
                  <a:cubicBezTo>
                    <a:pt x="428181" y="534815"/>
                    <a:pt x="534328" y="429284"/>
                    <a:pt x="534328" y="299401"/>
                  </a:cubicBezTo>
                  <a:cubicBezTo>
                    <a:pt x="534328" y="169517"/>
                    <a:pt x="428181" y="63509"/>
                    <a:pt x="298127" y="63509"/>
                  </a:cubicBezTo>
                  <a:cubicBezTo>
                    <a:pt x="242185" y="63509"/>
                    <a:pt x="187677" y="83565"/>
                    <a:pt x="145123" y="120333"/>
                  </a:cubicBezTo>
                  <a:lnTo>
                    <a:pt x="200587" y="142299"/>
                  </a:lnTo>
                  <a:cubicBezTo>
                    <a:pt x="204890" y="144209"/>
                    <a:pt x="207759" y="148029"/>
                    <a:pt x="208237" y="152327"/>
                  </a:cubicBezTo>
                  <a:cubicBezTo>
                    <a:pt x="208715" y="157102"/>
                    <a:pt x="207281" y="161399"/>
                    <a:pt x="203456" y="164265"/>
                  </a:cubicBezTo>
                  <a:lnTo>
                    <a:pt x="48060" y="285553"/>
                  </a:lnTo>
                  <a:cubicBezTo>
                    <a:pt x="44235" y="288418"/>
                    <a:pt x="39454" y="289373"/>
                    <a:pt x="35150" y="287463"/>
                  </a:cubicBezTo>
                  <a:cubicBezTo>
                    <a:pt x="31325" y="285553"/>
                    <a:pt x="27978" y="281733"/>
                    <a:pt x="27500" y="277435"/>
                  </a:cubicBezTo>
                  <a:lnTo>
                    <a:pt x="246" y="82132"/>
                  </a:lnTo>
                  <a:cubicBezTo>
                    <a:pt x="-710" y="77835"/>
                    <a:pt x="1203" y="73060"/>
                    <a:pt x="4550" y="70194"/>
                  </a:cubicBezTo>
                  <a:cubicBezTo>
                    <a:pt x="8375" y="67807"/>
                    <a:pt x="13156" y="66852"/>
                    <a:pt x="17459" y="68762"/>
                  </a:cubicBezTo>
                  <a:lnTo>
                    <a:pt x="80574" y="94070"/>
                  </a:lnTo>
                  <a:cubicBezTo>
                    <a:pt x="137472" y="33426"/>
                    <a:pt x="214931" y="0"/>
                    <a:pt x="298127" y="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3" name="Group 13"/>
          <p:cNvGrpSpPr/>
          <p:nvPr/>
        </p:nvGrpSpPr>
        <p:grpSpPr>
          <a:xfrm>
            <a:off x="7274660" y="4178300"/>
            <a:ext cx="665795" cy="665791"/>
            <a:chOff x="7274660" y="4178300"/>
            <a:chExt cx="665795" cy="665791"/>
          </a:xfrm>
        </p:grpSpPr>
        <p:sp>
          <p:nvSpPr>
            <p:cNvPr id="14" name="AutoShape 14"/>
            <p:cNvSpPr/>
            <p:nvPr/>
          </p:nvSpPr>
          <p:spPr>
            <a:xfrm>
              <a:off x="7274660" y="4178300"/>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0000"/>
                  </a:solidFill>
                  <a:latin typeface="Calibri"/>
                  <a:ea typeface="+mn-ea"/>
                  <a:cs typeface="+mn-cs"/>
                </a:defRPr>
              </a:lvl1pPr>
              <a:lvl2pPr marL="457200" algn="l" defTabSz="914400" rtl="0" eaLnBrk="1" latinLnBrk="0" hangingPunct="1">
                <a:defRPr sz="1800" kern="1200">
                  <a:solidFill>
                    <a:srgbClr val="000000"/>
                  </a:solidFill>
                  <a:latin typeface="Calibri"/>
                  <a:ea typeface="+mn-ea"/>
                  <a:cs typeface="+mn-cs"/>
                </a:defRPr>
              </a:lvl2pPr>
              <a:lvl3pPr marL="914400" algn="l" defTabSz="914400" rtl="0" eaLnBrk="1" latinLnBrk="0" hangingPunct="1">
                <a:defRPr sz="1800" kern="1200">
                  <a:solidFill>
                    <a:srgbClr val="000000"/>
                  </a:solidFill>
                  <a:latin typeface="Calibri"/>
                  <a:ea typeface="+mn-ea"/>
                  <a:cs typeface="+mn-cs"/>
                </a:defRPr>
              </a:lvl3pPr>
              <a:lvl4pPr marL="1371600" algn="l" defTabSz="914400" rtl="0" eaLnBrk="1" latinLnBrk="0" hangingPunct="1">
                <a:defRPr sz="1800" kern="1200">
                  <a:solidFill>
                    <a:srgbClr val="000000"/>
                  </a:solidFill>
                  <a:latin typeface="Calibri"/>
                  <a:ea typeface="+mn-ea"/>
                  <a:cs typeface="+mn-cs"/>
                </a:defRPr>
              </a:lvl4pPr>
              <a:lvl5pPr marL="1828800" algn="l" defTabSz="914400" rtl="0" eaLnBrk="1" latinLnBrk="0" hangingPunct="1">
                <a:defRPr sz="1800" kern="1200">
                  <a:solidFill>
                    <a:srgbClr val="000000"/>
                  </a:solidFill>
                  <a:latin typeface="Calibri"/>
                  <a:ea typeface="+mn-ea"/>
                  <a:cs typeface="+mn-cs"/>
                </a:defRPr>
              </a:lvl5pPr>
              <a:lvl6pPr marL="2286000" algn="l" defTabSz="914400" rtl="0" eaLnBrk="1" latinLnBrk="0" hangingPunct="1">
                <a:defRPr sz="1800" kern="1200">
                  <a:solidFill>
                    <a:srgbClr val="000000"/>
                  </a:solidFill>
                  <a:latin typeface="Calibri"/>
                  <a:ea typeface="+mn-ea"/>
                  <a:cs typeface="+mn-cs"/>
                </a:defRPr>
              </a:lvl6pPr>
              <a:lvl7pPr marL="2743200" algn="l" defTabSz="914400" rtl="0" eaLnBrk="1" latinLnBrk="0" hangingPunct="1">
                <a:defRPr sz="1800" kern="1200">
                  <a:solidFill>
                    <a:srgbClr val="000000"/>
                  </a:solidFill>
                  <a:latin typeface="Calibri"/>
                  <a:ea typeface="+mn-ea"/>
                  <a:cs typeface="+mn-cs"/>
                </a:defRPr>
              </a:lvl7pPr>
              <a:lvl8pPr marL="3200400" algn="l" defTabSz="914400" rtl="0" eaLnBrk="1" latinLnBrk="0" hangingPunct="1">
                <a:defRPr sz="1800" kern="1200">
                  <a:solidFill>
                    <a:srgbClr val="000000"/>
                  </a:solidFill>
                  <a:latin typeface="Calibri"/>
                  <a:ea typeface="+mn-ea"/>
                  <a:cs typeface="+mn-cs"/>
                </a:defRPr>
              </a:lvl8pPr>
              <a:lvl9pPr marL="3657600" algn="l" defTabSz="914400" rtl="0" eaLnBrk="1" latinLnBrk="0" hangingPunct="1">
                <a:defRPr sz="1800" kern="1200">
                  <a:solidFill>
                    <a:srgbClr val="000000"/>
                  </a:solidFill>
                  <a:latin typeface="Calibri"/>
                  <a:ea typeface="+mn-ea"/>
                  <a:cs typeface="+mn-cs"/>
                </a:defRPr>
              </a:lvl9pPr>
            </a:lstStyle>
            <a:p/>
          </p:txBody>
        </p:sp>
        <p:sp>
          <p:nvSpPr>
            <p:cNvPr id="15" name="Freeform 15"/>
            <p:cNvSpPr/>
            <p:nvPr/>
          </p:nvSpPr>
          <p:spPr>
            <a:xfrm>
              <a:off x="7469003" y="4363774"/>
              <a:ext cx="306115" cy="294843"/>
            </a:xfrm>
            <a:custGeom>
              <a:rect l="l" t="t" r="r" b="b"/>
              <a:pathLst>
                <a:path w="582235" h="606722">
                  <a:moveTo>
                    <a:pt x="0" y="404481"/>
                  </a:moveTo>
                  <a:lnTo>
                    <a:pt x="101261" y="404481"/>
                  </a:lnTo>
                  <a:lnTo>
                    <a:pt x="101261" y="606722"/>
                  </a:lnTo>
                  <a:lnTo>
                    <a:pt x="0" y="606722"/>
                  </a:lnTo>
                  <a:close/>
                  <a:moveTo>
                    <a:pt x="151927" y="328623"/>
                  </a:moveTo>
                  <a:lnTo>
                    <a:pt x="253188" y="328623"/>
                  </a:lnTo>
                  <a:lnTo>
                    <a:pt x="253188" y="606722"/>
                  </a:lnTo>
                  <a:lnTo>
                    <a:pt x="151927" y="606722"/>
                  </a:lnTo>
                  <a:close/>
                  <a:moveTo>
                    <a:pt x="303855" y="252766"/>
                  </a:moveTo>
                  <a:lnTo>
                    <a:pt x="405046" y="252766"/>
                  </a:lnTo>
                  <a:lnTo>
                    <a:pt x="405046" y="606722"/>
                  </a:lnTo>
                  <a:lnTo>
                    <a:pt x="303855" y="606722"/>
                  </a:lnTo>
                  <a:close/>
                  <a:moveTo>
                    <a:pt x="455711" y="202241"/>
                  </a:moveTo>
                  <a:lnTo>
                    <a:pt x="556972" y="202241"/>
                  </a:lnTo>
                  <a:lnTo>
                    <a:pt x="556972" y="606722"/>
                  </a:lnTo>
                  <a:lnTo>
                    <a:pt x="455711" y="606722"/>
                  </a:lnTo>
                  <a:close/>
                  <a:moveTo>
                    <a:pt x="455697" y="0"/>
                  </a:moveTo>
                  <a:lnTo>
                    <a:pt x="556785" y="0"/>
                  </a:lnTo>
                  <a:lnTo>
                    <a:pt x="556874" y="0"/>
                  </a:lnTo>
                  <a:lnTo>
                    <a:pt x="556963" y="0"/>
                  </a:lnTo>
                  <a:cubicBezTo>
                    <a:pt x="557230" y="0"/>
                    <a:pt x="557408" y="0"/>
                    <a:pt x="557675" y="0"/>
                  </a:cubicBezTo>
                  <a:cubicBezTo>
                    <a:pt x="558298" y="89"/>
                    <a:pt x="558832" y="89"/>
                    <a:pt x="559366" y="89"/>
                  </a:cubicBezTo>
                  <a:cubicBezTo>
                    <a:pt x="559811" y="178"/>
                    <a:pt x="560256" y="267"/>
                    <a:pt x="560611" y="267"/>
                  </a:cubicBezTo>
                  <a:cubicBezTo>
                    <a:pt x="561056" y="356"/>
                    <a:pt x="561412" y="444"/>
                    <a:pt x="561857" y="444"/>
                  </a:cubicBezTo>
                  <a:cubicBezTo>
                    <a:pt x="562302" y="533"/>
                    <a:pt x="562747" y="711"/>
                    <a:pt x="563192" y="800"/>
                  </a:cubicBezTo>
                  <a:cubicBezTo>
                    <a:pt x="563548" y="889"/>
                    <a:pt x="563904" y="978"/>
                    <a:pt x="564171" y="1067"/>
                  </a:cubicBezTo>
                  <a:cubicBezTo>
                    <a:pt x="564616" y="1156"/>
                    <a:pt x="565061" y="1333"/>
                    <a:pt x="565506" y="1511"/>
                  </a:cubicBezTo>
                  <a:cubicBezTo>
                    <a:pt x="565862" y="1600"/>
                    <a:pt x="566218" y="1778"/>
                    <a:pt x="566574" y="1867"/>
                  </a:cubicBezTo>
                  <a:cubicBezTo>
                    <a:pt x="566929" y="2044"/>
                    <a:pt x="567285" y="2222"/>
                    <a:pt x="567730" y="2400"/>
                  </a:cubicBezTo>
                  <a:cubicBezTo>
                    <a:pt x="568086" y="2578"/>
                    <a:pt x="568442" y="2755"/>
                    <a:pt x="568798" y="2933"/>
                  </a:cubicBezTo>
                  <a:cubicBezTo>
                    <a:pt x="569154" y="3111"/>
                    <a:pt x="569421" y="3289"/>
                    <a:pt x="569777" y="3467"/>
                  </a:cubicBezTo>
                  <a:cubicBezTo>
                    <a:pt x="570133" y="3733"/>
                    <a:pt x="570578" y="4000"/>
                    <a:pt x="570934" y="4178"/>
                  </a:cubicBezTo>
                  <a:cubicBezTo>
                    <a:pt x="571201" y="4444"/>
                    <a:pt x="571557" y="4622"/>
                    <a:pt x="571824" y="4800"/>
                  </a:cubicBezTo>
                  <a:cubicBezTo>
                    <a:pt x="572180" y="5155"/>
                    <a:pt x="572536" y="5422"/>
                    <a:pt x="572891" y="5689"/>
                  </a:cubicBezTo>
                  <a:cubicBezTo>
                    <a:pt x="573247" y="5955"/>
                    <a:pt x="573514" y="6222"/>
                    <a:pt x="573781" y="6489"/>
                  </a:cubicBezTo>
                  <a:cubicBezTo>
                    <a:pt x="574137" y="6755"/>
                    <a:pt x="574493" y="7022"/>
                    <a:pt x="574760" y="7289"/>
                  </a:cubicBezTo>
                  <a:cubicBezTo>
                    <a:pt x="575205" y="7733"/>
                    <a:pt x="575561" y="8178"/>
                    <a:pt x="575917" y="8533"/>
                  </a:cubicBezTo>
                  <a:cubicBezTo>
                    <a:pt x="576095" y="8711"/>
                    <a:pt x="576273" y="8889"/>
                    <a:pt x="576451" y="9066"/>
                  </a:cubicBezTo>
                  <a:cubicBezTo>
                    <a:pt x="576451" y="9155"/>
                    <a:pt x="576451" y="9155"/>
                    <a:pt x="576451" y="9155"/>
                  </a:cubicBezTo>
                  <a:cubicBezTo>
                    <a:pt x="576985" y="9777"/>
                    <a:pt x="577519" y="10489"/>
                    <a:pt x="577964" y="11200"/>
                  </a:cubicBezTo>
                  <a:cubicBezTo>
                    <a:pt x="577964" y="11200"/>
                    <a:pt x="578053" y="11289"/>
                    <a:pt x="578053" y="11289"/>
                  </a:cubicBezTo>
                  <a:cubicBezTo>
                    <a:pt x="578498" y="12000"/>
                    <a:pt x="578854" y="12622"/>
                    <a:pt x="579209" y="13244"/>
                  </a:cubicBezTo>
                  <a:cubicBezTo>
                    <a:pt x="579387" y="13600"/>
                    <a:pt x="579565" y="13955"/>
                    <a:pt x="579743" y="14222"/>
                  </a:cubicBezTo>
                  <a:cubicBezTo>
                    <a:pt x="579921" y="14666"/>
                    <a:pt x="580099" y="15111"/>
                    <a:pt x="580277" y="15555"/>
                  </a:cubicBezTo>
                  <a:cubicBezTo>
                    <a:pt x="580455" y="15911"/>
                    <a:pt x="580633" y="16266"/>
                    <a:pt x="580722" y="16711"/>
                  </a:cubicBezTo>
                  <a:cubicBezTo>
                    <a:pt x="580900" y="17066"/>
                    <a:pt x="581078" y="17422"/>
                    <a:pt x="581167" y="17866"/>
                  </a:cubicBezTo>
                  <a:cubicBezTo>
                    <a:pt x="581256" y="18311"/>
                    <a:pt x="581434" y="18755"/>
                    <a:pt x="581523" y="19199"/>
                  </a:cubicBezTo>
                  <a:cubicBezTo>
                    <a:pt x="581612" y="19555"/>
                    <a:pt x="581701" y="19910"/>
                    <a:pt x="581790" y="20266"/>
                  </a:cubicBezTo>
                  <a:cubicBezTo>
                    <a:pt x="581879" y="20977"/>
                    <a:pt x="582057" y="21777"/>
                    <a:pt x="582146" y="22488"/>
                  </a:cubicBezTo>
                  <a:cubicBezTo>
                    <a:pt x="582146" y="22577"/>
                    <a:pt x="582146" y="22666"/>
                    <a:pt x="582146" y="22666"/>
                  </a:cubicBezTo>
                  <a:cubicBezTo>
                    <a:pt x="582235" y="23555"/>
                    <a:pt x="582235" y="24355"/>
                    <a:pt x="582235" y="25244"/>
                  </a:cubicBezTo>
                  <a:lnTo>
                    <a:pt x="582235" y="126396"/>
                  </a:lnTo>
                  <a:cubicBezTo>
                    <a:pt x="582235" y="140351"/>
                    <a:pt x="570934" y="151728"/>
                    <a:pt x="556963" y="151728"/>
                  </a:cubicBezTo>
                  <a:cubicBezTo>
                    <a:pt x="542992" y="151728"/>
                    <a:pt x="531691" y="140351"/>
                    <a:pt x="531691" y="126396"/>
                  </a:cubicBezTo>
                  <a:lnTo>
                    <a:pt x="531691" y="79286"/>
                  </a:lnTo>
                  <a:lnTo>
                    <a:pt x="421260" y="171106"/>
                  </a:lnTo>
                  <a:cubicBezTo>
                    <a:pt x="410582" y="180083"/>
                    <a:pt x="394564" y="178572"/>
                    <a:pt x="385666" y="167906"/>
                  </a:cubicBezTo>
                  <a:cubicBezTo>
                    <a:pt x="376678" y="157150"/>
                    <a:pt x="378191" y="141240"/>
                    <a:pt x="388869" y="132262"/>
                  </a:cubicBezTo>
                  <a:lnTo>
                    <a:pt x="487020" y="50576"/>
                  </a:lnTo>
                  <a:lnTo>
                    <a:pt x="455697" y="50576"/>
                  </a:lnTo>
                  <a:cubicBezTo>
                    <a:pt x="441727" y="50576"/>
                    <a:pt x="430425" y="39288"/>
                    <a:pt x="430425" y="25244"/>
                  </a:cubicBezTo>
                  <a:cubicBezTo>
                    <a:pt x="430425" y="11289"/>
                    <a:pt x="441727" y="0"/>
                    <a:pt x="455697" y="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16" name="AutoShape 16"/>
          <p:cNvSpPr/>
          <p:nvPr/>
        </p:nvSpPr>
        <p:spPr>
          <a:xfrm>
            <a:off x="633036" y="2037683"/>
            <a:ext cx="2553871" cy="422629"/>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spcBef>
                <a:spcPts val="270"/>
              </a:spcBef>
              <a:defRPr/>
            </a:pPr>
            <a:r>
              <a:rPr lang="en-US" sz="1575" b="1">
                <a:solidFill>
                  <a:schemeClr val="accent1">
                    <a:alpha val="100000"/>
                  </a:schemeClr>
                </a:solidFill>
                <a:latin typeface="Microsoft Yahei"/>
                <a:ea typeface="Microsoft Yahei"/>
                <a:cs typeface="Microsoft Yahei"/>
              </a:rPr>
              <a:t>个性化医疗</a:t>
            </a:r>
            <a:endParaRPr lang="en-US" sz="1100"/>
          </a:p>
        </p:txBody>
      </p:sp>
      <p:sp>
        <p:nvSpPr>
          <p:cNvPr id="17" name="AutoShape 17"/>
          <p:cNvSpPr/>
          <p:nvPr/>
        </p:nvSpPr>
        <p:spPr>
          <a:xfrm>
            <a:off x="1940528" y="4661950"/>
            <a:ext cx="2084356" cy="403578"/>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defRPr/>
            </a:pPr>
            <a:r>
              <a:rPr lang="en-US" sz="1575" b="1">
                <a:solidFill>
                  <a:schemeClr val="accent1">
                    <a:alpha val="100000"/>
                  </a:schemeClr>
                </a:solidFill>
                <a:latin typeface="Microsoft Yahei"/>
                <a:ea typeface="Microsoft Yahei"/>
                <a:cs typeface="Microsoft Yahei"/>
              </a:rPr>
              <a:t>细胞治疗与再生医学</a:t>
            </a:r>
            <a:endParaRPr lang="en-US" sz="1100"/>
          </a:p>
        </p:txBody>
      </p:sp>
      <p:sp>
        <p:nvSpPr>
          <p:cNvPr id="18" name="AutoShape 18"/>
          <p:cNvSpPr/>
          <p:nvPr/>
        </p:nvSpPr>
        <p:spPr>
          <a:xfrm>
            <a:off x="9015108" y="2037683"/>
            <a:ext cx="2569478" cy="44168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defRPr/>
            </a:pPr>
            <a:r>
              <a:rPr lang="en-US" sz="1575" b="1">
                <a:solidFill>
                  <a:schemeClr val="accent1">
                    <a:alpha val="100000"/>
                  </a:schemeClr>
                </a:solidFill>
                <a:latin typeface="Microsoft Yahei"/>
                <a:ea typeface="Microsoft Yahei"/>
                <a:cs typeface="Microsoft Yahei"/>
              </a:rPr>
              <a:t>生物信息学</a:t>
            </a:r>
            <a:endParaRPr lang="en-US" sz="1100"/>
          </a:p>
        </p:txBody>
      </p:sp>
      <p:sp>
        <p:nvSpPr>
          <p:cNvPr id="19" name="AutoShape 19"/>
          <p:cNvSpPr/>
          <p:nvPr/>
        </p:nvSpPr>
        <p:spPr>
          <a:xfrm>
            <a:off x="8314658" y="4661950"/>
            <a:ext cx="2084356" cy="422629"/>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defRPr/>
            </a:pPr>
            <a:r>
              <a:rPr lang="en-US" sz="1575" b="1">
                <a:solidFill>
                  <a:schemeClr val="accent1">
                    <a:alpha val="100000"/>
                  </a:schemeClr>
                </a:solidFill>
                <a:latin typeface="Microsoft Yahei"/>
                <a:ea typeface="Microsoft Yahei"/>
                <a:cs typeface="Microsoft Yahei"/>
              </a:rPr>
              <a:t>合成生物学</a:t>
            </a:r>
            <a:endParaRPr lang="en-US" sz="1100"/>
          </a:p>
        </p:txBody>
      </p:sp>
      <p:grpSp>
        <p:nvGrpSpPr>
          <p:cNvPr id="20" name="Group 20"/>
          <p:cNvGrpSpPr/>
          <p:nvPr/>
        </p:nvGrpSpPr>
        <p:grpSpPr>
          <a:xfrm>
            <a:off x="454963" y="93878"/>
            <a:ext cx="10641129" cy="914400"/>
            <a:chOff x="454963" y="93878"/>
            <a:chExt cx="10641129" cy="914400"/>
          </a:xfrm>
        </p:grpSpPr>
        <p:sp>
          <p:nvSpPr>
            <p:cNvPr id="21" name="AutoShape 2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TextBox 4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生物技术行业的发展趋势</a:t>
              </a:r>
            </a:p>
          </p:txBody>
        </p:sp>
      </p:grpSp>
      <p:sp>
        <p:nvSpPr>
          <p:cNvPr id="42" name="TextBox 42"/>
          <p:cNvSpPr txBox="1"/>
          <p:nvPr/>
        </p:nvSpPr>
        <p:spPr>
          <a:xfrm>
            <a:off x="633255" y="2402205"/>
            <a:ext cx="2553653" cy="1082789"/>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spcBef>
                <a:spcPts val="375"/>
              </a:spcBef>
            </a:pPr>
            <a:r>
              <a:rPr lang="en-US" sz="1350">
                <a:solidFill>
                  <a:schemeClr val="dk1">
                    <a:alpha val="100000"/>
                  </a:schemeClr>
                </a:solidFill>
                <a:latin typeface="Microsoft Yahei"/>
                <a:ea typeface="Microsoft Yahei"/>
                <a:cs typeface="Microsoft Yahei"/>
              </a:rPr>
              <a:t>随着基因测序等技术的发展，个性化医疗和精准治疗成为重要趋势。</a:t>
            </a:r>
          </a:p>
        </p:txBody>
      </p:sp>
      <p:sp>
        <p:nvSpPr>
          <p:cNvPr id="43" name="TextBox 43"/>
          <p:cNvSpPr txBox="1"/>
          <p:nvPr/>
        </p:nvSpPr>
        <p:spPr>
          <a:xfrm>
            <a:off x="9015108" y="2402205"/>
            <a:ext cx="2553653" cy="1082789"/>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375"/>
              </a:spcBef>
            </a:pPr>
            <a:r>
              <a:rPr lang="en-US" sz="1350">
                <a:solidFill>
                  <a:schemeClr val="dk1">
                    <a:alpha val="100000"/>
                  </a:schemeClr>
                </a:solidFill>
                <a:latin typeface="Microsoft Yahei"/>
                <a:ea typeface="Microsoft Yahei"/>
                <a:cs typeface="Microsoft Yahei"/>
              </a:rPr>
              <a:t>生物信息学在数据分析、疾病预测等方面的应用逐渐普及。</a:t>
            </a:r>
          </a:p>
        </p:txBody>
      </p:sp>
      <p:sp>
        <p:nvSpPr>
          <p:cNvPr id="44" name="TextBox 44"/>
          <p:cNvSpPr txBox="1"/>
          <p:nvPr/>
        </p:nvSpPr>
        <p:spPr>
          <a:xfrm>
            <a:off x="1940528" y="5112856"/>
            <a:ext cx="2553653" cy="1082789"/>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375"/>
              </a:spcBef>
            </a:pPr>
            <a:r>
              <a:rPr lang="en-US" sz="1350">
                <a:solidFill>
                  <a:schemeClr val="dk1">
                    <a:alpha val="100000"/>
                  </a:schemeClr>
                </a:solidFill>
                <a:latin typeface="Microsoft Yahei"/>
                <a:ea typeface="Microsoft Yahei"/>
                <a:cs typeface="Microsoft Yahei"/>
              </a:rPr>
              <a:t>细胞治疗和再生医学领域的突破为疾病治疗提供了新的途径。</a:t>
            </a:r>
          </a:p>
        </p:txBody>
      </p:sp>
      <p:sp>
        <p:nvSpPr>
          <p:cNvPr id="45" name="TextBox 45"/>
          <p:cNvSpPr txBox="1"/>
          <p:nvPr/>
        </p:nvSpPr>
        <p:spPr>
          <a:xfrm>
            <a:off x="7845361" y="5065527"/>
            <a:ext cx="2553653" cy="1082789"/>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spcBef>
                <a:spcPts val="375"/>
              </a:spcBef>
            </a:pPr>
            <a:r>
              <a:rPr lang="en-US" sz="1350">
                <a:solidFill>
                  <a:schemeClr val="dk1">
                    <a:alpha val="100000"/>
                  </a:schemeClr>
                </a:solidFill>
                <a:latin typeface="Microsoft Yahei"/>
                <a:ea typeface="Microsoft Yahei"/>
                <a:cs typeface="Microsoft Yahei"/>
              </a:rPr>
              <a:t>合成生物学为生物制造、生物能源等领域提供了新的技术手段。</a:t>
            </a:r>
          </a:p>
        </p:txBody>
      </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4812" y="1067255"/>
            <a:ext cx="12205122" cy="3616657"/>
          </a:xfrm>
          <a:prstGeom prst="rect">
            <a:avLst/>
          </a:prstGeom>
          <a:solidFill>
            <a:srgbClr val="1E242F">
              <a:alpha val="37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562455" y="2990347"/>
            <a:ext cx="9434404" cy="110451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175" b="1">
                <a:solidFill>
                  <a:schemeClr val="dk1">
                    <a:alpha val="100000"/>
                  </a:schemeClr>
                </a:solidFill>
                <a:latin typeface="Microsoft Yahei"/>
                <a:ea typeface="Microsoft Yahei"/>
                <a:cs typeface="Microsoft Yahei"/>
              </a:rPr>
              <a:t>外部质量控制与生物技术行业的关系</a:t>
            </a:r>
          </a:p>
        </p:txBody>
      </p:sp>
      <p:sp>
        <p:nvSpPr>
          <p:cNvPr id="4" name="TextBox 4"/>
          <p:cNvSpPr txBox="1"/>
          <p:nvPr/>
        </p:nvSpPr>
        <p:spPr>
          <a:xfrm>
            <a:off x="562455" y="1656300"/>
            <a:ext cx="7680985"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7650" b="1">
                <a:solidFill>
                  <a:schemeClr val="dk1">
                    <a:alpha val="100000"/>
                  </a:schemeClr>
                </a:solidFill>
                <a:latin typeface="Microsoft Yahei"/>
                <a:ea typeface="Microsoft Yahei"/>
                <a:cs typeface="Microsoft Yahei"/>
              </a:rPr>
              <a:t>04</a:t>
            </a:r>
          </a:p>
        </p:txBody>
      </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https://d.book118.com/377131033200006045</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F7F7F7"/>
      </a:dk1>
      <a:lt1>
        <a:srgbClr val="000000"/>
      </a:lt1>
      <a:dk2>
        <a:srgbClr val="FFFFFF"/>
      </a:dk2>
      <a:lt2>
        <a:srgbClr val="000000"/>
      </a:lt2>
      <a:accent1>
        <a:srgbClr val="8C8C8C"/>
      </a:accent1>
      <a:accent2>
        <a:srgbClr val="A8A8A8"/>
      </a:accent2>
      <a:accent3>
        <a:srgbClr val="7B7B7B"/>
      </a:accent3>
      <a:accent4>
        <a:srgbClr val="515151"/>
      </a:accent4>
      <a:accent5>
        <a:srgbClr val="60727F"/>
      </a:accent5>
      <a:accent6>
        <a:srgbClr val="444444"/>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91</Paragraphs>
  <Slides>15</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15</vt:i4>
      </vt:variant>
    </vt:vector>
  </HeadingPairs>
  <TitlesOfParts>
    <vt:vector baseType="lpstr" size="19">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2024-09-20T20:56:40.050</cp:lastPrinted>
  <dcterms:created xsi:type="dcterms:W3CDTF">2024-09-20T12:56:40Z</dcterms:created>
  <dcterms:modified xsi:type="dcterms:W3CDTF">2024-09-20T12:56:42Z</dcterms:modified>
</cp:coreProperties>
</file>