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2708D4C-3ECE-43CA-8134-40F54E9668B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8E7C86-BA3F-4E68-8649-A1782FEC8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EB3E4-0634-4D42-B9F9-26C7D50AFC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2A540C-D56A-4C32-9E10-FCB19C4A1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6AB4F6-571F-4929-8D36-9DDF2F7C1F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A250EF-C6E5-482D-92AB-AEA71F6FBD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0516D5-24C8-4339-956E-8E068C5491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81AD07-963F-48CD-9A86-47E9F131CC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2567BC-DE75-4B47-AB27-7612091A88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682A66-0D41-44D7-BA07-6426FAEACE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A45846-EE40-4A26-BC7C-4AF82A4043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70BBA4-585C-451A-9874-67C1DB147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B657031-B986-4FAE-AC5D-8914E49AFB9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72047E3-F779-4F7B-B25A-63DD4822FF0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133041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货运物流行业安全生产规章制度培训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fontScale="93333"/>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货运物流行业安全生产规章制度培训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货运物流行业安全生产规章制度培训的重要性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货运物流行业安全生产规章制度培训内容和方法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货运物流行业安全生产规章制度培训模式选择与实施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货运物流行业安全生产规章制度培训效果评估与持续改进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货运物流行业安全生产规章制度培训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货运物流行业安全生产规章制度概述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货运物流行业安全生产规章制度是指针对货运领域安全生产所制定的管理规范和程序。这些规章制度的重要性在于确保货物运输过程中的安全，保障人员和设备的安全，遵守相关法律法规，提升整体行业的安全水平。</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安全生产规章制度的基本概念</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保障安全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安全生产规章制度的重要性</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制度规范</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安全生产规章制度的内容要点</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落实执行</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安全生产规章制度的执行情况</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货运物流行业安全生产培训的意义</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提升安全意识</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培训目的</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法规学习</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培训内容</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多种形式</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培训方法</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货运物流行业安全生产规章制度培训模式</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货运物流行业安全生产规章制度培训模式包括线上培训、线下培训和模拟培训。线上培训便于随时随地学习，线下培训更加互动和实践，模拟培训则可模拟真实情况，提升应对能力。</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货运物流行业安全生产规章制度培训模式</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灵活性</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实践性</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应对能力</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模拟培训</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货运物流行业安全生产规章制度培训的重要性</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减少事故发生率</a:t>
            </a:r>
            <a:endParaRPr lang="en-US" sz="3500" b="0" strike="noStrike" spc="-1">
              <a:solidFill>
                <a:srgbClr val="000000"/>
              </a:solidFill>
              <a:latin typeface="Arial"/>
            </a:endParaRPr>
          </a:p>
        </p:txBody>
      </p:sp>
      <p:sp>
        <p:nvSpPr>
          <p:cNvPr id="12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货运物流行业事故频发带来的危害不容忽视。通过培训，可以提高从业人员的安全意识和操作技能，从而减少事故发生率。成功案例分享可以证明培训的重要性。</a:t>
            </a:r>
            <a:endParaRPr lang="en-US" sz="25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提高从业人员安全意识</a:t>
            </a:r>
            <a:endParaRPr lang="en-US" sz="3600" b="0" strike="noStrike" spc="-1">
              <a:solidFill>
                <a:schemeClr val="dk1"/>
              </a:solidFill>
              <a:latin typeface="Arial"/>
            </a:endParaRPr>
          </a:p>
        </p:txBody>
      </p:sp>
      <p:sp>
        <p:nvSpPr>
          <p:cNvPr id="12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如何培养安全意识</a:t>
            </a:r>
            <a:endParaRPr lang="en-US" sz="1500" b="0" strike="noStrike" spc="-1">
              <a:solidFill>
                <a:srgbClr val="000000"/>
              </a:solidFill>
              <a:latin typeface="Arial"/>
            </a:endParaRPr>
          </a:p>
        </p:txBody>
      </p:sp>
      <p:sp>
        <p:nvSpPr>
          <p:cNvPr id="12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安全意识的重要性</a:t>
            </a:r>
            <a:endParaRPr lang="en-US" sz="2200" b="0" strike="noStrike" spc="-1">
              <a:solidFill>
                <a:srgbClr val="000000"/>
              </a:solidFill>
              <a:latin typeface="Arial"/>
            </a:endParaRPr>
          </a:p>
        </p:txBody>
      </p:sp>
      <p:sp>
        <p:nvSpPr>
          <p:cNvPr id="12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实施步骤</a:t>
            </a:r>
            <a:endParaRPr lang="en-US" sz="1500" b="0" strike="noStrike" spc="-1">
              <a:solidFill>
                <a:srgbClr val="000000"/>
              </a:solidFill>
              <a:latin typeface="Arial"/>
            </a:endParaRPr>
          </a:p>
        </p:txBody>
      </p:sp>
      <p:sp>
        <p:nvSpPr>
          <p:cNvPr id="12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培养安全意识</a:t>
            </a:r>
            <a:endParaRPr lang="en-US" sz="2200" b="0" strike="noStrike" spc="-1">
              <a:solidFill>
                <a:srgbClr val="000000"/>
              </a:solidFill>
              <a:latin typeface="Arial"/>
            </a:endParaRPr>
          </a:p>
        </p:txBody>
      </p:sp>
      <p:sp>
        <p:nvSpPr>
          <p:cNvPr id="12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评估方法</a:t>
            </a:r>
            <a:endParaRPr lang="en-US" sz="1500" b="0" strike="noStrike" spc="-1">
              <a:solidFill>
                <a:srgbClr val="000000"/>
              </a:solidFill>
              <a:latin typeface="Arial"/>
            </a:endParaRPr>
          </a:p>
        </p:txBody>
      </p:sp>
      <p:sp>
        <p:nvSpPr>
          <p:cNvPr id="12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实施效果评估</a:t>
            </a:r>
            <a:endParaRPr lang="en-US" sz="2200" b="0" strike="noStrike" spc="-1">
              <a:solidFill>
                <a:srgbClr val="000000"/>
              </a:solidFill>
              <a:latin typeface="Arial"/>
            </a:endParaRPr>
          </a:p>
        </p:txBody>
      </p:sp>
      <p:sp>
        <p:nvSpPr>
          <p:cNvPr id="12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保障企业经济利益</a:t>
            </a:r>
            <a:endParaRPr lang="en-US" sz="3600" b="0" strike="noStrike" spc="-1">
              <a:solidFill>
                <a:schemeClr val="dk1"/>
              </a:solidFill>
              <a:latin typeface="Arial"/>
            </a:endParaRPr>
          </a:p>
        </p:txBody>
      </p:sp>
      <p:sp>
        <p:nvSpPr>
          <p:cNvPr id="13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成本损失估算</a:t>
            </a:r>
            <a:endParaRPr lang="en-US" sz="2000" b="0" strike="noStrike" spc="-1">
              <a:solidFill>
                <a:srgbClr val="000000"/>
              </a:solidFill>
              <a:latin typeface="Arial"/>
            </a:endParaRPr>
          </a:p>
        </p:txBody>
      </p:sp>
      <p:sp>
        <p:nvSpPr>
          <p:cNvPr id="13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事故对企业经济的影响</a:t>
            </a:r>
            <a:endParaRPr lang="en-US" sz="3000" b="0" strike="noStrike" spc="-1">
              <a:solidFill>
                <a:srgbClr val="000000"/>
              </a:solidFill>
              <a:latin typeface="Arial"/>
            </a:endParaRPr>
          </a:p>
        </p:txBody>
      </p:sp>
      <p:sp>
        <p:nvSpPr>
          <p:cNvPr id="13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经济收益评估</a:t>
            </a:r>
            <a:endParaRPr lang="en-US" sz="2000" b="0" strike="noStrike" spc="-1">
              <a:solidFill>
                <a:srgbClr val="000000"/>
              </a:solidFill>
              <a:latin typeface="Arial"/>
            </a:endParaRPr>
          </a:p>
        </p:txBody>
      </p:sp>
      <p:sp>
        <p:nvSpPr>
          <p:cNvPr id="13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成本效益分析</a:t>
            </a:r>
            <a:endParaRPr lang="en-US" sz="3000" b="0" strike="noStrike" spc="-1">
              <a:solidFill>
                <a:srgbClr val="000000"/>
              </a:solidFill>
              <a:latin typeface="Arial"/>
            </a:endParaRPr>
          </a:p>
        </p:txBody>
      </p:sp>
      <p:sp>
        <p:nvSpPr>
          <p:cNvPr id="1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投入产出比分析</a:t>
            </a:r>
            <a:endParaRPr lang="en-US" sz="2000" b="0" strike="noStrike" spc="-1">
              <a:solidFill>
                <a:srgbClr val="000000"/>
              </a:solidFill>
              <a:latin typeface="Arial"/>
            </a:endParaRPr>
          </a:p>
        </p:txBody>
      </p:sp>
      <p:sp>
        <p:nvSpPr>
          <p:cNvPr id="13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培训对企业经济利益的保障</a:t>
            </a:r>
            <a:endParaRPr lang="en-US" sz="3000" b="0" strike="noStrike" spc="-1">
              <a:solidFill>
                <a:srgbClr val="000000"/>
              </a:solidFill>
              <a:latin typeface="Arial"/>
            </a:endParaRPr>
          </a:p>
        </p:txBody>
      </p:sp>
      <p:sp>
        <p:nvSpPr>
          <p:cNvPr id="140"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如何借助培训提升企业信誉度</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引入权威证书认证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定期发布安全报告</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成功案例分享</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企业形象改善案例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公众口碑提升案例</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提升企业形象和信誉</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安全生产规章制度培训对企业形象的影响</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提升公众认知度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树立专业形象</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a:t>
            </a:r>
            <a:endParaRPr lang="en-US" sz="3600" b="0" strike="noStrike" spc="-1">
              <a:solidFill>
                <a:schemeClr val="dk1"/>
              </a:solidFill>
              <a:latin typeface="Arial"/>
            </a:endParaRPr>
          </a:p>
        </p:txBody>
      </p:sp>
      <p:sp>
        <p:nvSpPr>
          <p:cNvPr id="15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提升安全水平</a:t>
            </a:r>
            <a:endParaRPr lang="en-US" sz="1500" b="0" strike="noStrike" spc="-1">
              <a:solidFill>
                <a:srgbClr val="000000"/>
              </a:solidFill>
              <a:latin typeface="Arial"/>
            </a:endParaRPr>
          </a:p>
        </p:txBody>
      </p:sp>
      <p:sp>
        <p:nvSpPr>
          <p:cNvPr id="15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培训的重要性</a:t>
            </a:r>
            <a:endParaRPr lang="en-US" sz="2200" b="0" strike="noStrike" spc="-1">
              <a:solidFill>
                <a:srgbClr val="000000"/>
              </a:solidFill>
              <a:latin typeface="Arial"/>
            </a:endParaRPr>
          </a:p>
        </p:txBody>
      </p:sp>
      <p:sp>
        <p:nvSpPr>
          <p:cNvPr id="15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成功案例证明</a:t>
            </a:r>
            <a:endParaRPr lang="en-US" sz="1500" b="0" strike="noStrike" spc="-1">
              <a:solidFill>
                <a:srgbClr val="000000"/>
              </a:solidFill>
              <a:latin typeface="Arial"/>
            </a:endParaRPr>
          </a:p>
        </p:txBody>
      </p:sp>
      <p:sp>
        <p:nvSpPr>
          <p:cNvPr id="15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效果验证</a:t>
            </a:r>
            <a:endParaRPr lang="en-US" sz="2200" b="0" strike="noStrike" spc="-1">
              <a:solidFill>
                <a:srgbClr val="000000"/>
              </a:solidFill>
              <a:latin typeface="Arial"/>
            </a:endParaRPr>
          </a:p>
        </p:txBody>
      </p:sp>
      <p:sp>
        <p:nvSpPr>
          <p:cNvPr id="15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实时反馈机制</a:t>
            </a:r>
            <a:endParaRPr lang="en-US" sz="1500" b="0" strike="noStrike" spc="-1">
              <a:solidFill>
                <a:srgbClr val="000000"/>
              </a:solidFill>
              <a:latin typeface="Arial"/>
            </a:endParaRPr>
          </a:p>
        </p:txBody>
      </p:sp>
      <p:sp>
        <p:nvSpPr>
          <p:cNvPr id="16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
        <p:nvSpPr>
          <p:cNvPr id="16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货运物流行业安全生产规章制度培训内容和方法</a:t>
            </a:r>
            <a:endParaRPr lang="en-US" sz="3600" b="0" strike="noStrike" spc="-1">
              <a:solidFill>
                <a:schemeClr val="dk1"/>
              </a:solidFill>
              <a:latin typeface="Arial"/>
            </a:endParaRPr>
          </a:p>
        </p:txBody>
      </p:sp>
      <p:sp>
        <p:nvSpPr>
          <p:cNvPr id="16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安全操作规程培训</a:t>
            </a:r>
            <a:endParaRPr lang="en-US" sz="3600" b="0" strike="noStrike" spc="-1">
              <a:solidFill>
                <a:schemeClr val="dk1"/>
              </a:solidFill>
              <a:latin typeface="Arial"/>
            </a:endParaRPr>
          </a:p>
        </p:txBody>
      </p:sp>
      <p:sp>
        <p:nvSpPr>
          <p:cNvPr id="16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安全操作规程对于货运物流行业的安全生产至关重要。培训内容包括操作流程、安全标准、应急措施等，培训方法可以通过课堂培训、案例分析、实地演练等多种方式进行。确保员工熟悉规程，提高安全意识。</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应急处置培训</a:t>
            </a:r>
            <a:endParaRPr lang="en-US" sz="3500" b="0" strike="noStrike" spc="-1">
              <a:solidFill>
                <a:srgbClr val="000000"/>
              </a:solidFill>
              <a:latin typeface="Arial"/>
            </a:endParaRPr>
          </a:p>
        </p:txBody>
      </p:sp>
      <p:sp>
        <p:nvSpPr>
          <p:cNvPr id="17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应急处置培训是保障安全生产的重要环节，培训内容包括各类应急事件的处理流程、危险源分析、预案演练等。培训方法可以采用模拟演练、实地演练等形式，提高员工的应急处理能力。</a:t>
            </a:r>
            <a:endParaRPr lang="en-US" sz="25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培训内容</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培训方法</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交通安全知识培训</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危险品管理培训</a:t>
            </a:r>
            <a:endParaRPr lang="en-US" sz="3600" b="0" strike="noStrike" spc="-1">
              <a:solidFill>
                <a:schemeClr val="dk1"/>
              </a:solidFill>
              <a:latin typeface="Arial"/>
            </a:endParaRPr>
          </a:p>
        </p:txBody>
      </p:sp>
      <p:sp>
        <p:nvSpPr>
          <p:cNvPr id="18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确保危险品安全运输</a:t>
            </a:r>
            <a:endParaRPr lang="en-US" sz="1500" b="0" strike="noStrike" spc="-1">
              <a:solidFill>
                <a:srgbClr val="000000"/>
              </a:solidFill>
              <a:latin typeface="Arial"/>
            </a:endParaRPr>
          </a:p>
        </p:txBody>
      </p:sp>
      <p:sp>
        <p:nvSpPr>
          <p:cNvPr id="18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18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危险品分类、包装标识、紧急处理</a:t>
            </a:r>
            <a:endParaRPr lang="en-US" sz="1500" b="0" strike="noStrike" spc="-1">
              <a:solidFill>
                <a:srgbClr val="000000"/>
              </a:solidFill>
              <a:latin typeface="Arial"/>
            </a:endParaRPr>
          </a:p>
        </p:txBody>
      </p:sp>
      <p:sp>
        <p:nvSpPr>
          <p:cNvPr id="18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培训内容</a:t>
            </a:r>
            <a:endParaRPr lang="en-US" sz="2200" b="0" strike="noStrike" spc="-1">
              <a:solidFill>
                <a:srgbClr val="000000"/>
              </a:solidFill>
              <a:latin typeface="Arial"/>
            </a:endParaRPr>
          </a:p>
        </p:txBody>
      </p:sp>
      <p:sp>
        <p:nvSpPr>
          <p:cNvPr id="19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专业讲师授课、实践操作训练</a:t>
            </a:r>
            <a:endParaRPr lang="en-US" sz="1500" b="0" strike="noStrike" spc="-1">
              <a:solidFill>
                <a:srgbClr val="000000"/>
              </a:solidFill>
              <a:latin typeface="Arial"/>
            </a:endParaRPr>
          </a:p>
        </p:txBody>
      </p:sp>
      <p:sp>
        <p:nvSpPr>
          <p:cNvPr id="19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培训方法</a:t>
            </a:r>
            <a:endParaRPr lang="en-US" sz="2200" b="0" strike="noStrike" spc="-1">
              <a:solidFill>
                <a:srgbClr val="000000"/>
              </a:solidFill>
              <a:latin typeface="Arial"/>
            </a:endParaRPr>
          </a:p>
        </p:txBody>
      </p:sp>
      <p:sp>
        <p:nvSpPr>
          <p:cNvPr id="19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https://d.book118.com/377133041011006055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货运物流行业安全生产规章制度培训</vt:lpstr>
      <vt:lpstr>目录</vt:lpstr>
      <vt:lpstr>第1章 货运物流行业安全生产规章制度培训</vt:lpstr>
      <vt:lpstr> </vt:lpstr>
      <vt:lpstr>安全生产规章制度的基本概念</vt:lpstr>
      <vt:lpstr>货运物流行业安全生产培训的意义</vt:lpstr>
      <vt:lpstr> </vt:lpstr>
      <vt:lpstr>货运物流行业安全生产规章制度培训模式</vt:lpstr>
      <vt:lpstr>第2章 货运物流行业安全生产规章制度培训的重要性</vt:lpstr>
      <vt:lpstr> </vt:lpstr>
      <vt:lpstr>提高从业人员安全意识</vt:lpstr>
      <vt:lpstr>保障企业经济利益</vt:lpstr>
      <vt:lpstr>提升企业形象和信誉</vt:lpstr>
      <vt:lpstr>总结</vt:lpstr>
      <vt:lpstr>第3章 货运物流行业安全生产规章制度培训内容和方法</vt:lpstr>
      <vt:lpstr>安全操作规程培训</vt:lpstr>
      <vt:lpstr> </vt:lpstr>
      <vt:lpstr>交通安全知识培训</vt:lpstr>
      <vt:lpstr>危险品管理培训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2024-09-29T14:26:45.717</cp:lastPrinted>
  <dcterms:created xsi:type="dcterms:W3CDTF">2024-09-29T06:26:45Z</dcterms:created>
  <dcterms:modified xsi:type="dcterms:W3CDTF">2024-09-29T06:26:47Z</dcterms:modified>
</cp:coreProperties>
</file>