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0413" cy="6859588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0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Relationship Id="rId2" Type="http://schemas.openxmlformats.org/officeDocument/2006/relationships/image" Target="../media/image12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2022-09-07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97CF1-82F9-4FE5-99E9-B7E9B74F25E7}" type="slidenum">
              <a:rPr lang="zh-CN" altLang="en-US" smtClean="0">
                <a:solidFill>
                  <a:prstClr val="black"/>
                </a:solidFill>
              </a:r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2069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30420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4598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205759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3390-034C-4560-910D-BD2B19DA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B8755-434E-4AF5-A4F4-AB396CF1C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4CB3B-BDA2-4946-83FE-896700BE1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BC90B-82F3-4E5B-9B95-582E4193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3AD23-C754-4B95-A7EE-C699B5AE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47043-0435-48E6-B433-7AF6B6EF4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E6EF0-A21F-4B99-AA07-470125FD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16FC5-245D-42FC-9D8E-145314B9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AC53A-3EAD-4E8E-8965-CFA080AAF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46E0B-7FE9-4E5E-8294-DC05F4E35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C2E3B-ED94-471A-8F4E-CFCB5E9CF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:a16="http://schemas.microsoft.com/office/drawing/2014/main" xmlns="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对点训练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1_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01729640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3" r:id="rId7"/>
    <p:sldLayoutId id="2147483704" r:id="rId8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package" Target="../embeddings/Microsoft_Word___1.docx" TargetMode="Internal" /><Relationship Id="rId4" Type="http://schemas.openxmlformats.org/officeDocument/2006/relationships/oleObject" Target="../embeddings/oleObject1.bin" /><Relationship Id="rId5" Type="http://schemas.openxmlformats.org/officeDocument/2006/relationships/image" Target="../media/image2.emf" /><Relationship Id="rId6" Type="http://schemas.openxmlformats.org/officeDocument/2006/relationships/image" Target="../media/image3.png" /><Relationship Id="rId7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slide" Target="slide2.xml" TargetMode="Internal" /><Relationship Id="rId11" Type="http://schemas.openxmlformats.org/officeDocument/2006/relationships/vmlDrawing" Target="../drawings/vmlDrawing2.v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Relationship Id="rId4" Type="http://schemas.openxmlformats.org/officeDocument/2006/relationships/package" Target="../embeddings/Microsoft_Word___2.docx" TargetMode="Internal" /><Relationship Id="rId5" Type="http://schemas.openxmlformats.org/officeDocument/2006/relationships/oleObject" Target="../embeddings/oleObject2.bin" /><Relationship Id="rId6" Type="http://schemas.openxmlformats.org/officeDocument/2006/relationships/image" Target="../media/image4.emf" /><Relationship Id="rId7" Type="http://schemas.openxmlformats.org/officeDocument/2006/relationships/package" Target="../embeddings/Microsoft_Word___3.docx" TargetMode="Internal" /><Relationship Id="rId8" Type="http://schemas.openxmlformats.org/officeDocument/2006/relationships/oleObject" Target="../embeddings/oleObject3.bin" /><Relationship Id="rId9" Type="http://schemas.openxmlformats.org/officeDocument/2006/relationships/image" Target="../media/image5.e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package" Target="../embeddings/Microsoft_Word___4.docx" TargetMode="Internal" /><Relationship Id="rId4" Type="http://schemas.openxmlformats.org/officeDocument/2006/relationships/oleObject" Target="../embeddings/oleObject4.bin" /><Relationship Id="rId5" Type="http://schemas.openxmlformats.org/officeDocument/2006/relationships/image" Target="../media/image8.emf" /><Relationship Id="rId6" Type="http://schemas.openxmlformats.org/officeDocument/2006/relationships/vmlDrawing" Target="../drawings/vmlDrawing3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package" Target="../embeddings/Microsoft_Word___5.docx" TargetMode="Internal" /><Relationship Id="rId4" Type="http://schemas.openxmlformats.org/officeDocument/2006/relationships/oleObject" Target="../embeddings/oleObject5.bin" /><Relationship Id="rId5" Type="http://schemas.openxmlformats.org/officeDocument/2006/relationships/image" Target="../media/image9.emf" /><Relationship Id="rId6" Type="http://schemas.openxmlformats.org/officeDocument/2006/relationships/package" Target="../embeddings/Microsoft_Word___6.docx" TargetMode="Internal" /><Relationship Id="rId7" Type="http://schemas.openxmlformats.org/officeDocument/2006/relationships/oleObject" Target="../embeddings/oleObject6.bin" /><Relationship Id="rId8" Type="http://schemas.openxmlformats.org/officeDocument/2006/relationships/image" Target="../media/image10.emf" /><Relationship Id="rId9" Type="http://schemas.openxmlformats.org/officeDocument/2006/relationships/vmlDrawing" Target="../drawings/vmlDrawing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package" Target="../embeddings/Microsoft_Word___7.docx" TargetMode="Internal" /><Relationship Id="rId4" Type="http://schemas.openxmlformats.org/officeDocument/2006/relationships/oleObject" Target="../embeddings/oleObject7.bin" /><Relationship Id="rId5" Type="http://schemas.openxmlformats.org/officeDocument/2006/relationships/image" Target="../media/image11.emf" /><Relationship Id="rId6" Type="http://schemas.openxmlformats.org/officeDocument/2006/relationships/package" Target="../embeddings/Microsoft_Word___8.docx" TargetMode="Internal" /><Relationship Id="rId7" Type="http://schemas.openxmlformats.org/officeDocument/2006/relationships/oleObject" Target="../embeddings/oleObject8.bin" /><Relationship Id="rId8" Type="http://schemas.openxmlformats.org/officeDocument/2006/relationships/image" Target="../media/image12.emf" /><Relationship Id="rId9" Type="http://schemas.openxmlformats.org/officeDocument/2006/relationships/vmlDrawing" Target="../drawings/vmlDrawing5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package" Target="../embeddings/Microsoft_Word___9.docx" TargetMode="Internal" /><Relationship Id="rId4" Type="http://schemas.openxmlformats.org/officeDocument/2006/relationships/oleObject" Target="../embeddings/oleObject9.bin" /><Relationship Id="rId5" Type="http://schemas.openxmlformats.org/officeDocument/2006/relationships/image" Target="../media/image14.emf" /><Relationship Id="rId6" Type="http://schemas.openxmlformats.org/officeDocument/2006/relationships/vmlDrawing" Target="../drawings/vmlDrawing6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package" Target="../embeddings/Microsoft_Word___10.docx" TargetMode="Internal" /><Relationship Id="rId4" Type="http://schemas.openxmlformats.org/officeDocument/2006/relationships/oleObject" Target="../embeddings/oleObject10.bin" /><Relationship Id="rId5" Type="http://schemas.openxmlformats.org/officeDocument/2006/relationships/image" Target="../media/image15.emf" /><Relationship Id="rId6" Type="http://schemas.openxmlformats.org/officeDocument/2006/relationships/vmlDrawing" Target="../drawings/vmlDrawing7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package" Target="../embeddings/Microsoft_Word___11.docx" TargetMode="Internal" /><Relationship Id="rId4" Type="http://schemas.openxmlformats.org/officeDocument/2006/relationships/oleObject" Target="../embeddings/oleObject11.bin" /><Relationship Id="rId5" Type="http://schemas.openxmlformats.org/officeDocument/2006/relationships/image" Target="../media/image17.emf" /><Relationship Id="rId6" Type="http://schemas.openxmlformats.org/officeDocument/2006/relationships/vmlDrawing" Target="../drawings/vmlDrawing8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50241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1126654" y="3425578"/>
            <a:ext cx="5400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zh-CN" sz="1400" b="1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体系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构建</a:t>
            </a:r>
            <a:r>
              <a:rPr lang="zh-CN" altLang="en-US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　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理</a:t>
            </a:r>
            <a:r>
              <a:rPr lang="zh-CN" altLang="zh-CN" sz="1400" b="1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清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脉络</a:t>
            </a:r>
            <a:r>
              <a:rPr lang="en-US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  /</a:t>
            </a:r>
            <a:r>
              <a:rPr lang="zh-CN" altLang="zh-CN" sz="1400" b="1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体验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高考</a:t>
            </a:r>
            <a:r>
              <a:rPr lang="zh-CN" altLang="en-US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　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素养提升</a:t>
            </a:r>
            <a:endParaRPr lang="zh-CN" altLang="en-US" sz="1400" b="1">
              <a:solidFill>
                <a:prstClr val="white">
                  <a:lumMod val="75000"/>
                </a:prst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标题 24">
            <a:extLst>
              <a:ext uri="{FF2B5EF4-FFF2-40B4-BE49-F238E27FC236}">
                <a16:creationId xmlns="" xmlns:a16="http://schemas.microsoft.com/office/drawing/2014/main" id="{E9AFFBA8-8A6F-B141-88C0-14A3F8E3BC74}"/>
              </a:ext>
            </a:extLst>
          </p:cNvPr>
          <p:cNvSpPr txBox="1"/>
          <p:nvPr/>
        </p:nvSpPr>
        <p:spPr>
          <a:xfrm>
            <a:off x="1109837" y="2493690"/>
            <a:ext cx="7810498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体系构建　体验高考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第二章</a:t>
            </a:r>
            <a:endParaRPr lang="en-US" altLang="zh-CN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矩形 35"/>
          <p:cNvSpPr/>
          <p:nvPr/>
        </p:nvSpPr>
        <p:spPr>
          <a:xfrm>
            <a:off x="0" y="1886972"/>
            <a:ext cx="12190413" cy="194100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02137" y="0"/>
            <a:ext cx="1340963" cy="3827974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" name="TextBox 8"/>
          <p:cNvSpPr txBox="1"/>
          <p:nvPr/>
        </p:nvSpPr>
        <p:spPr>
          <a:xfrm>
            <a:off x="666456" y="801189"/>
            <a:ext cx="1612325" cy="346954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000"/>
              </a:lnSpc>
            </a:pPr>
            <a:r>
              <a:rPr lang="zh-CN" altLang="en-US" sz="2000" smtClean="0">
                <a:solidFill>
                  <a:prstClr val="white"/>
                </a:solidFill>
                <a:ea typeface="微软雅黑" pitchFamily="34" charset="-122"/>
                <a:sym typeface="Arial" pitchFamily="34" charset="0"/>
              </a:rPr>
              <a:t>内容索引</a:t>
            </a:r>
            <a:endParaRPr lang="zh-CN" altLang="en-US" sz="2000">
              <a:solidFill>
                <a:prstClr val="white"/>
              </a:solidFill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H="1">
            <a:off x="1486694" y="1388169"/>
            <a:ext cx="0" cy="1969617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1486694" y="2478638"/>
            <a:ext cx="271083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1486694" y="3357786"/>
            <a:ext cx="271083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圆角矩形 36"/>
          <p:cNvSpPr/>
          <p:nvPr/>
        </p:nvSpPr>
        <p:spPr>
          <a:xfrm flipV="1">
            <a:off x="2143100" y="1886972"/>
            <a:ext cx="10048900" cy="96193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圆角矩形 14"/>
          <p:cNvSpPr/>
          <p:nvPr/>
        </p:nvSpPr>
        <p:spPr>
          <a:xfrm flipV="1">
            <a:off x="2143100" y="2866044"/>
            <a:ext cx="10047313" cy="96193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7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="" xmlns:a16="http://schemas.microsoft.com/office/drawing/2014/main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05088" y="2268041"/>
            <a:ext cx="4536000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体系</a:t>
            </a:r>
            <a:r>
              <a:rPr lang="zh-CN" altLang="zh-CN" sz="2800" smtClean="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构建</a:t>
            </a:r>
            <a:r>
              <a:rPr lang="zh-CN" altLang="en-US" sz="280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　</a:t>
            </a:r>
            <a:r>
              <a:rPr lang="zh-CN" altLang="zh-CN" sz="2800" smtClean="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理</a:t>
            </a:r>
            <a:r>
              <a:rPr lang="zh-CN" altLang="zh-CN" sz="280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清脉络</a:t>
            </a:r>
          </a:p>
        </p:txBody>
      </p:sp>
      <p:sp>
        <p:nvSpPr>
          <p:cNvPr id="28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="" xmlns:a16="http://schemas.microsoft.com/office/drawing/2014/main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605088" y="3141762"/>
            <a:ext cx="4536000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体验</a:t>
            </a:r>
            <a:r>
              <a:rPr lang="zh-CN" altLang="zh-CN" sz="2800" smtClean="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高考</a:t>
            </a:r>
            <a:r>
              <a:rPr lang="zh-CN" altLang="en-US" sz="2800" smtClean="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　</a:t>
            </a:r>
            <a:r>
              <a:rPr lang="zh-CN" altLang="zh-CN" sz="2800" smtClean="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素养</a:t>
            </a:r>
            <a:r>
              <a:rPr lang="zh-CN" altLang="zh-CN" sz="280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提升</a:t>
            </a:r>
          </a:p>
        </p:txBody>
      </p:sp>
    </p:spTree>
    <p:extLst>
      <p:ext uri="{BB962C8B-B14F-4D97-AF65-F5344CB8AC3E}">
        <p14:creationId xmlns:p14="http://schemas.microsoft.com/office/powerpoint/2010/main" val="211962816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" y="0"/>
            <a:ext cx="12189027" cy="6858000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0" y="1773610"/>
            <a:ext cx="12190413" cy="25334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2" name="标题 24">
            <a:extLst>
              <a:ext uri="{FF2B5EF4-FFF2-40B4-BE49-F238E27FC236}">
                <a16:creationId xmlns="" xmlns:a16="http://schemas.microsoft.com/office/drawing/2014/main" id="{E9AFFBA8-8A6F-B141-88C0-14A3F8E3BC74}"/>
              </a:ext>
            </a:extLst>
          </p:cNvPr>
          <p:cNvSpPr txBox="1"/>
          <p:nvPr/>
        </p:nvSpPr>
        <p:spPr>
          <a:xfrm>
            <a:off x="2206774" y="2503447"/>
            <a:ext cx="7578910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体系</a:t>
            </a:r>
            <a:r>
              <a:rPr lang="zh-CN" altLang="zh-CN" sz="6000" b="1" smtClean="0">
                <a:solidFill>
                  <a:prstClr val="black"/>
                </a:solidFill>
                <a:latin typeface="Arial"/>
              </a:rPr>
              <a:t>构建</a:t>
            </a:r>
            <a:r>
              <a:rPr lang="zh-CN" altLang="en-US" sz="6000" b="1" smtClean="0">
                <a:solidFill>
                  <a:prstClr val="black"/>
                </a:solidFill>
                <a:latin typeface="Arial"/>
              </a:rPr>
              <a:t>　</a:t>
            </a:r>
            <a:r>
              <a:rPr lang="zh-CN" altLang="zh-CN" sz="6000" b="1" smtClean="0">
                <a:solidFill>
                  <a:prstClr val="black"/>
                </a:solidFill>
                <a:latin typeface="Arial"/>
              </a:rPr>
              <a:t>理</a:t>
            </a:r>
            <a:r>
              <a:rPr lang="zh-CN" altLang="zh-CN" sz="6000" b="1">
                <a:solidFill>
                  <a:prstClr val="black"/>
                </a:solidFill>
                <a:latin typeface="Arial"/>
              </a:rPr>
              <a:t>清脉络</a:t>
            </a:r>
          </a:p>
        </p:txBody>
      </p:sp>
      <p:sp>
        <p:nvSpPr>
          <p:cNvPr id="23" name="标题 1">
            <a:extLst>
              <a:ext uri="{FF2B5EF4-FFF2-40B4-BE49-F238E27FC236}">
                <a16:creationId xmlns="" xmlns:a16="http://schemas.microsoft.com/office/drawing/2014/main" id="{322A6B15-2E76-455A-9DAC-24409D258021}"/>
              </a:ext>
            </a:extLst>
          </p:cNvPr>
          <p:cNvSpPr txBox="1"/>
          <p:nvPr/>
        </p:nvSpPr>
        <p:spPr>
          <a:xfrm>
            <a:off x="1702718" y="2350998"/>
            <a:ext cx="9001000" cy="1297671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8000" b="1" smtClean="0">
                <a:ln w="19050">
                  <a:solidFill>
                    <a:prstClr val="white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C0504D"/>
                  </a:outerShdw>
                </a:effectLst>
              </a:rPr>
              <a:t>  </a:t>
            </a:r>
            <a:endParaRPr lang="zh-CN" altLang="en-US" sz="8000" b="1">
              <a:ln w="19050">
                <a:solidFill>
                  <a:prstClr val="white"/>
                </a:solidFill>
                <a:prstDash val="solid"/>
              </a:ln>
              <a:solidFill>
                <a:srgbClr val="C00000"/>
              </a:solidFill>
              <a:effectLst>
                <a:outerShdw dist="38100" dir="2700000" algn="tl" rotWithShape="0">
                  <a:srgbClr val="C0504D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131851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05795" y="369861"/>
            <a:ext cx="11521280" cy="6119866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341657" y="722284"/>
            <a:ext cx="2681541" cy="58657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表示方法：</a:t>
            </a:r>
            <a:r>
              <a:rPr lang="en-US" altLang="zh-CN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左大括号 12"/>
          <p:cNvSpPr/>
          <p:nvPr/>
        </p:nvSpPr>
        <p:spPr>
          <a:xfrm>
            <a:off x="2053289" y="545024"/>
            <a:ext cx="224095" cy="5716698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2147922" y="2921935"/>
            <a:ext cx="1098657" cy="139006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化学反应速率</a:t>
            </a:r>
            <a:endParaRPr lang="zh-CN" altLang="en-US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1928114"/>
              </p:ext>
            </p:extLst>
          </p:nvPr>
        </p:nvGraphicFramePr>
        <p:xfrm>
          <a:off x="5458951" y="621482"/>
          <a:ext cx="509588" cy="10398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458951" y="621482"/>
                        <a:ext cx="509588" cy="1039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左大括号 15"/>
          <p:cNvSpPr/>
          <p:nvPr/>
        </p:nvSpPr>
        <p:spPr>
          <a:xfrm>
            <a:off x="5563991" y="4084908"/>
            <a:ext cx="224095" cy="1954864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5736448" y="3879724"/>
            <a:ext cx="5759357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浓度：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c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增大，</a:t>
            </a:r>
            <a:r>
              <a:rPr lang="en-US" altLang="zh-CN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压强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：有气体参加的反应，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p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增大，</a:t>
            </a:r>
            <a:r>
              <a:rPr lang="en-US" altLang="zh-CN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温度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T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升高，</a:t>
            </a:r>
            <a:r>
              <a:rPr lang="en-US" altLang="zh-CN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催化剂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：一般加快反应速率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3341657" y="1496127"/>
            <a:ext cx="7607983" cy="5827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单位：</a:t>
            </a:r>
            <a:r>
              <a:rPr lang="en-US" altLang="zh-CN" kern="100" err="1">
                <a:latin typeface="Times New Roman" pitchFamily="18" charset="0"/>
                <a:ea typeface="方正中等线简体" panose="03000509000000000000" pitchFamily="65" charset="-122"/>
              </a:rPr>
              <a:t>mol·L</a:t>
            </a:r>
            <a:r>
              <a:rPr lang="zh-CN" altLang="zh-CN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kern="100" baseline="30000"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·s</a:t>
            </a:r>
            <a:r>
              <a:rPr lang="zh-CN" altLang="zh-CN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kern="100" baseline="30000"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kern="100" err="1">
                <a:latin typeface="Times New Roman" pitchFamily="18" charset="0"/>
                <a:ea typeface="方正中等线简体" panose="03000509000000000000" pitchFamily="65" charset="-122"/>
              </a:rPr>
              <a:t>mol·L</a:t>
            </a:r>
            <a:r>
              <a:rPr lang="zh-CN" altLang="zh-CN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kern="100" baseline="30000"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·min</a:t>
            </a:r>
            <a:r>
              <a:rPr lang="zh-CN" altLang="zh-CN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kern="100" baseline="30000"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98029" name="Picture 13" descr="化学反应速率与化学平衡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2465" y="2502743"/>
            <a:ext cx="1748399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左大括号 21"/>
          <p:cNvSpPr/>
          <p:nvPr/>
        </p:nvSpPr>
        <p:spPr>
          <a:xfrm>
            <a:off x="3224921" y="545024"/>
            <a:ext cx="224095" cy="5716698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/>
        </p:nvSpPr>
        <p:spPr>
          <a:xfrm>
            <a:off x="3341657" y="2405193"/>
            <a:ext cx="1529413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简单计算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8" name="左大括号 27"/>
          <p:cNvSpPr/>
          <p:nvPr/>
        </p:nvSpPr>
        <p:spPr>
          <a:xfrm>
            <a:off x="4696540" y="2271665"/>
            <a:ext cx="146472" cy="913386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矩形 33"/>
          <p:cNvSpPr/>
          <p:nvPr/>
        </p:nvSpPr>
        <p:spPr>
          <a:xfrm>
            <a:off x="4799478" y="2111775"/>
            <a:ext cx="5832232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公式</a:t>
            </a: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法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化学计量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数之比法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3341657" y="4043509"/>
            <a:ext cx="1529413" cy="5827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影响因素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38" name="左大括号 37"/>
          <p:cNvSpPr/>
          <p:nvPr/>
        </p:nvSpPr>
        <p:spPr>
          <a:xfrm>
            <a:off x="4708948" y="3473810"/>
            <a:ext cx="153060" cy="1722187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/>
        </p:nvSpPr>
        <p:spPr>
          <a:xfrm>
            <a:off x="4799478" y="3314408"/>
            <a:ext cx="5832232" cy="5827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内因：反应物的结构、性质</a:t>
            </a:r>
            <a:r>
              <a:rPr lang="en-US" altLang="zh-CN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</a:t>
            </a:r>
            <a:r>
              <a:rPr lang="en-US" altLang="zh-CN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4799478" y="4637320"/>
            <a:ext cx="5832232" cy="5827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外因</a:t>
            </a:r>
            <a:endParaRPr lang="zh-CN" altLang="zh-CN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379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05795" y="869162"/>
            <a:ext cx="11521280" cy="4144808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295142" y="2372576"/>
            <a:ext cx="1423799" cy="9787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化学反应的方向</a:t>
            </a:r>
            <a:endParaRPr lang="zh-CN" altLang="en-US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3875008" y="1367183"/>
            <a:ext cx="8007997" cy="11407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kern="100" spc="-5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焓判据：使体系能量降低的方向，就是反应容易进行的方向</a:t>
            </a:r>
            <a:endParaRPr lang="en-US" altLang="zh-CN" kern="100" spc="-5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>
              <a:lnSpc>
                <a:spcPct val="150000"/>
              </a:lnSpc>
            </a:pP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熵判据：使体系熵增大的方向，就是反应容易进行的方向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875008" y="3019124"/>
            <a:ext cx="3948389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复合判据</a:t>
            </a:r>
            <a:r>
              <a:rPr lang="en-US" altLang="zh-CN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G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H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T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S</a:t>
            </a:r>
            <a:r>
              <a:rPr lang="en-US" altLang="zh-CN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27" name="左大括号 26"/>
          <p:cNvSpPr/>
          <p:nvPr/>
        </p:nvSpPr>
        <p:spPr>
          <a:xfrm>
            <a:off x="7382712" y="2608751"/>
            <a:ext cx="191112" cy="1529980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7535366" y="2484637"/>
            <a:ext cx="4176464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i="1" kern="100">
                <a:latin typeface="Times New Roman" pitchFamily="18" charset="0"/>
                <a:ea typeface="方正中等线简体" panose="03000509000000000000" pitchFamily="65" charset="-122"/>
              </a:rPr>
              <a:t>G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＜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0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，反应能自发</a:t>
            </a: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进行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>
              <a:lnSpc>
                <a:spcPct val="150000"/>
              </a:lnSpc>
            </a:pPr>
            <a:r>
              <a:rPr lang="en-US" altLang="zh-CN" kern="100" smtClean="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i="1" kern="100" smtClean="0">
                <a:latin typeface="Times New Roman" pitchFamily="18" charset="0"/>
                <a:ea typeface="方正中等线简体" panose="03000509000000000000" pitchFamily="65" charset="-122"/>
              </a:rPr>
              <a:t>G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0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，反应不能自发</a:t>
            </a:r>
            <a:r>
              <a:rPr lang="zh-CN" altLang="zh-CN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进行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>
              <a:lnSpc>
                <a:spcPct val="150000"/>
              </a:lnSpc>
            </a:pPr>
            <a:r>
              <a:rPr lang="en-US" altLang="zh-CN" kern="100" smtClean="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i="1" kern="100" smtClean="0">
                <a:latin typeface="Times New Roman" pitchFamily="18" charset="0"/>
                <a:ea typeface="方正中等线简体" panose="03000509000000000000" pitchFamily="65" charset="-122"/>
              </a:rPr>
              <a:t>G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kern="100">
                <a:latin typeface="Times New Roman" pitchFamily="18" charset="0"/>
                <a:ea typeface="方正中等线简体" panose="03000509000000000000" pitchFamily="65" charset="-122"/>
              </a:rPr>
              <a:t>0</a:t>
            </a:r>
            <a:r>
              <a:rPr lang="zh-CN" altLang="zh-CN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，反应处于平衡状态</a:t>
            </a:r>
            <a:endParaRPr lang="en-US" altLang="zh-CN" kern="100" smtClean="0"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35" name="左大括号 34"/>
          <p:cNvSpPr/>
          <p:nvPr/>
        </p:nvSpPr>
        <p:spPr>
          <a:xfrm>
            <a:off x="3674890" y="1420272"/>
            <a:ext cx="224095" cy="2883337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icture 13" descr="化学反应速率与化学平衡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2465" y="1961940"/>
            <a:ext cx="1748399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左大括号 15"/>
          <p:cNvSpPr/>
          <p:nvPr/>
        </p:nvSpPr>
        <p:spPr>
          <a:xfrm>
            <a:off x="2105061" y="1420272"/>
            <a:ext cx="224095" cy="2883337"/>
          </a:xfrm>
          <a:prstGeom prst="leftBrace">
            <a:avLst>
              <a:gd name="adj1" fmla="val 37732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739490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05795" y="243644"/>
            <a:ext cx="11521280" cy="63723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200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32465" y="409721"/>
            <a:ext cx="11631601" cy="6040146"/>
            <a:chOff x="332465" y="233865"/>
            <a:chExt cx="11631601" cy="6040146"/>
          </a:xfrm>
        </p:grpSpPr>
        <p:sp>
          <p:nvSpPr>
            <p:cNvPr id="10" name="矩形 9"/>
            <p:cNvSpPr/>
            <p:nvPr/>
          </p:nvSpPr>
          <p:spPr>
            <a:xfrm>
              <a:off x="2971166" y="233865"/>
              <a:ext cx="8605285" cy="104971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概念：可逆反应、条件一定，</a:t>
              </a:r>
              <a:r>
                <a:rPr lang="en-US" altLang="zh-CN" sz="22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2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正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2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2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逆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，各组分浓度</a:t>
              </a: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不变</a:t>
              </a:r>
              <a:endParaRPr lang="en-US" altLang="zh-CN" sz="2200" kern="100" smtClean="0">
                <a:latin typeface="Times New Roman" pitchFamily="18" charset="0"/>
                <a:ea typeface="方正中等线简体" panose="03000509000000000000" pitchFamily="65" charset="-122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特征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：逆、动、等、定、变</a:t>
              </a:r>
              <a:endParaRPr lang="zh-CN" altLang="zh-CN" sz="220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2147922" y="2853336"/>
              <a:ext cx="1098657" cy="8756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化学</a:t>
              </a:r>
              <a:endParaRPr lang="en-US" altLang="zh-CN" sz="22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  <a:p>
              <a:pPr>
                <a:lnSpc>
                  <a:spcPct val="120000"/>
                </a:lnSpc>
              </a:pP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平衡</a:t>
              </a:r>
              <a:endParaRPr lang="zh-CN" altLang="en-US" sz="22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</p:txBody>
        </p:sp>
        <p:pic>
          <p:nvPicPr>
            <p:cNvPr id="598029" name="Picture 13" descr="化学反应速率与化学平衡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32465" y="2391180"/>
              <a:ext cx="1748399" cy="180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左大括号 21"/>
            <p:cNvSpPr/>
            <p:nvPr/>
          </p:nvSpPr>
          <p:spPr>
            <a:xfrm>
              <a:off x="2854430" y="329217"/>
              <a:ext cx="224095" cy="5923927"/>
            </a:xfrm>
            <a:prstGeom prst="leftBrace">
              <a:avLst>
                <a:gd name="adj1" fmla="val 37732"/>
                <a:gd name="adj2" fmla="val 50000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200"/>
            </a:p>
          </p:txBody>
        </p:sp>
        <p:sp>
          <p:nvSpPr>
            <p:cNvPr id="27" name="矩形 26"/>
            <p:cNvSpPr/>
            <p:nvPr/>
          </p:nvSpPr>
          <p:spPr>
            <a:xfrm>
              <a:off x="2971166" y="1497171"/>
              <a:ext cx="822239" cy="104971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移动因果</a:t>
              </a:r>
              <a:endParaRPr lang="zh-CN" altLang="zh-CN" sz="220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sp>
          <p:nvSpPr>
            <p:cNvPr id="28" name="左大括号 27"/>
            <p:cNvSpPr/>
            <p:nvPr/>
          </p:nvSpPr>
          <p:spPr>
            <a:xfrm>
              <a:off x="3714189" y="1381731"/>
              <a:ext cx="146472" cy="1393767"/>
            </a:xfrm>
            <a:prstGeom prst="leftBrace">
              <a:avLst>
                <a:gd name="adj1" fmla="val 37732"/>
                <a:gd name="adj2" fmla="val 50000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200"/>
            </a:p>
          </p:txBody>
        </p:sp>
        <p:sp>
          <p:nvSpPr>
            <p:cNvPr id="34" name="矩形 33"/>
            <p:cNvSpPr/>
            <p:nvPr/>
          </p:nvSpPr>
          <p:spPr>
            <a:xfrm>
              <a:off x="3817127" y="1255592"/>
              <a:ext cx="8036618" cy="161582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 spc="-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原因：外界条件</a:t>
              </a:r>
              <a:r>
                <a:rPr lang="en-US" altLang="zh-CN" sz="2200" kern="100" spc="-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(</a:t>
              </a:r>
              <a:r>
                <a:rPr lang="zh-CN" altLang="zh-CN" sz="2200" kern="100" spc="-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浓度、压强、温度</a:t>
              </a:r>
              <a:r>
                <a:rPr lang="en-US" altLang="zh-CN" sz="2200" kern="100" spc="-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)</a:t>
              </a:r>
              <a:r>
                <a:rPr lang="zh-CN" altLang="zh-CN" sz="2200" kern="100" spc="-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改变，</a:t>
              </a:r>
              <a:r>
                <a:rPr lang="en-US" altLang="zh-CN" sz="2200" i="1" kern="100" spc="-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200" kern="100" spc="-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正</a:t>
              </a:r>
              <a:r>
                <a:rPr lang="zh-CN" altLang="zh-CN" sz="2200" kern="100" spc="-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200" i="1" kern="100" spc="-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200" kern="100" spc="-100" baseline="-250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逆</a:t>
              </a:r>
              <a:r>
                <a:rPr lang="en-US" altLang="zh-CN" sz="2200" kern="100" spc="-600" smtClean="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―</a:t>
              </a:r>
              <a:r>
                <a:rPr lang="en-US" altLang="zh-CN" sz="2200" kern="100" spc="-100" smtClean="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→</a:t>
              </a:r>
              <a:r>
                <a:rPr lang="en-US" altLang="zh-CN" sz="2200" i="1" kern="100" spc="-100" smtClean="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200" kern="100" spc="-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正</a:t>
              </a:r>
              <a:r>
                <a:rPr lang="en-US" altLang="zh-CN" sz="2200" kern="100" spc="-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′≠</a:t>
              </a:r>
              <a:r>
                <a:rPr lang="en-US" altLang="zh-CN" sz="2200" i="1" kern="100" spc="-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200" kern="100" spc="-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逆</a:t>
              </a:r>
              <a:r>
                <a:rPr lang="en-US" altLang="zh-CN" sz="2200" kern="100" spc="-100" smtClean="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′</a:t>
              </a:r>
              <a:endParaRPr lang="en-US" altLang="zh-CN" sz="2200" kern="100" spc="-100" smtClean="0">
                <a:latin typeface="Times New Roman" pitchFamily="18" charset="0"/>
                <a:ea typeface="方正中等线简体" panose="03000509000000000000" pitchFamily="65" charset="-122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结果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：再次</a:t>
              </a:r>
              <a:r>
                <a:rPr lang="en-US" altLang="zh-CN" sz="22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en-US" altLang="zh-CN" sz="22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′</a:t>
              </a:r>
              <a:r>
                <a:rPr lang="zh-CN" altLang="zh-CN" sz="22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正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2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en-US" altLang="zh-CN" sz="22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′</a:t>
              </a:r>
              <a:r>
                <a:rPr lang="zh-CN" altLang="zh-CN" sz="22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逆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，各成分的含量又</a:t>
              </a: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不变</a:t>
              </a:r>
              <a:endParaRPr lang="en-US" altLang="zh-CN" sz="2200" kern="100" smtClean="0">
                <a:latin typeface="Times New Roman" pitchFamily="18" charset="0"/>
                <a:ea typeface="方正中等线简体" panose="03000509000000000000" pitchFamily="65" charset="-122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方向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：依据勒夏特列原理判断</a:t>
              </a:r>
              <a:endParaRPr lang="zh-CN" altLang="zh-CN" sz="220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sp>
          <p:nvSpPr>
            <p:cNvPr id="35" name="矩形 34"/>
            <p:cNvSpPr/>
            <p:nvPr/>
          </p:nvSpPr>
          <p:spPr>
            <a:xfrm>
              <a:off x="2971167" y="3237052"/>
              <a:ext cx="1116452" cy="110799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化学平衡常数</a:t>
              </a:r>
              <a:endParaRPr lang="zh-CN" altLang="zh-CN" sz="220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sp>
          <p:nvSpPr>
            <p:cNvPr id="38" name="左大括号 37"/>
            <p:cNvSpPr/>
            <p:nvPr/>
          </p:nvSpPr>
          <p:spPr>
            <a:xfrm>
              <a:off x="3979815" y="2961482"/>
              <a:ext cx="153060" cy="1695349"/>
            </a:xfrm>
            <a:prstGeom prst="leftBrace">
              <a:avLst>
                <a:gd name="adj1" fmla="val 37732"/>
                <a:gd name="adj2" fmla="val 50000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200"/>
            </a:p>
          </p:txBody>
        </p:sp>
        <p:sp>
          <p:nvSpPr>
            <p:cNvPr id="39" name="矩形 38"/>
            <p:cNvSpPr/>
            <p:nvPr/>
          </p:nvSpPr>
          <p:spPr>
            <a:xfrm>
              <a:off x="4123614" y="2816557"/>
              <a:ext cx="7057001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表达式：对于反应</a:t>
              </a:r>
              <a:r>
                <a:rPr lang="en-US" altLang="zh-CN" sz="2200" i="1" kern="100">
                  <a:latin typeface="Times New Roman" pitchFamily="18" charset="0"/>
                  <a:ea typeface="方正中等线简体" panose="03000509000000000000" pitchFamily="65" charset="-122"/>
                </a:rPr>
                <a:t>m</a:t>
              </a:r>
              <a:r>
                <a:rPr lang="en-US" altLang="zh-CN" sz="2200" kern="100">
                  <a:latin typeface="Times New Roman" pitchFamily="18" charset="0"/>
                  <a:ea typeface="方正中等线简体" panose="03000509000000000000" pitchFamily="65" charset="-122"/>
                </a:rPr>
                <a:t>A</a:t>
              </a:r>
              <a:r>
                <a:rPr lang="en-US" altLang="zh-CN" sz="2200" kern="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(</a:t>
              </a:r>
              <a:r>
                <a:rPr lang="en-US" altLang="zh-CN" sz="2200" kern="100">
                  <a:latin typeface="Times New Roman" pitchFamily="18" charset="0"/>
                  <a:ea typeface="方正中等线简体" panose="03000509000000000000" pitchFamily="65" charset="-122"/>
                </a:rPr>
                <a:t>g</a:t>
              </a:r>
              <a:r>
                <a:rPr lang="en-US" altLang="zh-CN" sz="2200" kern="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)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200" i="1" kern="100" err="1">
                  <a:latin typeface="Times New Roman" pitchFamily="18" charset="0"/>
                  <a:ea typeface="方正中等线简体" panose="03000509000000000000" pitchFamily="65" charset="-122"/>
                </a:rPr>
                <a:t>n</a:t>
              </a:r>
              <a:r>
                <a:rPr lang="en-US" altLang="zh-CN" sz="2200" kern="100" err="1">
                  <a:latin typeface="Times New Roman" pitchFamily="18" charset="0"/>
                  <a:ea typeface="方正中等线简体" panose="03000509000000000000" pitchFamily="65" charset="-122"/>
                </a:rPr>
                <a:t>B</a:t>
              </a:r>
              <a:r>
                <a:rPr lang="en-US" altLang="zh-CN" sz="2200" kern="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(</a:t>
              </a:r>
              <a:r>
                <a:rPr lang="en-US" altLang="zh-CN" sz="2200" kern="100">
                  <a:latin typeface="Times New Roman" pitchFamily="18" charset="0"/>
                  <a:ea typeface="方正中等线简体" panose="03000509000000000000" pitchFamily="65" charset="-122"/>
                </a:rPr>
                <a:t>g</a:t>
              </a:r>
              <a:r>
                <a:rPr lang="en-US" altLang="zh-CN" sz="2200" kern="100" smtClean="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) </a:t>
              </a:r>
              <a:r>
                <a:rPr lang="zh-CN" altLang="en-US" sz="2200" kern="100" smtClean="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 </a:t>
              </a:r>
              <a:r>
                <a:rPr lang="en-US" altLang="zh-CN" sz="2200" kern="100" smtClean="0">
                  <a:latin typeface="ZBFH" panose="0202060305040502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200" i="1" kern="100" err="1" smtClean="0">
                  <a:latin typeface="Times New Roman" pitchFamily="18" charset="0"/>
                  <a:ea typeface="方正中等线简体" panose="03000509000000000000" pitchFamily="65" charset="-122"/>
                </a:rPr>
                <a:t>p</a:t>
              </a:r>
              <a:r>
                <a:rPr lang="en-US" altLang="zh-CN" sz="2200" kern="100" err="1" smtClean="0">
                  <a:latin typeface="Times New Roman" pitchFamily="18" charset="0"/>
                  <a:ea typeface="方正中等线简体" panose="03000509000000000000" pitchFamily="65" charset="-122"/>
                </a:rPr>
                <a:t>C</a:t>
              </a:r>
              <a:r>
                <a:rPr lang="en-US" altLang="zh-CN" sz="2200" kern="100" smtClean="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(</a:t>
              </a:r>
              <a:r>
                <a:rPr lang="en-US" altLang="zh-CN" sz="2200" kern="100" smtClean="0">
                  <a:latin typeface="Times New Roman" pitchFamily="18" charset="0"/>
                  <a:ea typeface="方正中等线简体" panose="03000509000000000000" pitchFamily="65" charset="-122"/>
                </a:rPr>
                <a:t>g</a:t>
              </a:r>
              <a:r>
                <a:rPr lang="en-US" altLang="zh-CN" sz="2200" kern="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)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200" i="1" kern="100" err="1">
                  <a:latin typeface="Times New Roman" pitchFamily="18" charset="0"/>
                  <a:ea typeface="方正中等线简体" panose="03000509000000000000" pitchFamily="65" charset="-122"/>
                </a:rPr>
                <a:t>q</a:t>
              </a:r>
              <a:r>
                <a:rPr lang="en-US" altLang="zh-CN" sz="2200" kern="100" err="1">
                  <a:latin typeface="Times New Roman" pitchFamily="18" charset="0"/>
                  <a:ea typeface="方正中等线简体" panose="03000509000000000000" pitchFamily="65" charset="-122"/>
                </a:rPr>
                <a:t>D</a:t>
              </a:r>
              <a:r>
                <a:rPr lang="en-US" altLang="zh-CN" sz="2200" kern="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(</a:t>
              </a:r>
              <a:r>
                <a:rPr lang="en-US" altLang="zh-CN" sz="2200" kern="100">
                  <a:latin typeface="Times New Roman" pitchFamily="18" charset="0"/>
                  <a:ea typeface="方正中等线简体" panose="03000509000000000000" pitchFamily="65" charset="-122"/>
                </a:rPr>
                <a:t>g</a:t>
              </a:r>
              <a:r>
                <a:rPr lang="en-US" altLang="zh-CN" sz="2200" kern="100">
                  <a:latin typeface="Symbol" panose="05050102010706020507" pitchFamily="18" charset="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)</a:t>
              </a: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endParaRPr lang="en-US" altLang="zh-CN" sz="22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</p:txBody>
        </p:sp>
        <p:graphicFrame>
          <p:nvGraphicFramePr>
            <p:cNvPr id="19" name="对象 1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73270542"/>
                </p:ext>
              </p:extLst>
            </p:nvPr>
          </p:nvGraphicFramePr>
          <p:xfrm>
            <a:off x="8138589" y="2956853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文档" r:id="rId4" progId="Word.Document.12">
                    <p:embed/>
                  </p:oleObj>
                </mc:Choice>
                <mc:Fallback>
                  <p:oleObj name="文档" r:id="rId4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8138589" y="2956853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3" name="对象 2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230583785"/>
                </p:ext>
              </p:extLst>
            </p:nvPr>
          </p:nvGraphicFramePr>
          <p:xfrm>
            <a:off x="5366073" y="3366974"/>
            <a:ext cx="2222500" cy="8953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文档" r:id="rId7" progId="Word.Document.12">
                    <p:embed/>
                  </p:oleObj>
                </mc:Choice>
                <mc:Fallback>
                  <p:oleObj name="文档" r:id="rId7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5366073" y="3366974"/>
                          <a:ext cx="2222500" cy="89535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4" name="矩形 23"/>
            <p:cNvSpPr/>
            <p:nvPr/>
          </p:nvSpPr>
          <p:spPr>
            <a:xfrm>
              <a:off x="4123614" y="4097782"/>
              <a:ext cx="7840452" cy="6001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 spc="-8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影响因素：只与温度有关，与反应物或生成物的</a:t>
              </a:r>
              <a:r>
                <a:rPr lang="zh-CN" altLang="zh-CN" sz="2200" kern="100" spc="-8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浓度</a:t>
              </a:r>
              <a:r>
                <a:rPr lang="zh-CN" altLang="zh-CN" sz="2200" kern="100" spc="-8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变化无关</a:t>
              </a:r>
              <a:endParaRPr lang="en-US" altLang="zh-CN" sz="2200" kern="100" spc="-8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2971167" y="5139464"/>
              <a:ext cx="5832232" cy="54188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应用</a:t>
              </a:r>
              <a:endParaRPr lang="zh-CN" altLang="zh-CN" sz="220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sp>
          <p:nvSpPr>
            <p:cNvPr id="30" name="左大括号 29"/>
            <p:cNvSpPr/>
            <p:nvPr/>
          </p:nvSpPr>
          <p:spPr>
            <a:xfrm>
              <a:off x="3714189" y="4824502"/>
              <a:ext cx="146472" cy="1393767"/>
            </a:xfrm>
            <a:prstGeom prst="leftBrace">
              <a:avLst>
                <a:gd name="adj1" fmla="val 37732"/>
                <a:gd name="adj2" fmla="val 50000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200"/>
            </a:p>
          </p:txBody>
        </p:sp>
        <p:sp>
          <p:nvSpPr>
            <p:cNvPr id="31" name="矩形 30"/>
            <p:cNvSpPr/>
            <p:nvPr/>
          </p:nvSpPr>
          <p:spPr>
            <a:xfrm>
              <a:off x="3817127" y="4716469"/>
              <a:ext cx="8036618" cy="155754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判断可逆反应进行的</a:t>
              </a: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程度</a:t>
              </a:r>
              <a:endParaRPr lang="en-US" altLang="zh-CN" sz="2200" kern="100" smtClean="0">
                <a:latin typeface="Times New Roman" pitchFamily="18" charset="0"/>
                <a:ea typeface="方正中等线简体" panose="03000509000000000000" pitchFamily="65" charset="-122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判断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可逆反应进行的</a:t>
              </a: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方向</a:t>
              </a:r>
              <a:endParaRPr lang="en-US" altLang="zh-CN" sz="2200" kern="100" smtClean="0">
                <a:latin typeface="Times New Roman" pitchFamily="18" charset="0"/>
                <a:ea typeface="方正中等线简体" panose="03000509000000000000" pitchFamily="65" charset="-122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2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求</a:t>
              </a:r>
              <a:r>
                <a:rPr lang="zh-CN" altLang="zh-CN" sz="22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反应物的转化率</a:t>
              </a:r>
              <a:endParaRPr lang="zh-CN" altLang="zh-CN" sz="220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sp>
          <p:nvSpPr>
            <p:cNvPr id="33" name="左大括号 32"/>
            <p:cNvSpPr/>
            <p:nvPr/>
          </p:nvSpPr>
          <p:spPr>
            <a:xfrm>
              <a:off x="2035874" y="329217"/>
              <a:ext cx="224095" cy="5923927"/>
            </a:xfrm>
            <a:prstGeom prst="leftBrace">
              <a:avLst>
                <a:gd name="adj1" fmla="val 37732"/>
                <a:gd name="adj2" fmla="val 50000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200"/>
            </a:p>
          </p:txBody>
        </p:sp>
      </p:grpSp>
      <p:sp>
        <p:nvSpPr>
          <p:cNvPr id="32" name="返回">
            <a:hlinkClick r:id="rId10" action="ppaction://hlinksldjump?num=2"/>
            <a:extLst>
              <a:ext uri="{FF2B5EF4-FFF2-40B4-BE49-F238E27FC236}">
                <a16:creationId xmlns="" xmlns:a16="http://schemas.microsoft.com/office/drawing/2014/main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prstClr val="black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74983781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" y="0"/>
            <a:ext cx="12189027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0" y="1773610"/>
            <a:ext cx="12190413" cy="25334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标题 24">
            <a:extLst>
              <a:ext uri="{FF2B5EF4-FFF2-40B4-BE49-F238E27FC236}">
                <a16:creationId xmlns="" xmlns:a16="http://schemas.microsoft.com/office/drawing/2014/main" id="{E9AFFBA8-8A6F-B141-88C0-14A3F8E3BC74}"/>
              </a:ext>
            </a:extLst>
          </p:cNvPr>
          <p:cNvSpPr txBox="1"/>
          <p:nvPr/>
        </p:nvSpPr>
        <p:spPr>
          <a:xfrm>
            <a:off x="2206774" y="2503447"/>
            <a:ext cx="7578910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体验</a:t>
            </a:r>
            <a:r>
              <a:rPr lang="zh-CN" altLang="zh-CN" sz="6000" b="1" smtClean="0">
                <a:solidFill>
                  <a:prstClr val="black"/>
                </a:solidFill>
                <a:latin typeface="Arial"/>
              </a:rPr>
              <a:t>高考</a:t>
            </a:r>
            <a:r>
              <a:rPr lang="zh-CN" altLang="en-US" sz="6000" b="1" smtClean="0">
                <a:solidFill>
                  <a:prstClr val="black"/>
                </a:solidFill>
                <a:latin typeface="Arial"/>
              </a:rPr>
              <a:t>　</a:t>
            </a:r>
            <a:r>
              <a:rPr lang="zh-CN" altLang="zh-CN" sz="6000" b="1" smtClean="0">
                <a:solidFill>
                  <a:prstClr val="black"/>
                </a:solidFill>
                <a:latin typeface="Arial"/>
              </a:rPr>
              <a:t>素养</a:t>
            </a:r>
            <a:r>
              <a:rPr lang="zh-CN" altLang="zh-CN" sz="6000" b="1">
                <a:solidFill>
                  <a:prstClr val="black"/>
                </a:solidFill>
                <a:latin typeface="Arial"/>
              </a:rPr>
              <a:t>提升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16" name="标题 1">
            <a:extLst>
              <a:ext uri="{FF2B5EF4-FFF2-40B4-BE49-F238E27FC236}">
                <a16:creationId xmlns="" xmlns:a16="http://schemas.microsoft.com/office/drawing/2014/main" id="{322A6B15-2E76-455A-9DAC-24409D258021}"/>
              </a:ext>
            </a:extLst>
          </p:cNvPr>
          <p:cNvSpPr txBox="1"/>
          <p:nvPr/>
        </p:nvSpPr>
        <p:spPr>
          <a:xfrm>
            <a:off x="1702718" y="2350998"/>
            <a:ext cx="9001000" cy="1297671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8000" b="1" smtClean="0">
                <a:ln w="19050">
                  <a:solidFill>
                    <a:prstClr val="white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C0504D"/>
                  </a:outerShdw>
                </a:effectLst>
              </a:rPr>
              <a:t>  </a:t>
            </a:r>
            <a:endParaRPr lang="zh-CN" altLang="en-US" sz="8000" b="1">
              <a:ln w="19050">
                <a:solidFill>
                  <a:prstClr val="white"/>
                </a:solidFill>
                <a:prstDash val="solid"/>
              </a:ln>
              <a:solidFill>
                <a:srgbClr val="C00000"/>
              </a:solidFill>
              <a:effectLst>
                <a:outerShdw dist="38100" dir="2700000" algn="tl" rotWithShape="0">
                  <a:srgbClr val="C0504D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387571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566" y="248071"/>
            <a:ext cx="11521280" cy="6363447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85673" y="382806"/>
            <a:ext cx="11170304" cy="60939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600" kern="10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　　</a:t>
            </a:r>
            <a:r>
              <a:rPr lang="en-US" altLang="zh-CN" sz="2600" kern="10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2021·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河北，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13)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室温下，某溶液初始时仅溶有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且浓度相等，同时发生以下两个反应：</a:t>
            </a:r>
            <a:r>
              <a:rPr lang="en-US" altLang="zh-CN" sz="26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6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=X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Y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en-US" altLang="zh-CN" sz="26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6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=X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Z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，反应</a:t>
            </a:r>
            <a:r>
              <a:rPr lang="en-US" altLang="zh-CN" sz="26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的速率可表示为</a:t>
            </a:r>
            <a:r>
              <a:rPr lang="en-US" altLang="zh-CN" sz="26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6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6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(M)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，反应</a:t>
            </a:r>
            <a:r>
              <a:rPr lang="en-US" altLang="zh-CN" sz="26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的速率可表示为</a:t>
            </a:r>
            <a:r>
              <a:rPr lang="en-US" altLang="zh-CN" sz="26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6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6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(M)(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6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6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为速率常数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。反应体系中组分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Z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的浓度随时间变化情况如图，下列说法错误的</a:t>
            </a:r>
            <a:r>
              <a:rPr lang="zh-CN" altLang="zh-CN" sz="26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en-US" altLang="zh-CN" sz="26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A.0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30 min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时间段内，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Y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的平均反应速率为</a:t>
            </a:r>
            <a:r>
              <a:rPr lang="en-US" altLang="zh-CN" sz="26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6.67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　</a:t>
            </a:r>
            <a:r>
              <a:rPr lang="en-US" altLang="zh-CN" sz="26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zh-CN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mol·L</a:t>
            </a:r>
            <a:r>
              <a:rPr lang="zh-CN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·min</a:t>
            </a:r>
            <a:r>
              <a:rPr lang="zh-CN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endParaRPr lang="zh-CN" altLang="zh-CN" sz="26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反应开始后，体系中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Y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Z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的浓度之比保持不变</a:t>
            </a:r>
            <a:endParaRPr lang="zh-CN" altLang="zh-CN" sz="26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如果反应能进行到底，反应结束时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62.5%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转</a:t>
            </a:r>
            <a:endParaRPr lang="en-US" altLang="zh-CN" sz="26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zh-CN" altLang="zh-CN" sz="26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化为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Z</a:t>
            </a:r>
            <a:endParaRPr lang="zh-CN" altLang="zh-CN" sz="26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en-US" altLang="zh-CN" sz="26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的活化能比反应</a:t>
            </a:r>
            <a:r>
              <a:rPr lang="en-US" altLang="zh-CN" sz="26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的活化能大</a:t>
            </a:r>
            <a:endParaRPr lang="zh-CN" altLang="zh-CN" sz="26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334566" y="549474"/>
            <a:ext cx="792882" cy="400110"/>
            <a:chOff x="334567" y="933895"/>
            <a:chExt cx="792882" cy="400110"/>
          </a:xfrm>
        </p:grpSpPr>
        <p:sp>
          <p:nvSpPr>
            <p:cNvPr id="7" name="五边形 6">
              <a:extLst>
                <a:ext uri="{FF2B5EF4-FFF2-40B4-BE49-F238E27FC236}">
                  <a16:creationId xmlns:a16="http://schemas.microsoft.com/office/drawing/2014/main" xmlns="" id="{2B269A23-18BB-E749-A895-A1450DD58A24}"/>
                </a:ext>
              </a:extLst>
            </p:cNvPr>
            <p:cNvSpPr/>
            <p:nvPr/>
          </p:nvSpPr>
          <p:spPr>
            <a:xfrm>
              <a:off x="334567" y="951739"/>
              <a:ext cx="792882" cy="364422"/>
            </a:xfrm>
            <a:prstGeom prst="homePlate">
              <a:avLst>
                <a:gd name="adj" fmla="val 28683"/>
              </a:avLst>
            </a:prstGeom>
            <a:solidFill>
              <a:srgbClr val="C0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charset="-122"/>
              </a:endParaRPr>
            </a:p>
          </p:txBody>
        </p:sp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xmlns="" id="{B4776FAB-F198-1F48-B6AC-304185EC7BB2}"/>
                </a:ext>
              </a:extLst>
            </p:cNvPr>
            <p:cNvSpPr txBox="1"/>
            <p:nvPr/>
          </p:nvSpPr>
          <p:spPr>
            <a:xfrm>
              <a:off x="393411" y="933895"/>
              <a:ext cx="6477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r>
                <a:rPr kumimoji="1" lang="zh-CN" altLang="en-US" sz="2000" smtClean="0">
                  <a:solidFill>
                    <a:prstClr val="white"/>
                  </a:solidFill>
                  <a:ea typeface="微软雅黑" charset="-122"/>
                </a:rPr>
                <a:t>例</a:t>
              </a:r>
              <a:r>
                <a:rPr kumimoji="1" lang="en-US" altLang="zh-CN" sz="2000" smtClean="0">
                  <a:solidFill>
                    <a:prstClr val="white"/>
                  </a:solidFill>
                  <a:ea typeface="微软雅黑" charset="-122"/>
                </a:rPr>
                <a:t>1</a:t>
              </a:r>
              <a:endParaRPr kumimoji="1" lang="zh-CN" altLang="en-US" sz="2000">
                <a:solidFill>
                  <a:prstClr val="white"/>
                </a:solidFill>
                <a:ea typeface="微软雅黑" charset="-122"/>
              </a:endParaRPr>
            </a:p>
          </p:txBody>
        </p:sp>
      </p:grpSp>
      <p:pic>
        <p:nvPicPr>
          <p:cNvPr id="599063" name="Picture 23" descr="2-18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31404" y="3072820"/>
            <a:ext cx="3392394" cy="280524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343495" y="2808465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140582450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37333" y="549347"/>
            <a:ext cx="11517334" cy="5400727"/>
            <a:chOff x="335206" y="613340"/>
            <a:chExt cx="11520000" cy="7197802"/>
          </a:xfrm>
        </p:grpSpPr>
        <p:sp>
          <p:nvSpPr>
            <p:cNvPr id="11" name="圆角矩形 10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7004762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4" name="矩形 13"/>
          <p:cNvSpPr/>
          <p:nvPr/>
        </p:nvSpPr>
        <p:spPr>
          <a:xfrm>
            <a:off x="460477" y="917922"/>
            <a:ext cx="765057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由图中数据可知，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30 min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时，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Z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的浓度分别为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0.300 mol·L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0.125 mol·L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则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的变化量为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0.5 mol·L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0.300 mol·L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0.200 mol·L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-2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5" name="Picture 23" descr="2-18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23597" y="863764"/>
            <a:ext cx="3164148" cy="261650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矩形 15"/>
          <p:cNvSpPr/>
          <p:nvPr/>
        </p:nvSpPr>
        <p:spPr>
          <a:xfrm>
            <a:off x="460476" y="3438430"/>
            <a:ext cx="11141841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其中转化为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Y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的变化量为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0.200 mol·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0.125 mol·L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0.075 mol·L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9799842"/>
              </p:ext>
            </p:extLst>
          </p:nvPr>
        </p:nvGraphicFramePr>
        <p:xfrm>
          <a:off x="509921" y="4120978"/>
          <a:ext cx="11098213" cy="1636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921" y="4120978"/>
                        <a:ext cx="11098213" cy="16367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7625001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37333" y="765371"/>
            <a:ext cx="11517334" cy="4680647"/>
            <a:chOff x="335206" y="613340"/>
            <a:chExt cx="11520000" cy="6238117"/>
          </a:xfrm>
        </p:grpSpPr>
        <p:sp>
          <p:nvSpPr>
            <p:cNvPr id="11" name="圆角矩形 10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6045077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pic>
        <p:nvPicPr>
          <p:cNvPr id="15" name="Picture 23" descr="2-18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41703" y="1407461"/>
            <a:ext cx="3164148" cy="261650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矩形 15"/>
          <p:cNvSpPr/>
          <p:nvPr/>
        </p:nvSpPr>
        <p:spPr>
          <a:xfrm>
            <a:off x="460476" y="2081011"/>
            <a:ext cx="7696199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Y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Z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分别为反应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和反应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的产物，且两者与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的化学计量数相同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化学计量数均为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459022"/>
              </p:ext>
            </p:extLst>
          </p:nvPr>
        </p:nvGraphicFramePr>
        <p:xfrm>
          <a:off x="509588" y="1173112"/>
          <a:ext cx="10982325" cy="16176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173112"/>
                        <a:ext cx="10982325" cy="16176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对象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3920847"/>
              </p:ext>
            </p:extLst>
          </p:nvPr>
        </p:nvGraphicFramePr>
        <p:xfrm>
          <a:off x="509588" y="3349234"/>
          <a:ext cx="10877550" cy="1136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6" progId="Word.Document.12">
                  <p:embed/>
                </p:oleObj>
              </mc:Choice>
              <mc:Fallback>
                <p:oleObj name="文档" r:id="rId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09588" y="3349234"/>
                        <a:ext cx="10877550" cy="1136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矩形 22"/>
          <p:cNvSpPr/>
          <p:nvPr/>
        </p:nvSpPr>
        <p:spPr>
          <a:xfrm>
            <a:off x="460476" y="4203776"/>
            <a:ext cx="11127269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由于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为速率常数，故该比值保持不变，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说法正确；</a:t>
            </a:r>
            <a:r>
              <a:rPr lang="zh-CN" altLang="zh-CN" sz="2800" kern="100">
                <a:latin typeface="宋体" pitchFamily="2" charset="-122"/>
                <a:ea typeface="Times New Roman" pitchFamily="18" charset="0"/>
                <a:cs typeface="Courier New" panose="02070309020205020404" pitchFamily="49" charset="0"/>
              </a:rPr>
              <a:t> 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05438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3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37333" y="765371"/>
            <a:ext cx="11517334" cy="4824662"/>
            <a:chOff x="335206" y="613340"/>
            <a:chExt cx="11520000" cy="6430053"/>
          </a:xfrm>
        </p:grpSpPr>
        <p:sp>
          <p:nvSpPr>
            <p:cNvPr id="11" name="圆角矩形 10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6237013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pic>
        <p:nvPicPr>
          <p:cNvPr id="15" name="Picture 23" descr="2-18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41703" y="1407461"/>
            <a:ext cx="3164148" cy="261650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8031862"/>
              </p:ext>
            </p:extLst>
          </p:nvPr>
        </p:nvGraphicFramePr>
        <p:xfrm>
          <a:off x="554853" y="1210547"/>
          <a:ext cx="7604125" cy="2549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54853" y="1210547"/>
                        <a:ext cx="7604125" cy="2549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对象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5633114"/>
              </p:ext>
            </p:extLst>
          </p:nvPr>
        </p:nvGraphicFramePr>
        <p:xfrm>
          <a:off x="554853" y="3696838"/>
          <a:ext cx="10877550" cy="17224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6" progId="Word.Document.12">
                  <p:embed/>
                </p:oleObj>
              </mc:Choice>
              <mc:Fallback>
                <p:oleObj name="文档" r:id="rId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54853" y="3696838"/>
                        <a:ext cx="10877550" cy="17224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2442287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37333" y="765371"/>
            <a:ext cx="11517334" cy="4104583"/>
            <a:chOff x="335206" y="613340"/>
            <a:chExt cx="11520000" cy="5470369"/>
          </a:xfrm>
        </p:grpSpPr>
        <p:sp>
          <p:nvSpPr>
            <p:cNvPr id="11" name="圆角矩形 10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5277329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pic>
        <p:nvPicPr>
          <p:cNvPr id="15" name="Picture 23" descr="2-18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41703" y="1407461"/>
            <a:ext cx="3164148" cy="261650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矩形 15"/>
          <p:cNvSpPr/>
          <p:nvPr/>
        </p:nvSpPr>
        <p:spPr>
          <a:xfrm>
            <a:off x="460476" y="1242395"/>
            <a:ext cx="7696199" cy="3222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由以上分析可知，在相同的时间内生成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Z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较多、生成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Y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较少，因此，反应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的化学反应速率较小，在同一体系中，活化能较小的化学反应速率较快，故反应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的活化能比反应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的活化能大，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说法正确。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19364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4566" y="537123"/>
            <a:ext cx="11521280" cy="5785343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57019" y="891408"/>
            <a:ext cx="11076375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　　</a:t>
            </a:r>
            <a:r>
              <a:rPr lang="en-US" altLang="zh-CN" sz="2800" kern="10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2021·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福建，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化学链燃烧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(CLC)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是利用载氧体将空气中的氧传输至燃料的新技术，与传统燃烧方式相比，避免了空气和燃料的直接接触，有利于高效捕集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。基于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CuO/Cu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载氧体的甲烷化学链燃烧技术示意图如下。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334566" y="1116069"/>
            <a:ext cx="792882" cy="400110"/>
            <a:chOff x="334567" y="933895"/>
            <a:chExt cx="792882" cy="400110"/>
          </a:xfrm>
        </p:grpSpPr>
        <p:sp>
          <p:nvSpPr>
            <p:cNvPr id="17" name="五边形 16">
              <a:extLst>
                <a:ext uri="{FF2B5EF4-FFF2-40B4-BE49-F238E27FC236}">
                  <a16:creationId xmlns:a16="http://schemas.microsoft.com/office/drawing/2014/main" xmlns="" id="{2B269A23-18BB-E749-A895-A1450DD58A24}"/>
                </a:ext>
              </a:extLst>
            </p:cNvPr>
            <p:cNvSpPr/>
            <p:nvPr/>
          </p:nvSpPr>
          <p:spPr>
            <a:xfrm>
              <a:off x="334567" y="951739"/>
              <a:ext cx="792882" cy="364422"/>
            </a:xfrm>
            <a:prstGeom prst="homePlate">
              <a:avLst>
                <a:gd name="adj" fmla="val 28683"/>
              </a:avLst>
            </a:prstGeom>
            <a:solidFill>
              <a:srgbClr val="C00000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 charset="-122"/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B4776FAB-F198-1F48-B6AC-304185EC7BB2}"/>
                </a:ext>
              </a:extLst>
            </p:cNvPr>
            <p:cNvSpPr txBox="1"/>
            <p:nvPr/>
          </p:nvSpPr>
          <p:spPr>
            <a:xfrm>
              <a:off x="393411" y="933895"/>
              <a:ext cx="6477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/>
              <a:r>
                <a:rPr kumimoji="1" lang="zh-CN" altLang="en-US" sz="2000" smtClean="0">
                  <a:solidFill>
                    <a:prstClr val="white"/>
                  </a:solidFill>
                  <a:ea typeface="微软雅黑" charset="-122"/>
                </a:rPr>
                <a:t>例</a:t>
              </a:r>
              <a:r>
                <a:rPr kumimoji="1" lang="en-US" altLang="zh-CN" sz="2000" smtClean="0">
                  <a:solidFill>
                    <a:prstClr val="white"/>
                  </a:solidFill>
                  <a:ea typeface="微软雅黑" charset="-122"/>
                </a:rPr>
                <a:t>2</a:t>
              </a:r>
              <a:endParaRPr kumimoji="1" lang="zh-CN" altLang="en-US" sz="2000">
                <a:solidFill>
                  <a:prstClr val="white"/>
                </a:solidFill>
                <a:ea typeface="微软雅黑" charset="-122"/>
              </a:endParaRPr>
            </a:p>
          </p:txBody>
        </p:sp>
      </p:grpSp>
      <p:pic>
        <p:nvPicPr>
          <p:cNvPr id="604202" name="Picture 42" descr="2-18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9755" y="3348036"/>
            <a:ext cx="5450903" cy="231400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5872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4566" y="537123"/>
            <a:ext cx="11521280" cy="5785343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604202" name="Picture 42" descr="2-18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9755" y="2772669"/>
            <a:ext cx="5450903" cy="231400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325039"/>
              </p:ext>
            </p:extLst>
          </p:nvPr>
        </p:nvGraphicFramePr>
        <p:xfrm>
          <a:off x="565150" y="702791"/>
          <a:ext cx="11060113" cy="2116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5150" y="702791"/>
                        <a:ext cx="11060113" cy="21161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矩形 2"/>
          <p:cNvSpPr/>
          <p:nvPr/>
        </p:nvSpPr>
        <p:spPr>
          <a:xfrm>
            <a:off x="478369" y="5401272"/>
            <a:ext cx="11232086" cy="5232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2O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(g)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=CO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2H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O(g)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</a:rPr>
              <a:t>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________kJ·mol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541250" y="5383915"/>
            <a:ext cx="108234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802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87589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37333" y="765371"/>
            <a:ext cx="11517334" cy="4752654"/>
            <a:chOff x="335206" y="613340"/>
            <a:chExt cx="11520000" cy="6334084"/>
          </a:xfrm>
        </p:grpSpPr>
        <p:sp>
          <p:nvSpPr>
            <p:cNvPr id="11" name="圆角矩形 10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6141044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6" name="矩形 15"/>
          <p:cNvSpPr/>
          <p:nvPr/>
        </p:nvSpPr>
        <p:spPr>
          <a:xfrm>
            <a:off x="505533" y="1197546"/>
            <a:ext cx="11179346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根据盖斯定律，用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得：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4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2O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(g)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=CO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2H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O(g)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＝－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227 kJ·mol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1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348 kJ·mol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1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＝－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802 kJ·mol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8" name="Picture 42" descr="2-18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9755" y="2808184"/>
            <a:ext cx="5450903" cy="231400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28274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4566" y="826130"/>
            <a:ext cx="11521280" cy="5207329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604202" name="Picture 42" descr="2-18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9755" y="2663975"/>
            <a:ext cx="5450903" cy="231400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478369" y="1800411"/>
            <a:ext cx="11232086" cy="5232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的平衡常数表达式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</a:rPr>
              <a:t>K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</a:rPr>
              <a:t>________________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4638830"/>
              </p:ext>
            </p:extLst>
          </p:nvPr>
        </p:nvGraphicFramePr>
        <p:xfrm>
          <a:off x="5817814" y="1260501"/>
          <a:ext cx="2671762" cy="11874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817814" y="1260501"/>
                        <a:ext cx="2671762" cy="1187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0323384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4566" y="674440"/>
            <a:ext cx="11521280" cy="3763466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478369" y="837506"/>
            <a:ext cx="11017437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氧的质量分数：载氧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体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&gt;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&lt;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载氧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体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943078" y="990146"/>
            <a:ext cx="38664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&gt;</a:t>
            </a:r>
            <a:endParaRPr lang="zh-CN" altLang="en-US"/>
          </a:p>
        </p:txBody>
      </p:sp>
      <p:grpSp>
        <p:nvGrpSpPr>
          <p:cNvPr id="9" name="组合 8"/>
          <p:cNvGrpSpPr/>
          <p:nvPr/>
        </p:nvGrpSpPr>
        <p:grpSpPr>
          <a:xfrm>
            <a:off x="335206" y="4013255"/>
            <a:ext cx="11520000" cy="2396026"/>
            <a:chOff x="335206" y="613340"/>
            <a:chExt cx="11520000" cy="3192557"/>
          </a:xfrm>
        </p:grpSpPr>
        <p:sp>
          <p:nvSpPr>
            <p:cNvPr id="10" name="圆角矩形 9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1"/>
              <a:ext cx="11520000" cy="2999516"/>
            </a:xfrm>
            <a:prstGeom prst="roundRect">
              <a:avLst>
                <a:gd name="adj" fmla="val 7209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11" name="矩形 10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rgbClr val="F5F5F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4" name="矩形 13"/>
          <p:cNvSpPr/>
          <p:nvPr/>
        </p:nvSpPr>
        <p:spPr>
          <a:xfrm>
            <a:off x="557019" y="4341260"/>
            <a:ext cx="11076375" cy="194950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由图可知：载氧体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Ⅰ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是把空气中的氧气转移到燃料反应器，载氧体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Ⅱ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是氧气和甲烷发生反应释放出水和二氧化碳，所以氧的质量分数：载氧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体</a:t>
            </a:r>
            <a:r>
              <a:rPr lang="en-US" altLang="zh-CN" sz="2800" kern="100" smtClean="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Ⅰ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&gt;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载氧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体</a:t>
            </a:r>
            <a:r>
              <a:rPr lang="en-US" altLang="zh-CN" sz="2800" kern="100" smtClean="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Ⅱ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6" name="Picture 42" descr="2-18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9755" y="1620541"/>
            <a:ext cx="5450903" cy="231400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57392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4566" y="884784"/>
            <a:ext cx="11521280" cy="4206875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478369" y="1326228"/>
            <a:ext cx="7711123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往盛有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CuO/Cu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载氧体的刚性密闭容器中充入空气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[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氧气的物质的量分数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x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21%]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，发生反应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。平衡时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x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随反应温度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变化的曲线如图所示。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985 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的平衡转化率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α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保留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位有效数字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5" name="Picture 2" descr="2-18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9462" y="1803996"/>
            <a:ext cx="3246414" cy="236845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/>
          <p:cNvSpPr/>
          <p:nvPr/>
        </p:nvSpPr>
        <p:spPr>
          <a:xfrm>
            <a:off x="641648" y="4005858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58%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6030662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37333" y="170384"/>
            <a:ext cx="11517334" cy="6499770"/>
            <a:chOff x="335206" y="613340"/>
            <a:chExt cx="11520000" cy="8662546"/>
          </a:xfrm>
        </p:grpSpPr>
        <p:sp>
          <p:nvSpPr>
            <p:cNvPr id="11" name="圆角矩形 10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8469506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2" name="矩形 11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6" name="矩形 15"/>
          <p:cNvSpPr/>
          <p:nvPr/>
        </p:nvSpPr>
        <p:spPr>
          <a:xfrm>
            <a:off x="505533" y="416251"/>
            <a:ext cx="7763144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设往盛有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CuO/Cu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载氧体的刚性密闭容器中充入空气的物质的量为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 mol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，氧气的物质的量分数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x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(O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21%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tabLst>
                <a:tab pos="2250440"/>
              </a:tabLst>
            </a:pP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则氧气的物质的量为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楷体_GB2312" panose="02010609030101010101" pitchFamily="49" charset="-122"/>
              </a:rPr>
              <a:t>0.21 mol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，空气中其他气体的物质的量为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楷体_GB2312" panose="02010609030101010101" pitchFamily="49" charset="-122"/>
              </a:rPr>
              <a:t>0.79 mol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9" name="Picture 2" descr="2-18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38465" y="773311"/>
            <a:ext cx="3246414" cy="236845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矩形 14"/>
          <p:cNvSpPr/>
          <p:nvPr/>
        </p:nvSpPr>
        <p:spPr>
          <a:xfrm>
            <a:off x="505532" y="3579270"/>
            <a:ext cx="10918265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由图可知，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985 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时达到平衡时氧气的物质的量分数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x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(O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10%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7529314"/>
              </p:ext>
            </p:extLst>
          </p:nvPr>
        </p:nvGraphicFramePr>
        <p:xfrm>
          <a:off x="582760" y="4235599"/>
          <a:ext cx="10907712" cy="25574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82760" y="4235599"/>
                        <a:ext cx="10907712" cy="25574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5632673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https://d.book118.com/377135024162006051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2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7">
      <vt:lpstr>Arial</vt:lpstr>
      <vt:lpstr>Calibri</vt:lpstr>
      <vt:lpstr>Arial Black</vt:lpstr>
      <vt:lpstr>微软雅黑</vt:lpstr>
      <vt:lpstr>黑体</vt:lpstr>
      <vt:lpstr>明黑</vt:lpstr>
      <vt:lpstr>宋体</vt:lpstr>
      <vt:lpstr>Times New Roman</vt:lpstr>
      <vt:lpstr>方正中等线简体</vt:lpstr>
      <vt:lpstr>Book Antiqua</vt:lpstr>
      <vt:lpstr>Courier New</vt:lpstr>
      <vt:lpstr>Symbol</vt:lpstr>
      <vt:lpstr>ZBFH</vt:lpstr>
      <vt:lpstr>楷体_GB2312</vt:lpstr>
      <vt:lpstr>华文细黑</vt:lpstr>
      <vt:lpstr>DOUYU Font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2024-09-25T05:25:24.344</cp:lastPrinted>
  <dcterms:created xsi:type="dcterms:W3CDTF">2024-09-24T21:25:24Z</dcterms:created>
  <dcterms:modified xsi:type="dcterms:W3CDTF">2024-09-24T21:25:26Z</dcterms:modified>
</cp:coreProperties>
</file>