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8D956-76BA-4538-BBF4-0B721746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9FDDE-AC0D-4706-B87E-EA95020EC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1DBA5-A856-43C9-8622-CBC45AC70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DF68F-7D0D-4962-B96F-8C5B64AB8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9DD93-BD3A-4255-AEA8-00AFAED99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87B22-1496-46A3-92F0-FA56B1EA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DAD735-727F-441B-8F55-780A84E9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D8ADA-90BD-43EB-A27F-08BB4A6D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52278-3307-41DB-A222-950BFADC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574B6-E875-422E-A777-A53DC421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DEA7E-5ED0-456B-8642-E1AA0F743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思源宋体 CN" panose="02020400000000000000" pitchFamily="18" charset="-122"/>
          <a:ea typeface="思源宋体 CN" panose="02020400000000000000" pitchFamily="18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思源宋体 CN" panose="02020400000000000000" pitchFamily="18" charset="-122"/>
          <a:ea typeface="思源宋体 CN" panose="02020400000000000000" pitchFamily="18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思源宋体 CN" panose="02020400000000000000" pitchFamily="18" charset="-122"/>
          <a:ea typeface="思源宋体 CN" panose="02020400000000000000" pitchFamily="18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思源宋体 CN" panose="02020400000000000000" pitchFamily="18" charset="-122"/>
          <a:ea typeface="思源宋体 CN" panose="02020400000000000000" pitchFamily="18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思源宋体 CN" panose="02020400000000000000" pitchFamily="18" charset="-122"/>
          <a:ea typeface="思源宋体 CN" panose="02020400000000000000" pitchFamily="18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思源宋体 CN" panose="02020400000000000000" pitchFamily="18" charset="-122"/>
          <a:ea typeface="思源宋体 CN" panose="02020400000000000000" pitchFamily="18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604105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4240582" y="4522398"/>
            <a:ext cx="3704238" cy="432000"/>
            <a:chOff x="4827878" y="5018069"/>
            <a:chExt cx="3741129" cy="432000"/>
          </a:xfrm>
        </p:grpSpPr>
        <p:sp>
          <p:nvSpPr>
            <p:cNvPr id="8" name="矩形: 圆角 120"/>
            <p:cNvSpPr/>
            <p:nvPr/>
          </p:nvSpPr>
          <p:spPr>
            <a:xfrm>
              <a:off x="4827878" y="5018069"/>
              <a:ext cx="1728000" cy="432000"/>
            </a:xfrm>
            <a:prstGeom prst="roundRect">
              <a:avLst>
                <a:gd name="adj" fmla="val 50000"/>
              </a:avLst>
            </a:prstGeom>
            <a:solidFill>
              <a:srgbClr val="5782B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sp>
          <p:nvSpPr>
            <p:cNvPr id="9" name="矩形: 圆角 121"/>
            <p:cNvSpPr/>
            <p:nvPr/>
          </p:nvSpPr>
          <p:spPr>
            <a:xfrm>
              <a:off x="6841007" y="5018069"/>
              <a:ext cx="1728000" cy="432000"/>
            </a:xfrm>
            <a:prstGeom prst="roundRect">
              <a:avLst>
                <a:gd name="adj" fmla="val 50000"/>
              </a:avLst>
            </a:prstGeom>
            <a:solidFill>
              <a:srgbClr val="64D7D6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defRPr/>
              </a:pPr>
              <a:endParaRPr lang="zh-CN" altLang="en-US" b="1" kern="0">
                <a:solidFill>
                  <a:prstClr val="white"/>
                </a:solidFill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</p:grpSp>
      <p:sp>
        <p:nvSpPr>
          <p:cNvPr id="2" name="TextBox 2" title=""/>
          <p:cNvSpPr txBox="1"/>
          <p:nvPr/>
        </p:nvSpPr>
        <p:spPr>
          <a:xfrm>
            <a:off x="1168400" y="2413000"/>
            <a:ext cx="9867900" cy="1244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85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第1课  季节与农业</a:t>
            </a:r>
            <a:endParaRPr lang="en-US" sz="85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矩形 10" title=""/>
          <p:cNvSpPr/>
          <p:nvPr/>
        </p:nvSpPr>
        <p:spPr>
          <a:xfrm>
            <a:off x="5053087" y="1057355"/>
            <a:ext cx="2129109" cy="110799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i="0" u="none" strike="noStrike" kern="0" cap="none" spc="0" normalizeH="0" baseline="0" noProof="0">
                <a:ln w="0"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目 录</a:t>
            </a:r>
            <a:endParaRPr kumimoji="0" lang="zh-CN" altLang="en-US" sz="4000" i="0" u="none" strike="noStrike" kern="0" cap="none" spc="0" normalizeH="0" baseline="0" noProof="1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" name="160f7913cc4942cda5ccd1347bafe873" title=""/>
          <p:cNvSpPr/>
          <p:nvPr/>
        </p:nvSpPr>
        <p:spPr>
          <a:xfrm>
            <a:off x="2195522" y="2573984"/>
            <a:ext cx="762000" cy="762000"/>
          </a:xfrm>
          <a:prstGeom prst="ellipse">
            <a:avLst/>
          </a:prstGeom>
          <a:solidFill>
            <a:srgbClr val="5782BB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3073400" y="2628900"/>
            <a:ext cx="33909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500" b="0">
                <a:solidFill>
                  <a:srgbClr val="262626"/>
                </a:solidFill>
                <a:ea typeface="微软雅黑" panose="020b0503020204020204" charset="-122"/>
              </a:rPr>
              <a:t>一、四季的变化与农业生产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2247900" y="2692400"/>
            <a:ext cx="635000" cy="330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600" b="1">
                <a:solidFill>
                  <a:srgbClr val="FFFFFF"/>
                </a:solidFill>
                <a:latin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5" name="54953288d24746cf8f9785b1ef34b48b" title=""/>
          <p:cNvSpPr/>
          <p:nvPr/>
        </p:nvSpPr>
        <p:spPr>
          <a:xfrm>
            <a:off x="6945322" y="2573984"/>
            <a:ext cx="762000" cy="762000"/>
          </a:xfrm>
          <a:prstGeom prst="ellipse">
            <a:avLst/>
          </a:prstGeom>
          <a:solidFill>
            <a:srgbClr val="64D7D6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7835900" y="2628900"/>
            <a:ext cx="3390900" cy="355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800" b="0">
                <a:solidFill>
                  <a:srgbClr val="262626"/>
                </a:solidFill>
                <a:ea typeface="微软雅黑" panose="020b0503020204020204" charset="-122"/>
              </a:rPr>
              <a:t>二、春耕与种植</a:t>
            </a:r>
            <a:endParaRPr lang="en-US" sz="1100"/>
          </a:p>
        </p:txBody>
      </p:sp>
      <p:sp>
        <p:nvSpPr>
          <p:cNvPr id="7" name="TextBox 7" title=""/>
          <p:cNvSpPr txBox="1"/>
          <p:nvPr/>
        </p:nvSpPr>
        <p:spPr>
          <a:xfrm>
            <a:off x="7010400" y="2692400"/>
            <a:ext cx="635000" cy="330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600" b="1">
                <a:solidFill>
                  <a:srgbClr val="FFFFFF"/>
                </a:solidFill>
                <a:latin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8" name="f7719913342f4f25a5eab80d6294fa90" title=""/>
          <p:cNvSpPr/>
          <p:nvPr/>
        </p:nvSpPr>
        <p:spPr>
          <a:xfrm>
            <a:off x="2195522" y="4161484"/>
            <a:ext cx="762000" cy="762000"/>
          </a:xfrm>
          <a:prstGeom prst="ellipse">
            <a:avLst/>
          </a:prstGeom>
          <a:solidFill>
            <a:srgbClr val="5782BB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3073400" y="4216400"/>
            <a:ext cx="3390900" cy="355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800" b="0">
                <a:solidFill>
                  <a:srgbClr val="262626"/>
                </a:solidFill>
                <a:ea typeface="微软雅黑" panose="020b0503020204020204" charset="-122"/>
              </a:rPr>
              <a:t>三、夏季农事活动</a:t>
            </a:r>
            <a:endParaRPr lang="en-US" sz="1100"/>
          </a:p>
        </p:txBody>
      </p:sp>
      <p:sp>
        <p:nvSpPr>
          <p:cNvPr id="12" name="TextBox 12" title=""/>
          <p:cNvSpPr txBox="1"/>
          <p:nvPr/>
        </p:nvSpPr>
        <p:spPr>
          <a:xfrm>
            <a:off x="2247900" y="4279900"/>
            <a:ext cx="635000" cy="330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600" b="1">
                <a:solidFill>
                  <a:srgbClr val="FFFFFF"/>
                </a:solidFill>
                <a:latin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4" name="5b65f197b933482a9629e268e625b6f3" title=""/>
          <p:cNvSpPr/>
          <p:nvPr/>
        </p:nvSpPr>
        <p:spPr>
          <a:xfrm>
            <a:off x="6945322" y="4161484"/>
            <a:ext cx="762000" cy="762000"/>
          </a:xfrm>
          <a:prstGeom prst="ellipse">
            <a:avLst/>
          </a:prstGeom>
          <a:solidFill>
            <a:srgbClr val="64D7D6"/>
          </a:solidFill>
          <a:ln w="1270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7835900" y="4216400"/>
            <a:ext cx="33909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500" b="0">
                <a:solidFill>
                  <a:srgbClr val="262626"/>
                </a:solidFill>
                <a:ea typeface="微软雅黑" panose="020b0503020204020204" charset="-122"/>
              </a:rPr>
              <a:t>四、秋收和农产品加工</a:t>
            </a:r>
            <a:endParaRPr lang="en-US" sz="1100"/>
          </a:p>
        </p:txBody>
      </p:sp>
      <p:sp>
        <p:nvSpPr>
          <p:cNvPr id="16" name="TextBox 16" title=""/>
          <p:cNvSpPr txBox="1"/>
          <p:nvPr/>
        </p:nvSpPr>
        <p:spPr>
          <a:xfrm>
            <a:off x="7010400" y="4279900"/>
            <a:ext cx="635000" cy="330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600" b="1">
                <a:solidFill>
                  <a:srgbClr val="FFFFFF"/>
                </a:solidFill>
                <a:latin typeface="微软雅黑" panose="020b0503020204020204" charset="-122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36" title=""/>
          <p:cNvSpPr txBox="1"/>
          <p:nvPr/>
        </p:nvSpPr>
        <p:spPr>
          <a:xfrm>
            <a:off x="2922603" y="1873614"/>
            <a:ext cx="6340196" cy="4421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25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rPr>
              <a:t>BUSINESS</a:t>
            </a:r>
            <a:endParaRPr kumimoji="0" lang="en-US" altLang="zh-CN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4240582" y="4522398"/>
            <a:ext cx="3704238" cy="432000"/>
            <a:chOff x="4827878" y="5018069"/>
            <a:chExt cx="3741129" cy="432000"/>
          </a:xfrm>
        </p:grpSpPr>
        <p:sp>
          <p:nvSpPr>
            <p:cNvPr id="8" name="矩形: 圆角 120"/>
            <p:cNvSpPr/>
            <p:nvPr/>
          </p:nvSpPr>
          <p:spPr>
            <a:xfrm>
              <a:off x="4827878" y="5018069"/>
              <a:ext cx="1728000" cy="432000"/>
            </a:xfrm>
            <a:prstGeom prst="roundRect">
              <a:avLst>
                <a:gd name="adj" fmla="val 50000"/>
              </a:avLst>
            </a:prstGeom>
            <a:solidFill>
              <a:srgbClr val="5782B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sp>
          <p:nvSpPr>
            <p:cNvPr id="9" name="矩形: 圆角 121"/>
            <p:cNvSpPr/>
            <p:nvPr/>
          </p:nvSpPr>
          <p:spPr>
            <a:xfrm>
              <a:off x="6841007" y="5018069"/>
              <a:ext cx="1728000" cy="432000"/>
            </a:xfrm>
            <a:prstGeom prst="roundRect">
              <a:avLst>
                <a:gd name="adj" fmla="val 50000"/>
              </a:avLst>
            </a:prstGeom>
            <a:solidFill>
              <a:srgbClr val="64D7D6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defRPr/>
              </a:pPr>
              <a:endParaRPr lang="zh-CN" altLang="en-US" b="1" kern="0">
                <a:solidFill>
                  <a:prstClr val="white"/>
                </a:solidFill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</p:grpSp>
      <p:pic>
        <p:nvPicPr>
          <p:cNvPr id="10" name="图片 9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椭圆 11" title=""/>
          <p:cNvSpPr/>
          <p:nvPr/>
        </p:nvSpPr>
        <p:spPr>
          <a:xfrm>
            <a:off x="7029420" y="1371614"/>
            <a:ext cx="1651565" cy="1651565"/>
          </a:xfrm>
          <a:prstGeom prst="ellipse">
            <a:avLst/>
          </a:prstGeom>
          <a:solidFill>
            <a:srgbClr val="5782BB"/>
          </a:solidFill>
          <a:ln w="12700" cap="flat" cmpd="sng" algn="ctr">
            <a:noFill/>
            <a:prstDash val="solid"/>
            <a:miter lim="800000"/>
          </a:ln>
          <a:effectLst>
            <a:outerShdw blurRad="762000" algn="ctr" rotWithShape="0">
              <a:srgbClr val="5782BB">
                <a:alpha val="15000"/>
              </a:srgb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4572000" y="3048000"/>
            <a:ext cx="65913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4200" b="1">
                <a:solidFill>
                  <a:srgbClr val="595959"/>
                </a:solidFill>
                <a:ea typeface="微软雅黑" panose="020b0503020204020204" charset="-122"/>
              </a:rPr>
              <a:t>一、四季的变化与农业生产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7340600" y="1752600"/>
            <a:ext cx="1778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5200" b="1">
                <a:solidFill>
                  <a:srgbClr val="FFFFFF"/>
                </a:solidFill>
                <a:latin typeface="微软雅黑" panose="020b0503020204020204" charset="-122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3867" y="255476"/>
            <a:ext cx="523221" cy="523220"/>
            <a:chOff x="465792" y="255476"/>
            <a:chExt cx="523221" cy="523220"/>
          </a:xfrm>
        </p:grpSpPr>
        <p:sp>
          <p:nvSpPr>
            <p:cNvPr id="13" name="泪滴形 12"/>
            <p:cNvSpPr/>
            <p:nvPr/>
          </p:nvSpPr>
          <p:spPr>
            <a:xfrm>
              <a:off x="465792" y="255476"/>
              <a:ext cx="523221" cy="523220"/>
            </a:xfrm>
            <a:prstGeom prst="teardrop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541375" y="331059"/>
              <a:ext cx="372055" cy="372055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621160" y="410844"/>
              <a:ext cx="212484" cy="21248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</p:grpSp>
      <p:grpSp>
        <p:nvGrpSpPr>
          <p:cNvPr id="16" name="组合 15" title=""/>
          <p:cNvGrpSpPr/>
          <p:nvPr/>
        </p:nvGrpSpPr>
        <p:grpSpPr>
          <a:xfrm>
            <a:off x="10765569" y="5611201"/>
            <a:ext cx="2538279" cy="2238425"/>
            <a:chOff x="10765569" y="5611201"/>
            <a:chExt cx="2538279" cy="2238425"/>
          </a:xfrm>
        </p:grpSpPr>
        <p:sp>
          <p:nvSpPr>
            <p:cNvPr id="17" name="椭圆 16"/>
            <p:cNvSpPr/>
            <p:nvPr/>
          </p:nvSpPr>
          <p:spPr>
            <a:xfrm>
              <a:off x="11065423" y="5611201"/>
              <a:ext cx="2238425" cy="2238425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10765569" y="5993972"/>
              <a:ext cx="974771" cy="538975"/>
              <a:chOff x="746425" y="538563"/>
              <a:chExt cx="974771" cy="53897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746425" y="854900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46" name="椭圆 45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7" name="椭圆 46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8" name="椭圆 47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9" name="椭圆 48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0" name="椭圆 49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1" name="椭圆 50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2" name="椭圆 51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38" name="组合 37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9" name="椭圆 38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1" name="椭圆 40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2" name="椭圆 41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3" name="椭圆 42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4" name="椭圆 43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5" name="椭圆 44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  <p:grpSp>
            <p:nvGrpSpPr>
              <p:cNvPr id="20" name="组合 19"/>
              <p:cNvGrpSpPr/>
              <p:nvPr/>
            </p:nvGrpSpPr>
            <p:grpSpPr>
              <a:xfrm>
                <a:off x="746425" y="538563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0" name="椭圆 29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1" name="椭圆 30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2" name="椭圆 31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3" name="椭圆 32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4" name="椭圆 33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23" name="椭圆 22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4" name="椭圆 23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5" name="椭圆 24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6" name="椭圆 25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7" name="椭圆 26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8" name="椭圆 27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9" name="椭圆 28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</p:grpSp>
      </p:grpSp>
      <p:sp>
        <p:nvSpPr>
          <p:cNvPr id="3" name="TextBox 3" title=""/>
          <p:cNvSpPr txBox="1"/>
          <p:nvPr/>
        </p:nvSpPr>
        <p:spPr>
          <a:xfrm>
            <a:off x="1244600" y="2540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charset="-122"/>
              </a:rPr>
              <a:t>一、四季的变化与农业生产</a:t>
            </a:r>
            <a:endParaRPr lang="en-US" sz="1100"/>
          </a:p>
        </p:txBody>
      </p:sp>
      <p:sp>
        <p:nvSpPr>
          <p:cNvPr id="4" name="d6719152cc9640a0a68aee8d3d47ea2c" title=""/>
          <p:cNvSpPr/>
          <p:nvPr/>
        </p:nvSpPr>
        <p:spPr>
          <a:xfrm>
            <a:off x="5380906" y="2632201"/>
            <a:ext cx="1428904" cy="1763872"/>
          </a:xfrm>
          <a:custGeom>
            <a:rect l="l" t="t" r="r" b="b"/>
            <a:pathLst>
              <a:path w="42134" h="56991" extrusionOk="0">
                <a:moveTo>
                  <a:pt x="21076" y="1"/>
                </a:moveTo>
                <a:cubicBezTo>
                  <a:pt x="20106" y="1"/>
                  <a:pt x="19145" y="374"/>
                  <a:pt x="18434" y="1122"/>
                </a:cubicBezTo>
                <a:lnTo>
                  <a:pt x="1068" y="18416"/>
                </a:lnTo>
                <a:cubicBezTo>
                  <a:pt x="427" y="19128"/>
                  <a:pt x="0" y="20053"/>
                  <a:pt x="0" y="21049"/>
                </a:cubicBezTo>
                <a:lnTo>
                  <a:pt x="0" y="53219"/>
                </a:lnTo>
                <a:cubicBezTo>
                  <a:pt x="0" y="55283"/>
                  <a:pt x="1708" y="56991"/>
                  <a:pt x="3772" y="56991"/>
                </a:cubicBezTo>
                <a:lnTo>
                  <a:pt x="38361" y="56991"/>
                </a:lnTo>
                <a:cubicBezTo>
                  <a:pt x="40496" y="56991"/>
                  <a:pt x="42133" y="55283"/>
                  <a:pt x="42133" y="53219"/>
                </a:cubicBezTo>
                <a:lnTo>
                  <a:pt x="42133" y="21121"/>
                </a:lnTo>
                <a:cubicBezTo>
                  <a:pt x="42133" y="20053"/>
                  <a:pt x="41778" y="19128"/>
                  <a:pt x="41066" y="18416"/>
                </a:cubicBezTo>
                <a:lnTo>
                  <a:pt x="23771" y="1122"/>
                </a:lnTo>
                <a:cubicBezTo>
                  <a:pt x="23024" y="374"/>
                  <a:pt x="22045" y="1"/>
                  <a:pt x="21076" y="1"/>
                </a:cubicBezTo>
                <a:close/>
              </a:path>
            </a:pathLst>
          </a:custGeom>
          <a:solidFill>
            <a:srgbClr val="5782BB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" name="146417fdb6cf4b4080f6f63cb2ffe26d" title=""/>
          <p:cNvSpPr/>
          <p:nvPr/>
        </p:nvSpPr>
        <p:spPr>
          <a:xfrm>
            <a:off x="5834504" y="3952572"/>
            <a:ext cx="488359" cy="32850"/>
          </a:xfrm>
          <a:custGeom>
            <a:rect l="l" t="t" r="r" b="b"/>
            <a:pathLst>
              <a:path w="12666" h="852" extrusionOk="0">
                <a:moveTo>
                  <a:pt x="379" y="0"/>
                </a:moveTo>
                <a:cubicBezTo>
                  <a:pt x="158" y="0"/>
                  <a:pt x="1" y="189"/>
                  <a:pt x="1" y="410"/>
                </a:cubicBezTo>
                <a:cubicBezTo>
                  <a:pt x="1" y="662"/>
                  <a:pt x="190" y="851"/>
                  <a:pt x="379" y="851"/>
                </a:cubicBezTo>
                <a:lnTo>
                  <a:pt x="12225" y="851"/>
                </a:lnTo>
                <a:cubicBezTo>
                  <a:pt x="12477" y="851"/>
                  <a:pt x="12634" y="662"/>
                  <a:pt x="12634" y="410"/>
                </a:cubicBezTo>
                <a:cubicBezTo>
                  <a:pt x="12666" y="158"/>
                  <a:pt x="12477" y="0"/>
                  <a:pt x="122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" name="91812bcb21724378955056976055aa84" title=""/>
          <p:cNvSpPr/>
          <p:nvPr/>
        </p:nvSpPr>
        <p:spPr>
          <a:xfrm>
            <a:off x="5834504" y="3761870"/>
            <a:ext cx="127584" cy="157928"/>
          </a:xfrm>
          <a:custGeom>
            <a:rect l="l" t="t" r="r" b="b"/>
            <a:pathLst>
              <a:path w="3309" h="4096" extrusionOk="0">
                <a:moveTo>
                  <a:pt x="2363" y="756"/>
                </a:moveTo>
                <a:cubicBezTo>
                  <a:pt x="2427" y="756"/>
                  <a:pt x="2521" y="851"/>
                  <a:pt x="2521" y="914"/>
                </a:cubicBezTo>
                <a:lnTo>
                  <a:pt x="2521" y="3119"/>
                </a:lnTo>
                <a:cubicBezTo>
                  <a:pt x="2521" y="3214"/>
                  <a:pt x="2427" y="3245"/>
                  <a:pt x="2363" y="3245"/>
                </a:cubicBezTo>
                <a:lnTo>
                  <a:pt x="977" y="3245"/>
                </a:lnTo>
                <a:cubicBezTo>
                  <a:pt x="883" y="3245"/>
                  <a:pt x="820" y="3151"/>
                  <a:pt x="820" y="3119"/>
                </a:cubicBezTo>
                <a:lnTo>
                  <a:pt x="820" y="914"/>
                </a:lnTo>
                <a:cubicBezTo>
                  <a:pt x="820" y="851"/>
                  <a:pt x="883" y="756"/>
                  <a:pt x="977" y="756"/>
                </a:cubicBezTo>
                <a:close/>
                <a:moveTo>
                  <a:pt x="946" y="0"/>
                </a:moveTo>
                <a:cubicBezTo>
                  <a:pt x="379" y="0"/>
                  <a:pt x="1" y="441"/>
                  <a:pt x="1" y="945"/>
                </a:cubicBezTo>
                <a:lnTo>
                  <a:pt x="1" y="3151"/>
                </a:lnTo>
                <a:cubicBezTo>
                  <a:pt x="1" y="3686"/>
                  <a:pt x="410" y="4096"/>
                  <a:pt x="946" y="4096"/>
                </a:cubicBezTo>
                <a:lnTo>
                  <a:pt x="2300" y="4096"/>
                </a:lnTo>
                <a:cubicBezTo>
                  <a:pt x="2868" y="4096"/>
                  <a:pt x="3309" y="3686"/>
                  <a:pt x="3309" y="3151"/>
                </a:cubicBezTo>
                <a:lnTo>
                  <a:pt x="3309" y="945"/>
                </a:lnTo>
                <a:cubicBezTo>
                  <a:pt x="3309" y="410"/>
                  <a:pt x="2868" y="0"/>
                  <a:pt x="23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" name="79acc2b1737d4154965d773e490b1aec" title=""/>
          <p:cNvSpPr/>
          <p:nvPr/>
        </p:nvSpPr>
        <p:spPr>
          <a:xfrm>
            <a:off x="6014294" y="3494634"/>
            <a:ext cx="127584" cy="423969"/>
          </a:xfrm>
          <a:custGeom>
            <a:rect l="l" t="t" r="r" b="b"/>
            <a:pathLst>
              <a:path w="3309" h="10996" extrusionOk="0">
                <a:moveTo>
                  <a:pt x="2332" y="788"/>
                </a:moveTo>
                <a:cubicBezTo>
                  <a:pt x="2426" y="851"/>
                  <a:pt x="2489" y="882"/>
                  <a:pt x="2489" y="945"/>
                </a:cubicBezTo>
                <a:lnTo>
                  <a:pt x="2489" y="10050"/>
                </a:lnTo>
                <a:cubicBezTo>
                  <a:pt x="2489" y="10145"/>
                  <a:pt x="2426" y="10176"/>
                  <a:pt x="2332" y="10176"/>
                </a:cubicBezTo>
                <a:lnTo>
                  <a:pt x="946" y="10176"/>
                </a:lnTo>
                <a:cubicBezTo>
                  <a:pt x="882" y="10176"/>
                  <a:pt x="851" y="10082"/>
                  <a:pt x="851" y="10050"/>
                </a:cubicBezTo>
                <a:lnTo>
                  <a:pt x="851" y="945"/>
                </a:lnTo>
                <a:cubicBezTo>
                  <a:pt x="851" y="882"/>
                  <a:pt x="914" y="788"/>
                  <a:pt x="946" y="788"/>
                </a:cubicBezTo>
                <a:close/>
                <a:moveTo>
                  <a:pt x="946" y="0"/>
                </a:moveTo>
                <a:cubicBezTo>
                  <a:pt x="410" y="0"/>
                  <a:pt x="0" y="441"/>
                  <a:pt x="0" y="945"/>
                </a:cubicBezTo>
                <a:lnTo>
                  <a:pt x="0" y="10050"/>
                </a:lnTo>
                <a:cubicBezTo>
                  <a:pt x="0" y="10617"/>
                  <a:pt x="441" y="10995"/>
                  <a:pt x="946" y="10995"/>
                </a:cubicBezTo>
                <a:lnTo>
                  <a:pt x="2332" y="10995"/>
                </a:lnTo>
                <a:cubicBezTo>
                  <a:pt x="2899" y="10995"/>
                  <a:pt x="3308" y="10554"/>
                  <a:pt x="3308" y="10050"/>
                </a:cubicBezTo>
                <a:lnTo>
                  <a:pt x="3308" y="945"/>
                </a:lnTo>
                <a:cubicBezTo>
                  <a:pt x="3308" y="410"/>
                  <a:pt x="2899" y="0"/>
                  <a:pt x="233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8" name="cd5ddcc910d045c48af215da6a634dda" title=""/>
          <p:cNvSpPr/>
          <p:nvPr/>
        </p:nvSpPr>
        <p:spPr>
          <a:xfrm>
            <a:off x="6194084" y="3633091"/>
            <a:ext cx="128779" cy="286707"/>
          </a:xfrm>
          <a:custGeom>
            <a:rect l="l" t="t" r="r" b="b"/>
            <a:pathLst>
              <a:path w="3340" h="7436" extrusionOk="0">
                <a:moveTo>
                  <a:pt x="2394" y="788"/>
                </a:moveTo>
                <a:cubicBezTo>
                  <a:pt x="2489" y="788"/>
                  <a:pt x="2520" y="883"/>
                  <a:pt x="2520" y="946"/>
                </a:cubicBezTo>
                <a:lnTo>
                  <a:pt x="2520" y="6459"/>
                </a:lnTo>
                <a:cubicBezTo>
                  <a:pt x="2520" y="6554"/>
                  <a:pt x="2426" y="6585"/>
                  <a:pt x="2394" y="6585"/>
                </a:cubicBezTo>
                <a:lnTo>
                  <a:pt x="1008" y="6585"/>
                </a:lnTo>
                <a:cubicBezTo>
                  <a:pt x="945" y="6585"/>
                  <a:pt x="851" y="6491"/>
                  <a:pt x="851" y="6459"/>
                </a:cubicBezTo>
                <a:lnTo>
                  <a:pt x="851" y="946"/>
                </a:lnTo>
                <a:cubicBezTo>
                  <a:pt x="851" y="883"/>
                  <a:pt x="945" y="788"/>
                  <a:pt x="1008" y="788"/>
                </a:cubicBezTo>
                <a:close/>
                <a:moveTo>
                  <a:pt x="977" y="1"/>
                </a:moveTo>
                <a:cubicBezTo>
                  <a:pt x="441" y="1"/>
                  <a:pt x="0" y="442"/>
                  <a:pt x="0" y="977"/>
                </a:cubicBezTo>
                <a:lnTo>
                  <a:pt x="0" y="6491"/>
                </a:lnTo>
                <a:cubicBezTo>
                  <a:pt x="0" y="7058"/>
                  <a:pt x="441" y="7436"/>
                  <a:pt x="977" y="7436"/>
                </a:cubicBezTo>
                <a:lnTo>
                  <a:pt x="2363" y="7436"/>
                </a:lnTo>
                <a:cubicBezTo>
                  <a:pt x="2899" y="7436"/>
                  <a:pt x="3308" y="7026"/>
                  <a:pt x="3308" y="6491"/>
                </a:cubicBezTo>
                <a:lnTo>
                  <a:pt x="3308" y="977"/>
                </a:lnTo>
                <a:cubicBezTo>
                  <a:pt x="3340" y="442"/>
                  <a:pt x="2899" y="1"/>
                  <a:pt x="236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9" name="f5aeb090f0574766b8cd333c7c61662a" title=""/>
          <p:cNvSpPr/>
          <p:nvPr/>
        </p:nvSpPr>
        <p:spPr>
          <a:xfrm>
            <a:off x="5549235" y="2058915"/>
            <a:ext cx="1103634" cy="1103634"/>
          </a:xfrm>
          <a:prstGeom prst="ellipse">
            <a:avLst/>
          </a:prstGeom>
          <a:solidFill>
            <a:srgbClr val="5782BB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10" name="53bf82987ff540a18a816c7892085229" title=""/>
          <p:cNvSpPr/>
          <p:nvPr/>
        </p:nvSpPr>
        <p:spPr>
          <a:xfrm>
            <a:off x="5658662" y="2168342"/>
            <a:ext cx="884780" cy="8847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11" name="d9b753487bbd40f7bacf1f82918ef072" title=""/>
          <p:cNvSpPr txBox="1"/>
          <p:nvPr/>
        </p:nvSpPr>
        <p:spPr>
          <a:xfrm>
            <a:off x="5658662" y="2221932"/>
            <a:ext cx="890000" cy="7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r>
              <a:rPr kumimoji="0" lang="en-GB" sz="400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B</a:t>
            </a:r>
            <a:endParaRPr kumimoji="0" sz="400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53" name="TextBox 53" title=""/>
          <p:cNvSpPr txBox="1"/>
          <p:nvPr/>
        </p:nvSpPr>
        <p:spPr>
          <a:xfrm>
            <a:off x="4953000" y="4495800"/>
            <a:ext cx="228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charset="-122"/>
              </a:rPr>
              <a:t>春季农业生产的重要工作</a:t>
            </a:r>
            <a:endParaRPr lang="en-US" sz="1100"/>
          </a:p>
        </p:txBody>
      </p:sp>
      <p:sp>
        <p:nvSpPr>
          <p:cNvPr id="54" name="2a9cbcf55bdc4d918c85d8ae77a39095" title=""/>
          <p:cNvSpPr/>
          <p:nvPr/>
        </p:nvSpPr>
        <p:spPr>
          <a:xfrm>
            <a:off x="2688506" y="2632201"/>
            <a:ext cx="1428904" cy="1763872"/>
          </a:xfrm>
          <a:custGeom>
            <a:rect l="l" t="t" r="r" b="b"/>
            <a:pathLst>
              <a:path w="42134" h="56991" extrusionOk="0">
                <a:moveTo>
                  <a:pt x="21076" y="1"/>
                </a:moveTo>
                <a:cubicBezTo>
                  <a:pt x="20106" y="1"/>
                  <a:pt x="19145" y="374"/>
                  <a:pt x="18434" y="1122"/>
                </a:cubicBezTo>
                <a:lnTo>
                  <a:pt x="1068" y="18416"/>
                </a:lnTo>
                <a:cubicBezTo>
                  <a:pt x="427" y="19128"/>
                  <a:pt x="0" y="20053"/>
                  <a:pt x="0" y="21049"/>
                </a:cubicBezTo>
                <a:lnTo>
                  <a:pt x="0" y="53219"/>
                </a:lnTo>
                <a:cubicBezTo>
                  <a:pt x="0" y="55283"/>
                  <a:pt x="1708" y="56991"/>
                  <a:pt x="3772" y="56991"/>
                </a:cubicBezTo>
                <a:lnTo>
                  <a:pt x="38361" y="56991"/>
                </a:lnTo>
                <a:cubicBezTo>
                  <a:pt x="40496" y="56991"/>
                  <a:pt x="42133" y="55283"/>
                  <a:pt x="42133" y="53219"/>
                </a:cubicBezTo>
                <a:lnTo>
                  <a:pt x="42133" y="21121"/>
                </a:lnTo>
                <a:cubicBezTo>
                  <a:pt x="42133" y="20053"/>
                  <a:pt x="41778" y="19128"/>
                  <a:pt x="41066" y="18416"/>
                </a:cubicBezTo>
                <a:lnTo>
                  <a:pt x="23771" y="1122"/>
                </a:lnTo>
                <a:cubicBezTo>
                  <a:pt x="23024" y="374"/>
                  <a:pt x="22045" y="1"/>
                  <a:pt x="21076" y="1"/>
                </a:cubicBezTo>
                <a:close/>
              </a:path>
            </a:pathLst>
          </a:cu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5" name="7248b9f2d8b84766b65c820c8ae532d6" title=""/>
          <p:cNvSpPr/>
          <p:nvPr/>
        </p:nvSpPr>
        <p:spPr>
          <a:xfrm>
            <a:off x="3142104" y="3952572"/>
            <a:ext cx="488359" cy="32850"/>
          </a:xfrm>
          <a:custGeom>
            <a:rect l="l" t="t" r="r" b="b"/>
            <a:pathLst>
              <a:path w="12666" h="852" extrusionOk="0">
                <a:moveTo>
                  <a:pt x="379" y="0"/>
                </a:moveTo>
                <a:cubicBezTo>
                  <a:pt x="158" y="0"/>
                  <a:pt x="1" y="189"/>
                  <a:pt x="1" y="410"/>
                </a:cubicBezTo>
                <a:cubicBezTo>
                  <a:pt x="1" y="662"/>
                  <a:pt x="190" y="851"/>
                  <a:pt x="379" y="851"/>
                </a:cubicBezTo>
                <a:lnTo>
                  <a:pt x="12225" y="851"/>
                </a:lnTo>
                <a:cubicBezTo>
                  <a:pt x="12477" y="851"/>
                  <a:pt x="12634" y="662"/>
                  <a:pt x="12634" y="410"/>
                </a:cubicBezTo>
                <a:cubicBezTo>
                  <a:pt x="12666" y="158"/>
                  <a:pt x="12477" y="0"/>
                  <a:pt x="122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6" name="293a55a8ee714824895ea127fc5e8adf" title=""/>
          <p:cNvSpPr/>
          <p:nvPr/>
        </p:nvSpPr>
        <p:spPr>
          <a:xfrm>
            <a:off x="3142104" y="3761870"/>
            <a:ext cx="127584" cy="157928"/>
          </a:xfrm>
          <a:custGeom>
            <a:rect l="l" t="t" r="r" b="b"/>
            <a:pathLst>
              <a:path w="3309" h="4096" extrusionOk="0">
                <a:moveTo>
                  <a:pt x="2363" y="756"/>
                </a:moveTo>
                <a:cubicBezTo>
                  <a:pt x="2427" y="756"/>
                  <a:pt x="2521" y="851"/>
                  <a:pt x="2521" y="914"/>
                </a:cubicBezTo>
                <a:lnTo>
                  <a:pt x="2521" y="3119"/>
                </a:lnTo>
                <a:cubicBezTo>
                  <a:pt x="2521" y="3214"/>
                  <a:pt x="2427" y="3245"/>
                  <a:pt x="2363" y="3245"/>
                </a:cubicBezTo>
                <a:lnTo>
                  <a:pt x="977" y="3245"/>
                </a:lnTo>
                <a:cubicBezTo>
                  <a:pt x="883" y="3245"/>
                  <a:pt x="820" y="3151"/>
                  <a:pt x="820" y="3119"/>
                </a:cubicBezTo>
                <a:lnTo>
                  <a:pt x="820" y="914"/>
                </a:lnTo>
                <a:cubicBezTo>
                  <a:pt x="820" y="851"/>
                  <a:pt x="883" y="756"/>
                  <a:pt x="977" y="756"/>
                </a:cubicBezTo>
                <a:close/>
                <a:moveTo>
                  <a:pt x="946" y="0"/>
                </a:moveTo>
                <a:cubicBezTo>
                  <a:pt x="379" y="0"/>
                  <a:pt x="1" y="441"/>
                  <a:pt x="1" y="945"/>
                </a:cubicBezTo>
                <a:lnTo>
                  <a:pt x="1" y="3151"/>
                </a:lnTo>
                <a:cubicBezTo>
                  <a:pt x="1" y="3686"/>
                  <a:pt x="410" y="4096"/>
                  <a:pt x="946" y="4096"/>
                </a:cubicBezTo>
                <a:lnTo>
                  <a:pt x="2300" y="4096"/>
                </a:lnTo>
                <a:cubicBezTo>
                  <a:pt x="2868" y="4096"/>
                  <a:pt x="3309" y="3686"/>
                  <a:pt x="3309" y="3151"/>
                </a:cubicBezTo>
                <a:lnTo>
                  <a:pt x="3309" y="945"/>
                </a:lnTo>
                <a:cubicBezTo>
                  <a:pt x="3309" y="410"/>
                  <a:pt x="2868" y="0"/>
                  <a:pt x="23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7" name="99cb373a3d974b5abad469ad7dcb50d6" title=""/>
          <p:cNvSpPr/>
          <p:nvPr/>
        </p:nvSpPr>
        <p:spPr>
          <a:xfrm>
            <a:off x="3321894" y="3494634"/>
            <a:ext cx="127584" cy="423969"/>
          </a:xfrm>
          <a:custGeom>
            <a:rect l="l" t="t" r="r" b="b"/>
            <a:pathLst>
              <a:path w="3309" h="10996" extrusionOk="0">
                <a:moveTo>
                  <a:pt x="2332" y="788"/>
                </a:moveTo>
                <a:cubicBezTo>
                  <a:pt x="2426" y="851"/>
                  <a:pt x="2489" y="882"/>
                  <a:pt x="2489" y="945"/>
                </a:cubicBezTo>
                <a:lnTo>
                  <a:pt x="2489" y="10050"/>
                </a:lnTo>
                <a:cubicBezTo>
                  <a:pt x="2489" y="10145"/>
                  <a:pt x="2426" y="10176"/>
                  <a:pt x="2332" y="10176"/>
                </a:cubicBezTo>
                <a:lnTo>
                  <a:pt x="946" y="10176"/>
                </a:lnTo>
                <a:cubicBezTo>
                  <a:pt x="882" y="10176"/>
                  <a:pt x="851" y="10082"/>
                  <a:pt x="851" y="10050"/>
                </a:cubicBezTo>
                <a:lnTo>
                  <a:pt x="851" y="945"/>
                </a:lnTo>
                <a:cubicBezTo>
                  <a:pt x="851" y="882"/>
                  <a:pt x="914" y="788"/>
                  <a:pt x="946" y="788"/>
                </a:cubicBezTo>
                <a:close/>
                <a:moveTo>
                  <a:pt x="946" y="0"/>
                </a:moveTo>
                <a:cubicBezTo>
                  <a:pt x="410" y="0"/>
                  <a:pt x="0" y="441"/>
                  <a:pt x="0" y="945"/>
                </a:cubicBezTo>
                <a:lnTo>
                  <a:pt x="0" y="10050"/>
                </a:lnTo>
                <a:cubicBezTo>
                  <a:pt x="0" y="10617"/>
                  <a:pt x="441" y="10995"/>
                  <a:pt x="946" y="10995"/>
                </a:cubicBezTo>
                <a:lnTo>
                  <a:pt x="2332" y="10995"/>
                </a:lnTo>
                <a:cubicBezTo>
                  <a:pt x="2899" y="10995"/>
                  <a:pt x="3308" y="10554"/>
                  <a:pt x="3308" y="10050"/>
                </a:cubicBezTo>
                <a:lnTo>
                  <a:pt x="3308" y="945"/>
                </a:lnTo>
                <a:cubicBezTo>
                  <a:pt x="3308" y="410"/>
                  <a:pt x="2899" y="0"/>
                  <a:pt x="233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8" name="d61ea4afa16c472eb9c89bb8d65f6ed9" title=""/>
          <p:cNvSpPr/>
          <p:nvPr/>
        </p:nvSpPr>
        <p:spPr>
          <a:xfrm>
            <a:off x="3501684" y="3633091"/>
            <a:ext cx="128779" cy="286707"/>
          </a:xfrm>
          <a:custGeom>
            <a:rect l="l" t="t" r="r" b="b"/>
            <a:pathLst>
              <a:path w="3340" h="7436" extrusionOk="0">
                <a:moveTo>
                  <a:pt x="2394" y="788"/>
                </a:moveTo>
                <a:cubicBezTo>
                  <a:pt x="2489" y="788"/>
                  <a:pt x="2520" y="883"/>
                  <a:pt x="2520" y="946"/>
                </a:cubicBezTo>
                <a:lnTo>
                  <a:pt x="2520" y="6459"/>
                </a:lnTo>
                <a:cubicBezTo>
                  <a:pt x="2520" y="6554"/>
                  <a:pt x="2426" y="6585"/>
                  <a:pt x="2394" y="6585"/>
                </a:cubicBezTo>
                <a:lnTo>
                  <a:pt x="1008" y="6585"/>
                </a:lnTo>
                <a:cubicBezTo>
                  <a:pt x="945" y="6585"/>
                  <a:pt x="851" y="6491"/>
                  <a:pt x="851" y="6459"/>
                </a:cubicBezTo>
                <a:lnTo>
                  <a:pt x="851" y="946"/>
                </a:lnTo>
                <a:cubicBezTo>
                  <a:pt x="851" y="883"/>
                  <a:pt x="945" y="788"/>
                  <a:pt x="1008" y="788"/>
                </a:cubicBezTo>
                <a:close/>
                <a:moveTo>
                  <a:pt x="977" y="1"/>
                </a:moveTo>
                <a:cubicBezTo>
                  <a:pt x="441" y="1"/>
                  <a:pt x="0" y="442"/>
                  <a:pt x="0" y="977"/>
                </a:cubicBezTo>
                <a:lnTo>
                  <a:pt x="0" y="6491"/>
                </a:lnTo>
                <a:cubicBezTo>
                  <a:pt x="0" y="7058"/>
                  <a:pt x="441" y="7436"/>
                  <a:pt x="977" y="7436"/>
                </a:cubicBezTo>
                <a:lnTo>
                  <a:pt x="2363" y="7436"/>
                </a:lnTo>
                <a:cubicBezTo>
                  <a:pt x="2899" y="7436"/>
                  <a:pt x="3308" y="7026"/>
                  <a:pt x="3308" y="6491"/>
                </a:cubicBezTo>
                <a:lnTo>
                  <a:pt x="3308" y="977"/>
                </a:lnTo>
                <a:cubicBezTo>
                  <a:pt x="3340" y="442"/>
                  <a:pt x="2899" y="1"/>
                  <a:pt x="236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9" name="9d686ab0b87347658afac779dde29263" title=""/>
          <p:cNvSpPr/>
          <p:nvPr/>
        </p:nvSpPr>
        <p:spPr>
          <a:xfrm>
            <a:off x="2856835" y="2058915"/>
            <a:ext cx="1103634" cy="1103634"/>
          </a:xfrm>
          <a:prstGeom prst="ellipse">
            <a:avLst/>
          </a:pr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0" name="d156c8fa72e748d1adfea2ded7ab32e9" title=""/>
          <p:cNvSpPr/>
          <p:nvPr/>
        </p:nvSpPr>
        <p:spPr>
          <a:xfrm>
            <a:off x="2966262" y="2168342"/>
            <a:ext cx="884780" cy="8847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1" name="9867d8e924344f69b8f62878c70a0b39" title=""/>
          <p:cNvSpPr txBox="1"/>
          <p:nvPr/>
        </p:nvSpPr>
        <p:spPr>
          <a:xfrm>
            <a:off x="2966262" y="2221932"/>
            <a:ext cx="890000" cy="7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r>
              <a:rPr kumimoji="0" lang="en-GB" sz="400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A</a:t>
            </a:r>
            <a:endParaRPr kumimoji="0" sz="400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62" name="7ba7479023094a63a11cc70e85b2beaa" title=""/>
          <p:cNvSpPr/>
          <p:nvPr/>
        </p:nvSpPr>
        <p:spPr>
          <a:xfrm>
            <a:off x="2688506" y="2632201"/>
            <a:ext cx="1428904" cy="1763872"/>
          </a:xfrm>
          <a:custGeom>
            <a:rect l="l" t="t" r="r" b="b"/>
            <a:pathLst>
              <a:path w="42134" h="56991" extrusionOk="0">
                <a:moveTo>
                  <a:pt x="21076" y="1"/>
                </a:moveTo>
                <a:cubicBezTo>
                  <a:pt x="20106" y="1"/>
                  <a:pt x="19145" y="374"/>
                  <a:pt x="18434" y="1122"/>
                </a:cubicBezTo>
                <a:lnTo>
                  <a:pt x="1068" y="18416"/>
                </a:lnTo>
                <a:cubicBezTo>
                  <a:pt x="427" y="19128"/>
                  <a:pt x="0" y="20053"/>
                  <a:pt x="0" y="21049"/>
                </a:cubicBezTo>
                <a:lnTo>
                  <a:pt x="0" y="53219"/>
                </a:lnTo>
                <a:cubicBezTo>
                  <a:pt x="0" y="55283"/>
                  <a:pt x="1708" y="56991"/>
                  <a:pt x="3772" y="56991"/>
                </a:cubicBezTo>
                <a:lnTo>
                  <a:pt x="38361" y="56991"/>
                </a:lnTo>
                <a:cubicBezTo>
                  <a:pt x="40496" y="56991"/>
                  <a:pt x="42133" y="55283"/>
                  <a:pt x="42133" y="53219"/>
                </a:cubicBezTo>
                <a:lnTo>
                  <a:pt x="42133" y="21121"/>
                </a:lnTo>
                <a:cubicBezTo>
                  <a:pt x="42133" y="20053"/>
                  <a:pt x="41778" y="19128"/>
                  <a:pt x="41066" y="18416"/>
                </a:cubicBezTo>
                <a:lnTo>
                  <a:pt x="23771" y="1122"/>
                </a:lnTo>
                <a:cubicBezTo>
                  <a:pt x="23024" y="374"/>
                  <a:pt x="22045" y="1"/>
                  <a:pt x="21076" y="1"/>
                </a:cubicBezTo>
                <a:close/>
              </a:path>
            </a:pathLst>
          </a:cu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3" name="41d876b9b3714d8bb84766088759bdeb" title=""/>
          <p:cNvSpPr/>
          <p:nvPr/>
        </p:nvSpPr>
        <p:spPr>
          <a:xfrm>
            <a:off x="3142104" y="3952572"/>
            <a:ext cx="488359" cy="32850"/>
          </a:xfrm>
          <a:custGeom>
            <a:rect l="l" t="t" r="r" b="b"/>
            <a:pathLst>
              <a:path w="12666" h="852" extrusionOk="0">
                <a:moveTo>
                  <a:pt x="379" y="0"/>
                </a:moveTo>
                <a:cubicBezTo>
                  <a:pt x="158" y="0"/>
                  <a:pt x="1" y="189"/>
                  <a:pt x="1" y="410"/>
                </a:cubicBezTo>
                <a:cubicBezTo>
                  <a:pt x="1" y="662"/>
                  <a:pt x="190" y="851"/>
                  <a:pt x="379" y="851"/>
                </a:cubicBezTo>
                <a:lnTo>
                  <a:pt x="12225" y="851"/>
                </a:lnTo>
                <a:cubicBezTo>
                  <a:pt x="12477" y="851"/>
                  <a:pt x="12634" y="662"/>
                  <a:pt x="12634" y="410"/>
                </a:cubicBezTo>
                <a:cubicBezTo>
                  <a:pt x="12666" y="158"/>
                  <a:pt x="12477" y="0"/>
                  <a:pt x="122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4" name="7db74c5ab84942b99174085677fc4d4b" title=""/>
          <p:cNvSpPr/>
          <p:nvPr/>
        </p:nvSpPr>
        <p:spPr>
          <a:xfrm>
            <a:off x="3142104" y="3761870"/>
            <a:ext cx="127584" cy="157928"/>
          </a:xfrm>
          <a:custGeom>
            <a:rect l="l" t="t" r="r" b="b"/>
            <a:pathLst>
              <a:path w="3309" h="4096" extrusionOk="0">
                <a:moveTo>
                  <a:pt x="2363" y="756"/>
                </a:moveTo>
                <a:cubicBezTo>
                  <a:pt x="2427" y="756"/>
                  <a:pt x="2521" y="851"/>
                  <a:pt x="2521" y="914"/>
                </a:cubicBezTo>
                <a:lnTo>
                  <a:pt x="2521" y="3119"/>
                </a:lnTo>
                <a:cubicBezTo>
                  <a:pt x="2521" y="3214"/>
                  <a:pt x="2427" y="3245"/>
                  <a:pt x="2363" y="3245"/>
                </a:cubicBezTo>
                <a:lnTo>
                  <a:pt x="977" y="3245"/>
                </a:lnTo>
                <a:cubicBezTo>
                  <a:pt x="883" y="3245"/>
                  <a:pt x="820" y="3151"/>
                  <a:pt x="820" y="3119"/>
                </a:cubicBezTo>
                <a:lnTo>
                  <a:pt x="820" y="914"/>
                </a:lnTo>
                <a:cubicBezTo>
                  <a:pt x="820" y="851"/>
                  <a:pt x="883" y="756"/>
                  <a:pt x="977" y="756"/>
                </a:cubicBezTo>
                <a:close/>
                <a:moveTo>
                  <a:pt x="946" y="0"/>
                </a:moveTo>
                <a:cubicBezTo>
                  <a:pt x="379" y="0"/>
                  <a:pt x="1" y="441"/>
                  <a:pt x="1" y="945"/>
                </a:cubicBezTo>
                <a:lnTo>
                  <a:pt x="1" y="3151"/>
                </a:lnTo>
                <a:cubicBezTo>
                  <a:pt x="1" y="3686"/>
                  <a:pt x="410" y="4096"/>
                  <a:pt x="946" y="4096"/>
                </a:cubicBezTo>
                <a:lnTo>
                  <a:pt x="2300" y="4096"/>
                </a:lnTo>
                <a:cubicBezTo>
                  <a:pt x="2868" y="4096"/>
                  <a:pt x="3309" y="3686"/>
                  <a:pt x="3309" y="3151"/>
                </a:cubicBezTo>
                <a:lnTo>
                  <a:pt x="3309" y="945"/>
                </a:lnTo>
                <a:cubicBezTo>
                  <a:pt x="3309" y="410"/>
                  <a:pt x="2868" y="0"/>
                  <a:pt x="23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5" name="1e090c4ceb864dc4a42205fce3dd8509" title=""/>
          <p:cNvSpPr/>
          <p:nvPr/>
        </p:nvSpPr>
        <p:spPr>
          <a:xfrm>
            <a:off x="3321894" y="3494634"/>
            <a:ext cx="127584" cy="423969"/>
          </a:xfrm>
          <a:custGeom>
            <a:rect l="l" t="t" r="r" b="b"/>
            <a:pathLst>
              <a:path w="3309" h="10996" extrusionOk="0">
                <a:moveTo>
                  <a:pt x="2332" y="788"/>
                </a:moveTo>
                <a:cubicBezTo>
                  <a:pt x="2426" y="851"/>
                  <a:pt x="2489" y="882"/>
                  <a:pt x="2489" y="945"/>
                </a:cubicBezTo>
                <a:lnTo>
                  <a:pt x="2489" y="10050"/>
                </a:lnTo>
                <a:cubicBezTo>
                  <a:pt x="2489" y="10145"/>
                  <a:pt x="2426" y="10176"/>
                  <a:pt x="2332" y="10176"/>
                </a:cubicBezTo>
                <a:lnTo>
                  <a:pt x="946" y="10176"/>
                </a:lnTo>
                <a:cubicBezTo>
                  <a:pt x="882" y="10176"/>
                  <a:pt x="851" y="10082"/>
                  <a:pt x="851" y="10050"/>
                </a:cubicBezTo>
                <a:lnTo>
                  <a:pt x="851" y="945"/>
                </a:lnTo>
                <a:cubicBezTo>
                  <a:pt x="851" y="882"/>
                  <a:pt x="914" y="788"/>
                  <a:pt x="946" y="788"/>
                </a:cubicBezTo>
                <a:close/>
                <a:moveTo>
                  <a:pt x="946" y="0"/>
                </a:moveTo>
                <a:cubicBezTo>
                  <a:pt x="410" y="0"/>
                  <a:pt x="0" y="441"/>
                  <a:pt x="0" y="945"/>
                </a:cubicBezTo>
                <a:lnTo>
                  <a:pt x="0" y="10050"/>
                </a:lnTo>
                <a:cubicBezTo>
                  <a:pt x="0" y="10617"/>
                  <a:pt x="441" y="10995"/>
                  <a:pt x="946" y="10995"/>
                </a:cubicBezTo>
                <a:lnTo>
                  <a:pt x="2332" y="10995"/>
                </a:lnTo>
                <a:cubicBezTo>
                  <a:pt x="2899" y="10995"/>
                  <a:pt x="3308" y="10554"/>
                  <a:pt x="3308" y="10050"/>
                </a:cubicBezTo>
                <a:lnTo>
                  <a:pt x="3308" y="945"/>
                </a:lnTo>
                <a:cubicBezTo>
                  <a:pt x="3308" y="410"/>
                  <a:pt x="2899" y="0"/>
                  <a:pt x="233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6" name="1e7bcd4ebb91467c9e897e27e5ce71d8" title=""/>
          <p:cNvSpPr/>
          <p:nvPr/>
        </p:nvSpPr>
        <p:spPr>
          <a:xfrm>
            <a:off x="3501684" y="3633091"/>
            <a:ext cx="128779" cy="286707"/>
          </a:xfrm>
          <a:custGeom>
            <a:rect l="l" t="t" r="r" b="b"/>
            <a:pathLst>
              <a:path w="3340" h="7436" extrusionOk="0">
                <a:moveTo>
                  <a:pt x="2394" y="788"/>
                </a:moveTo>
                <a:cubicBezTo>
                  <a:pt x="2489" y="788"/>
                  <a:pt x="2520" y="883"/>
                  <a:pt x="2520" y="946"/>
                </a:cubicBezTo>
                <a:lnTo>
                  <a:pt x="2520" y="6459"/>
                </a:lnTo>
                <a:cubicBezTo>
                  <a:pt x="2520" y="6554"/>
                  <a:pt x="2426" y="6585"/>
                  <a:pt x="2394" y="6585"/>
                </a:cubicBezTo>
                <a:lnTo>
                  <a:pt x="1008" y="6585"/>
                </a:lnTo>
                <a:cubicBezTo>
                  <a:pt x="945" y="6585"/>
                  <a:pt x="851" y="6491"/>
                  <a:pt x="851" y="6459"/>
                </a:cubicBezTo>
                <a:lnTo>
                  <a:pt x="851" y="946"/>
                </a:lnTo>
                <a:cubicBezTo>
                  <a:pt x="851" y="883"/>
                  <a:pt x="945" y="788"/>
                  <a:pt x="1008" y="788"/>
                </a:cubicBezTo>
                <a:close/>
                <a:moveTo>
                  <a:pt x="977" y="1"/>
                </a:moveTo>
                <a:cubicBezTo>
                  <a:pt x="441" y="1"/>
                  <a:pt x="0" y="442"/>
                  <a:pt x="0" y="977"/>
                </a:cubicBezTo>
                <a:lnTo>
                  <a:pt x="0" y="6491"/>
                </a:lnTo>
                <a:cubicBezTo>
                  <a:pt x="0" y="7058"/>
                  <a:pt x="441" y="7436"/>
                  <a:pt x="977" y="7436"/>
                </a:cubicBezTo>
                <a:lnTo>
                  <a:pt x="2363" y="7436"/>
                </a:lnTo>
                <a:cubicBezTo>
                  <a:pt x="2899" y="7436"/>
                  <a:pt x="3308" y="7026"/>
                  <a:pt x="3308" y="6491"/>
                </a:cubicBezTo>
                <a:lnTo>
                  <a:pt x="3308" y="977"/>
                </a:lnTo>
                <a:cubicBezTo>
                  <a:pt x="3340" y="442"/>
                  <a:pt x="2899" y="1"/>
                  <a:pt x="236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7" name="59359a6e17fa46b19f50a1d537470b9c" title=""/>
          <p:cNvSpPr/>
          <p:nvPr/>
        </p:nvSpPr>
        <p:spPr>
          <a:xfrm>
            <a:off x="2856835" y="2058915"/>
            <a:ext cx="1103634" cy="1103634"/>
          </a:xfrm>
          <a:prstGeom prst="ellipse">
            <a:avLst/>
          </a:pr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8" name="d53b2dce166f45f59634bcbe4f18fc3e" title=""/>
          <p:cNvSpPr/>
          <p:nvPr/>
        </p:nvSpPr>
        <p:spPr>
          <a:xfrm>
            <a:off x="2966262" y="2168342"/>
            <a:ext cx="884780" cy="8847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0" name="f9013f99f0b74796a31a598f5ca8de45" title=""/>
          <p:cNvSpPr txBox="1"/>
          <p:nvPr/>
        </p:nvSpPr>
        <p:spPr>
          <a:xfrm>
            <a:off x="2966262" y="2221932"/>
            <a:ext cx="890000" cy="7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r>
              <a:rPr kumimoji="0" lang="en-GB" sz="400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A</a:t>
            </a:r>
            <a:endParaRPr kumimoji="0" sz="400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71" name="TextBox 71" title=""/>
          <p:cNvSpPr txBox="1"/>
          <p:nvPr/>
        </p:nvSpPr>
        <p:spPr>
          <a:xfrm>
            <a:off x="2260600" y="4495800"/>
            <a:ext cx="228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charset="-122"/>
              </a:rPr>
              <a:t>季节的变化对农业生产的影响</a:t>
            </a:r>
            <a:endParaRPr lang="en-US" sz="1100"/>
          </a:p>
        </p:txBody>
      </p:sp>
      <p:sp>
        <p:nvSpPr>
          <p:cNvPr id="72" name="7bbcb9b7c7a140ada1dd14ae621281f2" title=""/>
          <p:cNvSpPr/>
          <p:nvPr/>
        </p:nvSpPr>
        <p:spPr>
          <a:xfrm>
            <a:off x="8073306" y="2632201"/>
            <a:ext cx="1428904" cy="1763872"/>
          </a:xfrm>
          <a:custGeom>
            <a:rect l="l" t="t" r="r" b="b"/>
            <a:pathLst>
              <a:path w="42134" h="56991" extrusionOk="0">
                <a:moveTo>
                  <a:pt x="21076" y="1"/>
                </a:moveTo>
                <a:cubicBezTo>
                  <a:pt x="20106" y="1"/>
                  <a:pt x="19145" y="374"/>
                  <a:pt x="18434" y="1122"/>
                </a:cubicBezTo>
                <a:lnTo>
                  <a:pt x="1068" y="18416"/>
                </a:lnTo>
                <a:cubicBezTo>
                  <a:pt x="427" y="19128"/>
                  <a:pt x="0" y="20053"/>
                  <a:pt x="0" y="21049"/>
                </a:cubicBezTo>
                <a:lnTo>
                  <a:pt x="0" y="53219"/>
                </a:lnTo>
                <a:cubicBezTo>
                  <a:pt x="0" y="55283"/>
                  <a:pt x="1708" y="56991"/>
                  <a:pt x="3772" y="56991"/>
                </a:cubicBezTo>
                <a:lnTo>
                  <a:pt x="38361" y="56991"/>
                </a:lnTo>
                <a:cubicBezTo>
                  <a:pt x="40496" y="56991"/>
                  <a:pt x="42133" y="55283"/>
                  <a:pt x="42133" y="53219"/>
                </a:cubicBezTo>
                <a:lnTo>
                  <a:pt x="42133" y="21121"/>
                </a:lnTo>
                <a:cubicBezTo>
                  <a:pt x="42133" y="20053"/>
                  <a:pt x="41778" y="19128"/>
                  <a:pt x="41066" y="18416"/>
                </a:cubicBezTo>
                <a:lnTo>
                  <a:pt x="23771" y="1122"/>
                </a:lnTo>
                <a:cubicBezTo>
                  <a:pt x="23024" y="374"/>
                  <a:pt x="22045" y="1"/>
                  <a:pt x="21076" y="1"/>
                </a:cubicBezTo>
                <a:close/>
              </a:path>
            </a:pathLst>
          </a:cu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4" name="01ee7ede9ada4f6d84ccbe0ae9e81eb4" title=""/>
          <p:cNvSpPr/>
          <p:nvPr/>
        </p:nvSpPr>
        <p:spPr>
          <a:xfrm>
            <a:off x="8526904" y="3952572"/>
            <a:ext cx="488359" cy="32850"/>
          </a:xfrm>
          <a:custGeom>
            <a:rect l="l" t="t" r="r" b="b"/>
            <a:pathLst>
              <a:path w="12666" h="852" extrusionOk="0">
                <a:moveTo>
                  <a:pt x="379" y="0"/>
                </a:moveTo>
                <a:cubicBezTo>
                  <a:pt x="158" y="0"/>
                  <a:pt x="1" y="189"/>
                  <a:pt x="1" y="410"/>
                </a:cubicBezTo>
                <a:cubicBezTo>
                  <a:pt x="1" y="662"/>
                  <a:pt x="190" y="851"/>
                  <a:pt x="379" y="851"/>
                </a:cubicBezTo>
                <a:lnTo>
                  <a:pt x="12225" y="851"/>
                </a:lnTo>
                <a:cubicBezTo>
                  <a:pt x="12477" y="851"/>
                  <a:pt x="12634" y="662"/>
                  <a:pt x="12634" y="410"/>
                </a:cubicBezTo>
                <a:cubicBezTo>
                  <a:pt x="12666" y="158"/>
                  <a:pt x="12477" y="0"/>
                  <a:pt x="122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5" name="f5a6ce5e8d1f4a66a07981e176503d9a" title=""/>
          <p:cNvSpPr/>
          <p:nvPr/>
        </p:nvSpPr>
        <p:spPr>
          <a:xfrm>
            <a:off x="8526904" y="3761870"/>
            <a:ext cx="127584" cy="157928"/>
          </a:xfrm>
          <a:custGeom>
            <a:rect l="l" t="t" r="r" b="b"/>
            <a:pathLst>
              <a:path w="3309" h="4096" extrusionOk="0">
                <a:moveTo>
                  <a:pt x="2363" y="756"/>
                </a:moveTo>
                <a:cubicBezTo>
                  <a:pt x="2427" y="756"/>
                  <a:pt x="2521" y="851"/>
                  <a:pt x="2521" y="914"/>
                </a:cubicBezTo>
                <a:lnTo>
                  <a:pt x="2521" y="3119"/>
                </a:lnTo>
                <a:cubicBezTo>
                  <a:pt x="2521" y="3214"/>
                  <a:pt x="2427" y="3245"/>
                  <a:pt x="2363" y="3245"/>
                </a:cubicBezTo>
                <a:lnTo>
                  <a:pt x="977" y="3245"/>
                </a:lnTo>
                <a:cubicBezTo>
                  <a:pt x="883" y="3245"/>
                  <a:pt x="820" y="3151"/>
                  <a:pt x="820" y="3119"/>
                </a:cubicBezTo>
                <a:lnTo>
                  <a:pt x="820" y="914"/>
                </a:lnTo>
                <a:cubicBezTo>
                  <a:pt x="820" y="851"/>
                  <a:pt x="883" y="756"/>
                  <a:pt x="977" y="756"/>
                </a:cubicBezTo>
                <a:close/>
                <a:moveTo>
                  <a:pt x="946" y="0"/>
                </a:moveTo>
                <a:cubicBezTo>
                  <a:pt x="379" y="0"/>
                  <a:pt x="1" y="441"/>
                  <a:pt x="1" y="945"/>
                </a:cubicBezTo>
                <a:lnTo>
                  <a:pt x="1" y="3151"/>
                </a:lnTo>
                <a:cubicBezTo>
                  <a:pt x="1" y="3686"/>
                  <a:pt x="410" y="4096"/>
                  <a:pt x="946" y="4096"/>
                </a:cubicBezTo>
                <a:lnTo>
                  <a:pt x="2300" y="4096"/>
                </a:lnTo>
                <a:cubicBezTo>
                  <a:pt x="2868" y="4096"/>
                  <a:pt x="3309" y="3686"/>
                  <a:pt x="3309" y="3151"/>
                </a:cubicBezTo>
                <a:lnTo>
                  <a:pt x="3309" y="945"/>
                </a:lnTo>
                <a:cubicBezTo>
                  <a:pt x="3309" y="410"/>
                  <a:pt x="2868" y="0"/>
                  <a:pt x="23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6" name="ea3321725c21456083e95cc34f72d697" title=""/>
          <p:cNvSpPr/>
          <p:nvPr/>
        </p:nvSpPr>
        <p:spPr>
          <a:xfrm>
            <a:off x="8706694" y="3494634"/>
            <a:ext cx="127584" cy="423969"/>
          </a:xfrm>
          <a:custGeom>
            <a:rect l="l" t="t" r="r" b="b"/>
            <a:pathLst>
              <a:path w="3309" h="10996" extrusionOk="0">
                <a:moveTo>
                  <a:pt x="2332" y="788"/>
                </a:moveTo>
                <a:cubicBezTo>
                  <a:pt x="2426" y="851"/>
                  <a:pt x="2489" y="882"/>
                  <a:pt x="2489" y="945"/>
                </a:cubicBezTo>
                <a:lnTo>
                  <a:pt x="2489" y="10050"/>
                </a:lnTo>
                <a:cubicBezTo>
                  <a:pt x="2489" y="10145"/>
                  <a:pt x="2426" y="10176"/>
                  <a:pt x="2332" y="10176"/>
                </a:cubicBezTo>
                <a:lnTo>
                  <a:pt x="946" y="10176"/>
                </a:lnTo>
                <a:cubicBezTo>
                  <a:pt x="882" y="10176"/>
                  <a:pt x="851" y="10082"/>
                  <a:pt x="851" y="10050"/>
                </a:cubicBezTo>
                <a:lnTo>
                  <a:pt x="851" y="945"/>
                </a:lnTo>
                <a:cubicBezTo>
                  <a:pt x="851" y="882"/>
                  <a:pt x="914" y="788"/>
                  <a:pt x="946" y="788"/>
                </a:cubicBezTo>
                <a:close/>
                <a:moveTo>
                  <a:pt x="946" y="0"/>
                </a:moveTo>
                <a:cubicBezTo>
                  <a:pt x="410" y="0"/>
                  <a:pt x="0" y="441"/>
                  <a:pt x="0" y="945"/>
                </a:cubicBezTo>
                <a:lnTo>
                  <a:pt x="0" y="10050"/>
                </a:lnTo>
                <a:cubicBezTo>
                  <a:pt x="0" y="10617"/>
                  <a:pt x="441" y="10995"/>
                  <a:pt x="946" y="10995"/>
                </a:cubicBezTo>
                <a:lnTo>
                  <a:pt x="2332" y="10995"/>
                </a:lnTo>
                <a:cubicBezTo>
                  <a:pt x="2899" y="10995"/>
                  <a:pt x="3308" y="10554"/>
                  <a:pt x="3308" y="10050"/>
                </a:cubicBezTo>
                <a:lnTo>
                  <a:pt x="3308" y="945"/>
                </a:lnTo>
                <a:cubicBezTo>
                  <a:pt x="3308" y="410"/>
                  <a:pt x="2899" y="0"/>
                  <a:pt x="233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7" name="30ca7a5b79ad4d54aed347611de29293" title=""/>
          <p:cNvSpPr/>
          <p:nvPr/>
        </p:nvSpPr>
        <p:spPr>
          <a:xfrm>
            <a:off x="8886484" y="3633091"/>
            <a:ext cx="128779" cy="286707"/>
          </a:xfrm>
          <a:custGeom>
            <a:rect l="l" t="t" r="r" b="b"/>
            <a:pathLst>
              <a:path w="3340" h="7436" extrusionOk="0">
                <a:moveTo>
                  <a:pt x="2394" y="788"/>
                </a:moveTo>
                <a:cubicBezTo>
                  <a:pt x="2489" y="788"/>
                  <a:pt x="2520" y="883"/>
                  <a:pt x="2520" y="946"/>
                </a:cubicBezTo>
                <a:lnTo>
                  <a:pt x="2520" y="6459"/>
                </a:lnTo>
                <a:cubicBezTo>
                  <a:pt x="2520" y="6554"/>
                  <a:pt x="2426" y="6585"/>
                  <a:pt x="2394" y="6585"/>
                </a:cubicBezTo>
                <a:lnTo>
                  <a:pt x="1008" y="6585"/>
                </a:lnTo>
                <a:cubicBezTo>
                  <a:pt x="945" y="6585"/>
                  <a:pt x="851" y="6491"/>
                  <a:pt x="851" y="6459"/>
                </a:cubicBezTo>
                <a:lnTo>
                  <a:pt x="851" y="946"/>
                </a:lnTo>
                <a:cubicBezTo>
                  <a:pt x="851" y="883"/>
                  <a:pt x="945" y="788"/>
                  <a:pt x="1008" y="788"/>
                </a:cubicBezTo>
                <a:close/>
                <a:moveTo>
                  <a:pt x="977" y="1"/>
                </a:moveTo>
                <a:cubicBezTo>
                  <a:pt x="441" y="1"/>
                  <a:pt x="0" y="442"/>
                  <a:pt x="0" y="977"/>
                </a:cubicBezTo>
                <a:lnTo>
                  <a:pt x="0" y="6491"/>
                </a:lnTo>
                <a:cubicBezTo>
                  <a:pt x="0" y="7058"/>
                  <a:pt x="441" y="7436"/>
                  <a:pt x="977" y="7436"/>
                </a:cubicBezTo>
                <a:lnTo>
                  <a:pt x="2363" y="7436"/>
                </a:lnTo>
                <a:cubicBezTo>
                  <a:pt x="2899" y="7436"/>
                  <a:pt x="3308" y="7026"/>
                  <a:pt x="3308" y="6491"/>
                </a:cubicBezTo>
                <a:lnTo>
                  <a:pt x="3308" y="977"/>
                </a:lnTo>
                <a:cubicBezTo>
                  <a:pt x="3340" y="442"/>
                  <a:pt x="2899" y="1"/>
                  <a:pt x="236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84" name="428617e32f6945f281e29a8c35021da6" title=""/>
          <p:cNvSpPr/>
          <p:nvPr/>
        </p:nvSpPr>
        <p:spPr>
          <a:xfrm>
            <a:off x="8241635" y="2058915"/>
            <a:ext cx="1103634" cy="1103634"/>
          </a:xfrm>
          <a:prstGeom prst="ellipse">
            <a:avLst/>
          </a:pr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103" name="43d0e5be93e04a1d8ca0c8061755ee68" title=""/>
          <p:cNvSpPr/>
          <p:nvPr/>
        </p:nvSpPr>
        <p:spPr>
          <a:xfrm>
            <a:off x="8351062" y="2168342"/>
            <a:ext cx="884780" cy="8847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104" name="f4b9fb8df94e4f83aa06d98aeec3fbcb" title=""/>
          <p:cNvSpPr txBox="1"/>
          <p:nvPr/>
        </p:nvSpPr>
        <p:spPr>
          <a:xfrm>
            <a:off x="8351062" y="2221932"/>
            <a:ext cx="890000" cy="7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r>
              <a:rPr kumimoji="0" lang="en-GB" sz="400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C</a:t>
            </a:r>
            <a:endParaRPr kumimoji="0" sz="400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5" name="TextBox 105" title=""/>
          <p:cNvSpPr txBox="1"/>
          <p:nvPr/>
        </p:nvSpPr>
        <p:spPr>
          <a:xfrm>
            <a:off x="7645400" y="4495800"/>
            <a:ext cx="228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charset="-122"/>
              </a:rPr>
              <a:t>秋季农业生产的重要工作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3867" y="255476"/>
            <a:ext cx="523221" cy="523220"/>
            <a:chOff x="465792" y="255476"/>
            <a:chExt cx="523221" cy="523220"/>
          </a:xfrm>
        </p:grpSpPr>
        <p:sp>
          <p:nvSpPr>
            <p:cNvPr id="13" name="泪滴形 12"/>
            <p:cNvSpPr/>
            <p:nvPr/>
          </p:nvSpPr>
          <p:spPr>
            <a:xfrm>
              <a:off x="465792" y="255476"/>
              <a:ext cx="523221" cy="523220"/>
            </a:xfrm>
            <a:prstGeom prst="teardrop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541375" y="331059"/>
              <a:ext cx="372055" cy="372055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621160" y="410844"/>
              <a:ext cx="212484" cy="21248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</p:grpSp>
      <p:grpSp>
        <p:nvGrpSpPr>
          <p:cNvPr id="16" name="组合 15" title=""/>
          <p:cNvGrpSpPr/>
          <p:nvPr/>
        </p:nvGrpSpPr>
        <p:grpSpPr>
          <a:xfrm>
            <a:off x="10765569" y="5611201"/>
            <a:ext cx="2538279" cy="2238425"/>
            <a:chOff x="10765569" y="5611201"/>
            <a:chExt cx="2538279" cy="2238425"/>
          </a:xfrm>
        </p:grpSpPr>
        <p:sp>
          <p:nvSpPr>
            <p:cNvPr id="17" name="椭圆 16"/>
            <p:cNvSpPr/>
            <p:nvPr/>
          </p:nvSpPr>
          <p:spPr>
            <a:xfrm>
              <a:off x="11065423" y="5611201"/>
              <a:ext cx="2238425" cy="2238425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10765569" y="5993972"/>
              <a:ext cx="974771" cy="538975"/>
              <a:chOff x="746425" y="538563"/>
              <a:chExt cx="974771" cy="53897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746425" y="854900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46" name="椭圆 45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7" name="椭圆 46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8" name="椭圆 47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9" name="椭圆 48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0" name="椭圆 49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1" name="椭圆 50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2" name="椭圆 51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38" name="组合 37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9" name="椭圆 38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1" name="椭圆 40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2" name="椭圆 41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3" name="椭圆 42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4" name="椭圆 43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5" name="椭圆 44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  <p:grpSp>
            <p:nvGrpSpPr>
              <p:cNvPr id="20" name="组合 19"/>
              <p:cNvGrpSpPr/>
              <p:nvPr/>
            </p:nvGrpSpPr>
            <p:grpSpPr>
              <a:xfrm>
                <a:off x="746425" y="538563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0" name="椭圆 29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1" name="椭圆 30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2" name="椭圆 31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3" name="椭圆 32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4" name="椭圆 33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23" name="椭圆 22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4" name="椭圆 23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5" name="椭圆 24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6" name="椭圆 25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7" name="椭圆 26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8" name="椭圆 27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9" name="椭圆 28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</p:grpSp>
      </p:grpSp>
      <p:grpSp>
        <p:nvGrpSpPr>
          <p:cNvPr id="2" name="content_title_2" title="" hidden="1"/>
          <p:cNvGrpSpPr/>
          <p:nvPr/>
        </p:nvGrpSpPr>
        <p:grpSpPr>
          <a:xfrm>
            <a:off x="5380906" y="2058915"/>
            <a:ext cx="1428904" cy="2337158"/>
            <a:chOff x="5380906" y="2058915"/>
            <a:chExt cx="1428904" cy="2337158"/>
          </a:xfrm>
        </p:grpSpPr>
        <p:sp>
          <p:nvSpPr>
            <p:cNvPr id="69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3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2" name="椭圆 81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1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B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85" name="content_title_1" title="" hidden="1"/>
          <p:cNvGrpSpPr/>
          <p:nvPr/>
        </p:nvGrpSpPr>
        <p:grpSpPr>
          <a:xfrm>
            <a:off x="5389210" y="2057339"/>
            <a:ext cx="1428904" cy="2337158"/>
            <a:chOff x="5380906" y="2058915"/>
            <a:chExt cx="1428904" cy="2337158"/>
          </a:xfrm>
        </p:grpSpPr>
        <p:sp>
          <p:nvSpPr>
            <p:cNvPr id="86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7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1" name="椭圆 90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2" name="椭圆 91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3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A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94" name="content_title_3" title="" hidden="1"/>
          <p:cNvGrpSpPr/>
          <p:nvPr/>
        </p:nvGrpSpPr>
        <p:grpSpPr>
          <a:xfrm>
            <a:off x="5372602" y="2081920"/>
            <a:ext cx="1428904" cy="2337158"/>
            <a:chOff x="5380906" y="2058915"/>
            <a:chExt cx="1428904" cy="2337158"/>
          </a:xfrm>
        </p:grpSpPr>
        <p:sp>
          <p:nvSpPr>
            <p:cNvPr id="95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6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7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8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9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0" name="椭圆 99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1" name="椭圆 100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2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C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sp>
        <p:nvSpPr>
          <p:cNvPr id="70" name="矩形 69" title=""/>
          <p:cNvSpPr/>
          <p:nvPr/>
        </p:nvSpPr>
        <p:spPr>
          <a:xfrm>
            <a:off x="578691" y="1069525"/>
            <a:ext cx="11011722" cy="4684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71" name="矩形: 圆角 74" title=""/>
          <p:cNvSpPr/>
          <p:nvPr/>
        </p:nvSpPr>
        <p:spPr>
          <a:xfrm>
            <a:off x="5728514" y="1381624"/>
            <a:ext cx="5186982" cy="517318"/>
          </a:xfrm>
          <a:prstGeom prst="roundRect">
            <a:avLst>
              <a:gd name="adj" fmla="val 50000"/>
            </a:avLst>
          </a:prstGeom>
          <a:solidFill>
            <a:srgbClr val="5782B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bg1"/>
              </a:solidFill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244600" y="2540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charset="-122"/>
              </a:rPr>
              <a:t>一、四季的变化与农业生产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5892800" y="1409700"/>
            <a:ext cx="48895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400" b="0">
                <a:solidFill>
                  <a:srgbClr val="262626"/>
                </a:solidFill>
                <a:ea typeface="微软雅黑" panose="020b0503020204020204" charset="-122"/>
              </a:rPr>
              <a:t>季节的变化对农业生产的影响</a:t>
            </a:r>
            <a:endParaRPr lang="en-US" sz="1100"/>
          </a:p>
        </p:txBody>
      </p:sp>
      <p:sp>
        <p:nvSpPr>
          <p:cNvPr id="5" name="TextBox 5" title=""/>
          <p:cNvSpPr txBox="1"/>
          <p:nvPr/>
        </p:nvSpPr>
        <p:spPr>
          <a:xfrm>
            <a:off x="5803900" y="2184400"/>
            <a:ext cx="5232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262626"/>
                </a:solidFill>
                <a:ea typeface="微软雅黑" panose="020b0503020204020204" charset="-122"/>
              </a:rPr>
              <a:t>季节的变化对农业生产有着重要的影响。不同季节的气候、温度和降水量等因素会直接影响作物的生长和发育。例如，春季适宜作物的播种和生长，夏季适宜作物的生长和果实的成熟，秋季适宜作物的收获和储存，冬季适宜作物的休眠和耕作准备。</a:t>
            </a:r>
            <a:endParaRPr lang="en-US" sz="1100"/>
          </a:p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900" y="13843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3867" y="255476"/>
            <a:ext cx="523221" cy="523220"/>
            <a:chOff x="465792" y="255476"/>
            <a:chExt cx="523221" cy="523220"/>
          </a:xfrm>
        </p:grpSpPr>
        <p:sp>
          <p:nvSpPr>
            <p:cNvPr id="13" name="泪滴形 12"/>
            <p:cNvSpPr/>
            <p:nvPr/>
          </p:nvSpPr>
          <p:spPr>
            <a:xfrm>
              <a:off x="465792" y="255476"/>
              <a:ext cx="523221" cy="523220"/>
            </a:xfrm>
            <a:prstGeom prst="teardrop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541375" y="331059"/>
              <a:ext cx="372055" cy="372055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621160" y="410844"/>
              <a:ext cx="212484" cy="21248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</p:grpSp>
      <p:grpSp>
        <p:nvGrpSpPr>
          <p:cNvPr id="16" name="组合 15" title=""/>
          <p:cNvGrpSpPr/>
          <p:nvPr/>
        </p:nvGrpSpPr>
        <p:grpSpPr>
          <a:xfrm>
            <a:off x="10765569" y="5611201"/>
            <a:ext cx="2538279" cy="2238425"/>
            <a:chOff x="10765569" y="5611201"/>
            <a:chExt cx="2538279" cy="2238425"/>
          </a:xfrm>
        </p:grpSpPr>
        <p:sp>
          <p:nvSpPr>
            <p:cNvPr id="17" name="椭圆 16"/>
            <p:cNvSpPr/>
            <p:nvPr/>
          </p:nvSpPr>
          <p:spPr>
            <a:xfrm>
              <a:off x="11065423" y="5611201"/>
              <a:ext cx="2238425" cy="2238425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10765569" y="5993972"/>
              <a:ext cx="974771" cy="538975"/>
              <a:chOff x="746425" y="538563"/>
              <a:chExt cx="974771" cy="53897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746425" y="854900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46" name="椭圆 45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7" name="椭圆 46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8" name="椭圆 47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9" name="椭圆 48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0" name="椭圆 49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1" name="椭圆 50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2" name="椭圆 51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38" name="组合 37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9" name="椭圆 38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1" name="椭圆 40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2" name="椭圆 41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3" name="椭圆 42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4" name="椭圆 43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5" name="椭圆 44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  <p:grpSp>
            <p:nvGrpSpPr>
              <p:cNvPr id="20" name="组合 19"/>
              <p:cNvGrpSpPr/>
              <p:nvPr/>
            </p:nvGrpSpPr>
            <p:grpSpPr>
              <a:xfrm>
                <a:off x="746425" y="538563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0" name="椭圆 29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1" name="椭圆 30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2" name="椭圆 31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3" name="椭圆 32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4" name="椭圆 33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23" name="椭圆 22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4" name="椭圆 23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5" name="椭圆 24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6" name="椭圆 25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7" name="椭圆 26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8" name="椭圆 27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9" name="椭圆 28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</p:grpSp>
      </p:grpSp>
      <p:grpSp>
        <p:nvGrpSpPr>
          <p:cNvPr id="2" name="content_title_2" title="" hidden="1"/>
          <p:cNvGrpSpPr/>
          <p:nvPr/>
        </p:nvGrpSpPr>
        <p:grpSpPr>
          <a:xfrm>
            <a:off x="5380906" y="2058915"/>
            <a:ext cx="1428904" cy="2337158"/>
            <a:chOff x="5380906" y="2058915"/>
            <a:chExt cx="1428904" cy="2337158"/>
          </a:xfrm>
        </p:grpSpPr>
        <p:sp>
          <p:nvSpPr>
            <p:cNvPr id="69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3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2" name="椭圆 81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1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B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85" name="content_title_1" title="" hidden="1"/>
          <p:cNvGrpSpPr/>
          <p:nvPr/>
        </p:nvGrpSpPr>
        <p:grpSpPr>
          <a:xfrm>
            <a:off x="5389210" y="2057339"/>
            <a:ext cx="1428904" cy="2337158"/>
            <a:chOff x="5380906" y="2058915"/>
            <a:chExt cx="1428904" cy="2337158"/>
          </a:xfrm>
        </p:grpSpPr>
        <p:sp>
          <p:nvSpPr>
            <p:cNvPr id="86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7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1" name="椭圆 90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2" name="椭圆 91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3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A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94" name="content_title_3" title="" hidden="1"/>
          <p:cNvGrpSpPr/>
          <p:nvPr/>
        </p:nvGrpSpPr>
        <p:grpSpPr>
          <a:xfrm>
            <a:off x="5372602" y="2081920"/>
            <a:ext cx="1428904" cy="2337158"/>
            <a:chOff x="5380906" y="2058915"/>
            <a:chExt cx="1428904" cy="2337158"/>
          </a:xfrm>
        </p:grpSpPr>
        <p:sp>
          <p:nvSpPr>
            <p:cNvPr id="95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6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7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8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9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0" name="椭圆 99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1" name="椭圆 100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2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C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sp>
        <p:nvSpPr>
          <p:cNvPr id="70" name="矩形 69" title=""/>
          <p:cNvSpPr/>
          <p:nvPr/>
        </p:nvSpPr>
        <p:spPr>
          <a:xfrm>
            <a:off x="578691" y="1069525"/>
            <a:ext cx="11011722" cy="4684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71" name="矩形: 圆角 74" title=""/>
          <p:cNvSpPr/>
          <p:nvPr/>
        </p:nvSpPr>
        <p:spPr>
          <a:xfrm>
            <a:off x="5728514" y="1381624"/>
            <a:ext cx="5186982" cy="517318"/>
          </a:xfrm>
          <a:prstGeom prst="roundRect">
            <a:avLst>
              <a:gd name="adj" fmla="val 50000"/>
            </a:avLst>
          </a:prstGeom>
          <a:solidFill>
            <a:srgbClr val="5782B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bg1"/>
              </a:solidFill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244600" y="2540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charset="-122"/>
              </a:rPr>
              <a:t>一、四季的变化与农业生产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5892800" y="1409700"/>
            <a:ext cx="48895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400" b="0">
                <a:solidFill>
                  <a:srgbClr val="262626"/>
                </a:solidFill>
                <a:ea typeface="微软雅黑" panose="020b0503020204020204" charset="-122"/>
              </a:rPr>
              <a:t>春季农业生产的重要工作</a:t>
            </a:r>
            <a:endParaRPr lang="en-US" sz="1100"/>
          </a:p>
        </p:txBody>
      </p:sp>
      <p:sp>
        <p:nvSpPr>
          <p:cNvPr id="5" name="TextBox 5" title=""/>
          <p:cNvSpPr txBox="1"/>
          <p:nvPr/>
        </p:nvSpPr>
        <p:spPr>
          <a:xfrm>
            <a:off x="5803900" y="2184400"/>
            <a:ext cx="5232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262626"/>
                </a:solidFill>
                <a:ea typeface="微软雅黑" panose="020b0503020204020204" charset="-122"/>
              </a:rPr>
              <a:t>春季是农业生产的重要时期。在春季，农民需要进行播种、施肥、病虫害防治等工作。对于一些早熟作物来说，春季也是收获的季节。此外，春季还是农民进行土壤改良、农田整治和水利设施建设的好时机。</a:t>
            </a:r>
            <a:endParaRPr lang="en-US" sz="1100"/>
          </a:p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900" y="13843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3867" y="255476"/>
            <a:ext cx="523221" cy="523220"/>
            <a:chOff x="465792" y="255476"/>
            <a:chExt cx="523221" cy="523220"/>
          </a:xfrm>
        </p:grpSpPr>
        <p:sp>
          <p:nvSpPr>
            <p:cNvPr id="13" name="泪滴形 12"/>
            <p:cNvSpPr/>
            <p:nvPr/>
          </p:nvSpPr>
          <p:spPr>
            <a:xfrm>
              <a:off x="465792" y="255476"/>
              <a:ext cx="523221" cy="523220"/>
            </a:xfrm>
            <a:prstGeom prst="teardrop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541375" y="331059"/>
              <a:ext cx="372055" cy="372055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621160" y="410844"/>
              <a:ext cx="212484" cy="21248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</p:grpSp>
      <p:grpSp>
        <p:nvGrpSpPr>
          <p:cNvPr id="16" name="组合 15" title=""/>
          <p:cNvGrpSpPr/>
          <p:nvPr/>
        </p:nvGrpSpPr>
        <p:grpSpPr>
          <a:xfrm>
            <a:off x="10765569" y="5611201"/>
            <a:ext cx="2538279" cy="2238425"/>
            <a:chOff x="10765569" y="5611201"/>
            <a:chExt cx="2538279" cy="2238425"/>
          </a:xfrm>
        </p:grpSpPr>
        <p:sp>
          <p:nvSpPr>
            <p:cNvPr id="17" name="椭圆 16"/>
            <p:cNvSpPr/>
            <p:nvPr/>
          </p:nvSpPr>
          <p:spPr>
            <a:xfrm>
              <a:off x="11065423" y="5611201"/>
              <a:ext cx="2238425" cy="2238425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10765569" y="5993972"/>
              <a:ext cx="974771" cy="538975"/>
              <a:chOff x="746425" y="538563"/>
              <a:chExt cx="974771" cy="53897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746425" y="854900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46" name="椭圆 45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7" name="椭圆 46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8" name="椭圆 47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9" name="椭圆 48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0" name="椭圆 49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1" name="椭圆 50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2" name="椭圆 51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38" name="组合 37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9" name="椭圆 38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1" name="椭圆 40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2" name="椭圆 41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3" name="椭圆 42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4" name="椭圆 43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5" name="椭圆 44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  <p:grpSp>
            <p:nvGrpSpPr>
              <p:cNvPr id="20" name="组合 19"/>
              <p:cNvGrpSpPr/>
              <p:nvPr/>
            </p:nvGrpSpPr>
            <p:grpSpPr>
              <a:xfrm>
                <a:off x="746425" y="538563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0" name="椭圆 29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1" name="椭圆 30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2" name="椭圆 31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3" name="椭圆 32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4" name="椭圆 33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23" name="椭圆 22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4" name="椭圆 23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5" name="椭圆 24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6" name="椭圆 25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7" name="椭圆 26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8" name="椭圆 27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9" name="椭圆 28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</p:grpSp>
      </p:grpSp>
      <p:grpSp>
        <p:nvGrpSpPr>
          <p:cNvPr id="2" name="content_title_2" title="" hidden="1"/>
          <p:cNvGrpSpPr/>
          <p:nvPr/>
        </p:nvGrpSpPr>
        <p:grpSpPr>
          <a:xfrm>
            <a:off x="5380906" y="2058915"/>
            <a:ext cx="1428904" cy="2337158"/>
            <a:chOff x="5380906" y="2058915"/>
            <a:chExt cx="1428904" cy="2337158"/>
          </a:xfrm>
        </p:grpSpPr>
        <p:sp>
          <p:nvSpPr>
            <p:cNvPr id="69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3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2" name="椭圆 81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1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B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85" name="content_title_1" title="" hidden="1"/>
          <p:cNvGrpSpPr/>
          <p:nvPr/>
        </p:nvGrpSpPr>
        <p:grpSpPr>
          <a:xfrm>
            <a:off x="5389210" y="2057339"/>
            <a:ext cx="1428904" cy="2337158"/>
            <a:chOff x="5380906" y="2058915"/>
            <a:chExt cx="1428904" cy="2337158"/>
          </a:xfrm>
        </p:grpSpPr>
        <p:sp>
          <p:nvSpPr>
            <p:cNvPr id="86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7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1" name="椭圆 90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2" name="椭圆 91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3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A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94" name="content_title_3" title="" hidden="1"/>
          <p:cNvGrpSpPr/>
          <p:nvPr/>
        </p:nvGrpSpPr>
        <p:grpSpPr>
          <a:xfrm>
            <a:off x="5372602" y="2081920"/>
            <a:ext cx="1428904" cy="2337158"/>
            <a:chOff x="5380906" y="2058915"/>
            <a:chExt cx="1428904" cy="2337158"/>
          </a:xfrm>
        </p:grpSpPr>
        <p:sp>
          <p:nvSpPr>
            <p:cNvPr id="95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6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7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8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9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0" name="椭圆 99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1" name="椭圆 100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2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C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sp>
        <p:nvSpPr>
          <p:cNvPr id="70" name="矩形 69" title=""/>
          <p:cNvSpPr/>
          <p:nvPr/>
        </p:nvSpPr>
        <p:spPr>
          <a:xfrm>
            <a:off x="578691" y="1069525"/>
            <a:ext cx="11011722" cy="4684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71" name="矩形: 圆角 74" title=""/>
          <p:cNvSpPr/>
          <p:nvPr/>
        </p:nvSpPr>
        <p:spPr>
          <a:xfrm>
            <a:off x="5728514" y="1381624"/>
            <a:ext cx="5186982" cy="517318"/>
          </a:xfrm>
          <a:prstGeom prst="roundRect">
            <a:avLst>
              <a:gd name="adj" fmla="val 50000"/>
            </a:avLst>
          </a:prstGeom>
          <a:solidFill>
            <a:srgbClr val="5782B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bg1"/>
              </a:solidFill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244600" y="2540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charset="-122"/>
              </a:rPr>
              <a:t>一、四季的变化与农业生产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5892800" y="1409700"/>
            <a:ext cx="48895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400" b="0">
                <a:solidFill>
                  <a:srgbClr val="262626"/>
                </a:solidFill>
                <a:ea typeface="微软雅黑" panose="020b0503020204020204" charset="-122"/>
              </a:rPr>
              <a:t>秋季农业生产的重要工作</a:t>
            </a:r>
            <a:endParaRPr lang="en-US" sz="1100"/>
          </a:p>
        </p:txBody>
      </p:sp>
      <p:sp>
        <p:nvSpPr>
          <p:cNvPr id="5" name="TextBox 5" title=""/>
          <p:cNvSpPr txBox="1"/>
          <p:nvPr/>
        </p:nvSpPr>
        <p:spPr>
          <a:xfrm>
            <a:off x="5803900" y="2184400"/>
            <a:ext cx="5232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262626"/>
                </a:solidFill>
                <a:ea typeface="微软雅黑" panose="020b0503020204020204" charset="-122"/>
              </a:rPr>
              <a:t>秋季是农业生产的丰收季节。在秋季，农民需要进行收割、晾晒、储存等工作。同时，还需要对农田进行耕作准备，为下一年的农业生产做好准备。此外，秋季还是农民进行农作物种植结构调整、农田水利设施修缮等工作的好时机。
以上是关于季节与农业生产的三个要点，包括季节的变化对农业生产的影响、春季农业生产的重要工作以及秋季农业生产的重要工作。这些要点可以帮助学生了解季节与农业生产之间的关系，以及不同季节农民需要进行的具体工作。</a:t>
            </a:r>
            <a:endParaRPr lang="en-US" sz="1100"/>
          </a:p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900" y="13843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36" title=""/>
          <p:cNvSpPr txBox="1"/>
          <p:nvPr/>
        </p:nvSpPr>
        <p:spPr>
          <a:xfrm>
            <a:off x="2922603" y="1873614"/>
            <a:ext cx="6340196" cy="4421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25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rPr>
              <a:t>BUSINESS</a:t>
            </a:r>
            <a:endParaRPr kumimoji="0" lang="en-US" altLang="zh-CN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4240582" y="4522398"/>
            <a:ext cx="3704238" cy="432000"/>
            <a:chOff x="4827878" y="5018069"/>
            <a:chExt cx="3741129" cy="432000"/>
          </a:xfrm>
        </p:grpSpPr>
        <p:sp>
          <p:nvSpPr>
            <p:cNvPr id="8" name="矩形: 圆角 120"/>
            <p:cNvSpPr/>
            <p:nvPr/>
          </p:nvSpPr>
          <p:spPr>
            <a:xfrm>
              <a:off x="4827878" y="5018069"/>
              <a:ext cx="1728000" cy="432000"/>
            </a:xfrm>
            <a:prstGeom prst="roundRect">
              <a:avLst>
                <a:gd name="adj" fmla="val 50000"/>
              </a:avLst>
            </a:prstGeom>
            <a:solidFill>
              <a:srgbClr val="5782B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sp>
          <p:nvSpPr>
            <p:cNvPr id="9" name="矩形: 圆角 121"/>
            <p:cNvSpPr/>
            <p:nvPr/>
          </p:nvSpPr>
          <p:spPr>
            <a:xfrm>
              <a:off x="6841007" y="5018069"/>
              <a:ext cx="1728000" cy="432000"/>
            </a:xfrm>
            <a:prstGeom prst="roundRect">
              <a:avLst>
                <a:gd name="adj" fmla="val 50000"/>
              </a:avLst>
            </a:prstGeom>
            <a:solidFill>
              <a:srgbClr val="64D7D6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defRPr/>
              </a:pPr>
              <a:endParaRPr lang="zh-CN" altLang="en-US" b="1" kern="0">
                <a:solidFill>
                  <a:prstClr val="white"/>
                </a:solidFill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</p:grpSp>
      <p:pic>
        <p:nvPicPr>
          <p:cNvPr id="10" name="图片 9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椭圆 11" title=""/>
          <p:cNvSpPr/>
          <p:nvPr/>
        </p:nvSpPr>
        <p:spPr>
          <a:xfrm>
            <a:off x="7029420" y="1371614"/>
            <a:ext cx="1651565" cy="1651565"/>
          </a:xfrm>
          <a:prstGeom prst="ellipse">
            <a:avLst/>
          </a:prstGeom>
          <a:solidFill>
            <a:srgbClr val="5782BB"/>
          </a:solidFill>
          <a:ln w="12700" cap="flat" cmpd="sng" algn="ctr">
            <a:noFill/>
            <a:prstDash val="solid"/>
            <a:miter lim="800000"/>
          </a:ln>
          <a:effectLst>
            <a:outerShdw blurRad="762000" algn="ctr" rotWithShape="0">
              <a:srgbClr val="5782BB">
                <a:alpha val="15000"/>
              </a:srgb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4572000" y="3048000"/>
            <a:ext cx="6591300" cy="609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4800" b="1">
                <a:solidFill>
                  <a:srgbClr val="595959"/>
                </a:solidFill>
                <a:ea typeface="微软雅黑" panose="020b0503020204020204" charset="-122"/>
              </a:rPr>
              <a:t>二、春耕与种植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7340600" y="1752600"/>
            <a:ext cx="1778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5200" b="1">
                <a:solidFill>
                  <a:srgbClr val="FFFFFF"/>
                </a:solidFill>
                <a:latin typeface="微软雅黑" panose="020b0503020204020204" charset="-122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3867" y="255476"/>
            <a:ext cx="523221" cy="523220"/>
            <a:chOff x="465792" y="255476"/>
            <a:chExt cx="523221" cy="523220"/>
          </a:xfrm>
        </p:grpSpPr>
        <p:sp>
          <p:nvSpPr>
            <p:cNvPr id="13" name="泪滴形 12"/>
            <p:cNvSpPr/>
            <p:nvPr/>
          </p:nvSpPr>
          <p:spPr>
            <a:xfrm>
              <a:off x="465792" y="255476"/>
              <a:ext cx="523221" cy="523220"/>
            </a:xfrm>
            <a:prstGeom prst="teardrop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541375" y="331059"/>
              <a:ext cx="372055" cy="372055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621160" y="410844"/>
              <a:ext cx="212484" cy="21248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</p:grpSp>
      <p:grpSp>
        <p:nvGrpSpPr>
          <p:cNvPr id="16" name="组合 15" title=""/>
          <p:cNvGrpSpPr/>
          <p:nvPr/>
        </p:nvGrpSpPr>
        <p:grpSpPr>
          <a:xfrm>
            <a:off x="10765569" y="5611201"/>
            <a:ext cx="2538279" cy="2238425"/>
            <a:chOff x="10765569" y="5611201"/>
            <a:chExt cx="2538279" cy="2238425"/>
          </a:xfrm>
        </p:grpSpPr>
        <p:sp>
          <p:nvSpPr>
            <p:cNvPr id="17" name="椭圆 16"/>
            <p:cNvSpPr/>
            <p:nvPr/>
          </p:nvSpPr>
          <p:spPr>
            <a:xfrm>
              <a:off x="11065423" y="5611201"/>
              <a:ext cx="2238425" cy="2238425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10765569" y="5993972"/>
              <a:ext cx="974771" cy="538975"/>
              <a:chOff x="746425" y="538563"/>
              <a:chExt cx="974771" cy="53897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746425" y="854900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46" name="椭圆 45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7" name="椭圆 46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8" name="椭圆 47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9" name="椭圆 48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0" name="椭圆 49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1" name="椭圆 50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2" name="椭圆 51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38" name="组合 37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9" name="椭圆 38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1" name="椭圆 40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2" name="椭圆 41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3" name="椭圆 42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4" name="椭圆 43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5" name="椭圆 44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  <p:grpSp>
            <p:nvGrpSpPr>
              <p:cNvPr id="20" name="组合 19"/>
              <p:cNvGrpSpPr/>
              <p:nvPr/>
            </p:nvGrpSpPr>
            <p:grpSpPr>
              <a:xfrm>
                <a:off x="746425" y="538563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0" name="椭圆 29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1" name="椭圆 30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2" name="椭圆 31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3" name="椭圆 32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4" name="椭圆 33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23" name="椭圆 22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4" name="椭圆 23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5" name="椭圆 24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6" name="椭圆 25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7" name="椭圆 26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8" name="椭圆 27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9" name="椭圆 28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</p:grpSp>
      </p:grpSp>
      <p:sp>
        <p:nvSpPr>
          <p:cNvPr id="3" name="TextBox 3" title=""/>
          <p:cNvSpPr txBox="1"/>
          <p:nvPr/>
        </p:nvSpPr>
        <p:spPr>
          <a:xfrm>
            <a:off x="1244600" y="2540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charset="-122"/>
              </a:rPr>
              <a:t>二、春耕与种植</a:t>
            </a:r>
            <a:endParaRPr lang="en-US" sz="1100"/>
          </a:p>
        </p:txBody>
      </p:sp>
      <p:sp>
        <p:nvSpPr>
          <p:cNvPr id="4" name="83d7d154bc54428fb0056aa2daac277f" title=""/>
          <p:cNvSpPr/>
          <p:nvPr/>
        </p:nvSpPr>
        <p:spPr>
          <a:xfrm>
            <a:off x="5380906" y="2632201"/>
            <a:ext cx="1428904" cy="1763872"/>
          </a:xfrm>
          <a:custGeom>
            <a:rect l="l" t="t" r="r" b="b"/>
            <a:pathLst>
              <a:path w="42134" h="56991" extrusionOk="0">
                <a:moveTo>
                  <a:pt x="21076" y="1"/>
                </a:moveTo>
                <a:cubicBezTo>
                  <a:pt x="20106" y="1"/>
                  <a:pt x="19145" y="374"/>
                  <a:pt x="18434" y="1122"/>
                </a:cubicBezTo>
                <a:lnTo>
                  <a:pt x="1068" y="18416"/>
                </a:lnTo>
                <a:cubicBezTo>
                  <a:pt x="427" y="19128"/>
                  <a:pt x="0" y="20053"/>
                  <a:pt x="0" y="21049"/>
                </a:cubicBezTo>
                <a:lnTo>
                  <a:pt x="0" y="53219"/>
                </a:lnTo>
                <a:cubicBezTo>
                  <a:pt x="0" y="55283"/>
                  <a:pt x="1708" y="56991"/>
                  <a:pt x="3772" y="56991"/>
                </a:cubicBezTo>
                <a:lnTo>
                  <a:pt x="38361" y="56991"/>
                </a:lnTo>
                <a:cubicBezTo>
                  <a:pt x="40496" y="56991"/>
                  <a:pt x="42133" y="55283"/>
                  <a:pt x="42133" y="53219"/>
                </a:cubicBezTo>
                <a:lnTo>
                  <a:pt x="42133" y="21121"/>
                </a:lnTo>
                <a:cubicBezTo>
                  <a:pt x="42133" y="20053"/>
                  <a:pt x="41778" y="19128"/>
                  <a:pt x="41066" y="18416"/>
                </a:cubicBezTo>
                <a:lnTo>
                  <a:pt x="23771" y="1122"/>
                </a:lnTo>
                <a:cubicBezTo>
                  <a:pt x="23024" y="374"/>
                  <a:pt x="22045" y="1"/>
                  <a:pt x="21076" y="1"/>
                </a:cubicBezTo>
                <a:close/>
              </a:path>
            </a:pathLst>
          </a:custGeom>
          <a:solidFill>
            <a:srgbClr val="5782BB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" name="d5b9b1a3bc584a3aa5bc301ede15de21" title=""/>
          <p:cNvSpPr/>
          <p:nvPr/>
        </p:nvSpPr>
        <p:spPr>
          <a:xfrm>
            <a:off x="5834504" y="3952572"/>
            <a:ext cx="488359" cy="32850"/>
          </a:xfrm>
          <a:custGeom>
            <a:rect l="l" t="t" r="r" b="b"/>
            <a:pathLst>
              <a:path w="12666" h="852" extrusionOk="0">
                <a:moveTo>
                  <a:pt x="379" y="0"/>
                </a:moveTo>
                <a:cubicBezTo>
                  <a:pt x="158" y="0"/>
                  <a:pt x="1" y="189"/>
                  <a:pt x="1" y="410"/>
                </a:cubicBezTo>
                <a:cubicBezTo>
                  <a:pt x="1" y="662"/>
                  <a:pt x="190" y="851"/>
                  <a:pt x="379" y="851"/>
                </a:cubicBezTo>
                <a:lnTo>
                  <a:pt x="12225" y="851"/>
                </a:lnTo>
                <a:cubicBezTo>
                  <a:pt x="12477" y="851"/>
                  <a:pt x="12634" y="662"/>
                  <a:pt x="12634" y="410"/>
                </a:cubicBezTo>
                <a:cubicBezTo>
                  <a:pt x="12666" y="158"/>
                  <a:pt x="12477" y="0"/>
                  <a:pt x="122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" name="ae6fad29057443658ae373b5f5527cc4" title=""/>
          <p:cNvSpPr/>
          <p:nvPr/>
        </p:nvSpPr>
        <p:spPr>
          <a:xfrm>
            <a:off x="5834504" y="3761870"/>
            <a:ext cx="127584" cy="157928"/>
          </a:xfrm>
          <a:custGeom>
            <a:rect l="l" t="t" r="r" b="b"/>
            <a:pathLst>
              <a:path w="3309" h="4096" extrusionOk="0">
                <a:moveTo>
                  <a:pt x="2363" y="756"/>
                </a:moveTo>
                <a:cubicBezTo>
                  <a:pt x="2427" y="756"/>
                  <a:pt x="2521" y="851"/>
                  <a:pt x="2521" y="914"/>
                </a:cubicBezTo>
                <a:lnTo>
                  <a:pt x="2521" y="3119"/>
                </a:lnTo>
                <a:cubicBezTo>
                  <a:pt x="2521" y="3214"/>
                  <a:pt x="2427" y="3245"/>
                  <a:pt x="2363" y="3245"/>
                </a:cubicBezTo>
                <a:lnTo>
                  <a:pt x="977" y="3245"/>
                </a:lnTo>
                <a:cubicBezTo>
                  <a:pt x="883" y="3245"/>
                  <a:pt x="820" y="3151"/>
                  <a:pt x="820" y="3119"/>
                </a:cubicBezTo>
                <a:lnTo>
                  <a:pt x="820" y="914"/>
                </a:lnTo>
                <a:cubicBezTo>
                  <a:pt x="820" y="851"/>
                  <a:pt x="883" y="756"/>
                  <a:pt x="977" y="756"/>
                </a:cubicBezTo>
                <a:close/>
                <a:moveTo>
                  <a:pt x="946" y="0"/>
                </a:moveTo>
                <a:cubicBezTo>
                  <a:pt x="379" y="0"/>
                  <a:pt x="1" y="441"/>
                  <a:pt x="1" y="945"/>
                </a:cubicBezTo>
                <a:lnTo>
                  <a:pt x="1" y="3151"/>
                </a:lnTo>
                <a:cubicBezTo>
                  <a:pt x="1" y="3686"/>
                  <a:pt x="410" y="4096"/>
                  <a:pt x="946" y="4096"/>
                </a:cubicBezTo>
                <a:lnTo>
                  <a:pt x="2300" y="4096"/>
                </a:lnTo>
                <a:cubicBezTo>
                  <a:pt x="2868" y="4096"/>
                  <a:pt x="3309" y="3686"/>
                  <a:pt x="3309" y="3151"/>
                </a:cubicBezTo>
                <a:lnTo>
                  <a:pt x="3309" y="945"/>
                </a:lnTo>
                <a:cubicBezTo>
                  <a:pt x="3309" y="410"/>
                  <a:pt x="2868" y="0"/>
                  <a:pt x="23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" name="a07711b30d48482287c62694c445d818" title=""/>
          <p:cNvSpPr/>
          <p:nvPr/>
        </p:nvSpPr>
        <p:spPr>
          <a:xfrm>
            <a:off x="6014294" y="3494634"/>
            <a:ext cx="127584" cy="423969"/>
          </a:xfrm>
          <a:custGeom>
            <a:rect l="l" t="t" r="r" b="b"/>
            <a:pathLst>
              <a:path w="3309" h="10996" extrusionOk="0">
                <a:moveTo>
                  <a:pt x="2332" y="788"/>
                </a:moveTo>
                <a:cubicBezTo>
                  <a:pt x="2426" y="851"/>
                  <a:pt x="2489" y="882"/>
                  <a:pt x="2489" y="945"/>
                </a:cubicBezTo>
                <a:lnTo>
                  <a:pt x="2489" y="10050"/>
                </a:lnTo>
                <a:cubicBezTo>
                  <a:pt x="2489" y="10145"/>
                  <a:pt x="2426" y="10176"/>
                  <a:pt x="2332" y="10176"/>
                </a:cubicBezTo>
                <a:lnTo>
                  <a:pt x="946" y="10176"/>
                </a:lnTo>
                <a:cubicBezTo>
                  <a:pt x="882" y="10176"/>
                  <a:pt x="851" y="10082"/>
                  <a:pt x="851" y="10050"/>
                </a:cubicBezTo>
                <a:lnTo>
                  <a:pt x="851" y="945"/>
                </a:lnTo>
                <a:cubicBezTo>
                  <a:pt x="851" y="882"/>
                  <a:pt x="914" y="788"/>
                  <a:pt x="946" y="788"/>
                </a:cubicBezTo>
                <a:close/>
                <a:moveTo>
                  <a:pt x="946" y="0"/>
                </a:moveTo>
                <a:cubicBezTo>
                  <a:pt x="410" y="0"/>
                  <a:pt x="0" y="441"/>
                  <a:pt x="0" y="945"/>
                </a:cubicBezTo>
                <a:lnTo>
                  <a:pt x="0" y="10050"/>
                </a:lnTo>
                <a:cubicBezTo>
                  <a:pt x="0" y="10617"/>
                  <a:pt x="441" y="10995"/>
                  <a:pt x="946" y="10995"/>
                </a:cubicBezTo>
                <a:lnTo>
                  <a:pt x="2332" y="10995"/>
                </a:lnTo>
                <a:cubicBezTo>
                  <a:pt x="2899" y="10995"/>
                  <a:pt x="3308" y="10554"/>
                  <a:pt x="3308" y="10050"/>
                </a:cubicBezTo>
                <a:lnTo>
                  <a:pt x="3308" y="945"/>
                </a:lnTo>
                <a:cubicBezTo>
                  <a:pt x="3308" y="410"/>
                  <a:pt x="2899" y="0"/>
                  <a:pt x="233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8" name="2a0229e4410e4d4e84e5c8cd689ba0d9" title=""/>
          <p:cNvSpPr/>
          <p:nvPr/>
        </p:nvSpPr>
        <p:spPr>
          <a:xfrm>
            <a:off x="6194084" y="3633091"/>
            <a:ext cx="128779" cy="286707"/>
          </a:xfrm>
          <a:custGeom>
            <a:rect l="l" t="t" r="r" b="b"/>
            <a:pathLst>
              <a:path w="3340" h="7436" extrusionOk="0">
                <a:moveTo>
                  <a:pt x="2394" y="788"/>
                </a:moveTo>
                <a:cubicBezTo>
                  <a:pt x="2489" y="788"/>
                  <a:pt x="2520" y="883"/>
                  <a:pt x="2520" y="946"/>
                </a:cubicBezTo>
                <a:lnTo>
                  <a:pt x="2520" y="6459"/>
                </a:lnTo>
                <a:cubicBezTo>
                  <a:pt x="2520" y="6554"/>
                  <a:pt x="2426" y="6585"/>
                  <a:pt x="2394" y="6585"/>
                </a:cubicBezTo>
                <a:lnTo>
                  <a:pt x="1008" y="6585"/>
                </a:lnTo>
                <a:cubicBezTo>
                  <a:pt x="945" y="6585"/>
                  <a:pt x="851" y="6491"/>
                  <a:pt x="851" y="6459"/>
                </a:cubicBezTo>
                <a:lnTo>
                  <a:pt x="851" y="946"/>
                </a:lnTo>
                <a:cubicBezTo>
                  <a:pt x="851" y="883"/>
                  <a:pt x="945" y="788"/>
                  <a:pt x="1008" y="788"/>
                </a:cubicBezTo>
                <a:close/>
                <a:moveTo>
                  <a:pt x="977" y="1"/>
                </a:moveTo>
                <a:cubicBezTo>
                  <a:pt x="441" y="1"/>
                  <a:pt x="0" y="442"/>
                  <a:pt x="0" y="977"/>
                </a:cubicBezTo>
                <a:lnTo>
                  <a:pt x="0" y="6491"/>
                </a:lnTo>
                <a:cubicBezTo>
                  <a:pt x="0" y="7058"/>
                  <a:pt x="441" y="7436"/>
                  <a:pt x="977" y="7436"/>
                </a:cubicBezTo>
                <a:lnTo>
                  <a:pt x="2363" y="7436"/>
                </a:lnTo>
                <a:cubicBezTo>
                  <a:pt x="2899" y="7436"/>
                  <a:pt x="3308" y="7026"/>
                  <a:pt x="3308" y="6491"/>
                </a:cubicBezTo>
                <a:lnTo>
                  <a:pt x="3308" y="977"/>
                </a:lnTo>
                <a:cubicBezTo>
                  <a:pt x="3340" y="442"/>
                  <a:pt x="2899" y="1"/>
                  <a:pt x="236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9" name="706bb4641201443a9c4b8efda9402842" title=""/>
          <p:cNvSpPr/>
          <p:nvPr/>
        </p:nvSpPr>
        <p:spPr>
          <a:xfrm>
            <a:off x="5549235" y="2058915"/>
            <a:ext cx="1103634" cy="1103634"/>
          </a:xfrm>
          <a:prstGeom prst="ellipse">
            <a:avLst/>
          </a:prstGeom>
          <a:solidFill>
            <a:srgbClr val="5782BB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10" name="460ca3e405704de5bfdd27074995e284" title=""/>
          <p:cNvSpPr/>
          <p:nvPr/>
        </p:nvSpPr>
        <p:spPr>
          <a:xfrm>
            <a:off x="5658662" y="2168342"/>
            <a:ext cx="884780" cy="8847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11" name="574643e81ec344c68bfaaaa57caa1ac3" title=""/>
          <p:cNvSpPr txBox="1"/>
          <p:nvPr/>
        </p:nvSpPr>
        <p:spPr>
          <a:xfrm>
            <a:off x="5658662" y="2221932"/>
            <a:ext cx="890000" cy="7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r>
              <a:rPr kumimoji="0" lang="en-GB" sz="400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B</a:t>
            </a:r>
            <a:endParaRPr kumimoji="0" sz="400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53" name="TextBox 53" title=""/>
          <p:cNvSpPr txBox="1"/>
          <p:nvPr/>
        </p:nvSpPr>
        <p:spPr>
          <a:xfrm>
            <a:off x="4953000" y="4495800"/>
            <a:ext cx="228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charset="-122"/>
              </a:rPr>
              <a:t>春季作物选择</a:t>
            </a:r>
            <a:endParaRPr lang="en-US" sz="1100"/>
          </a:p>
        </p:txBody>
      </p:sp>
      <p:sp>
        <p:nvSpPr>
          <p:cNvPr id="54" name="0199f9ac12924a54b2f793cdbd380fe8" title=""/>
          <p:cNvSpPr/>
          <p:nvPr/>
        </p:nvSpPr>
        <p:spPr>
          <a:xfrm>
            <a:off x="2688506" y="2632201"/>
            <a:ext cx="1428904" cy="1763872"/>
          </a:xfrm>
          <a:custGeom>
            <a:rect l="l" t="t" r="r" b="b"/>
            <a:pathLst>
              <a:path w="42134" h="56991" extrusionOk="0">
                <a:moveTo>
                  <a:pt x="21076" y="1"/>
                </a:moveTo>
                <a:cubicBezTo>
                  <a:pt x="20106" y="1"/>
                  <a:pt x="19145" y="374"/>
                  <a:pt x="18434" y="1122"/>
                </a:cubicBezTo>
                <a:lnTo>
                  <a:pt x="1068" y="18416"/>
                </a:lnTo>
                <a:cubicBezTo>
                  <a:pt x="427" y="19128"/>
                  <a:pt x="0" y="20053"/>
                  <a:pt x="0" y="21049"/>
                </a:cubicBezTo>
                <a:lnTo>
                  <a:pt x="0" y="53219"/>
                </a:lnTo>
                <a:cubicBezTo>
                  <a:pt x="0" y="55283"/>
                  <a:pt x="1708" y="56991"/>
                  <a:pt x="3772" y="56991"/>
                </a:cubicBezTo>
                <a:lnTo>
                  <a:pt x="38361" y="56991"/>
                </a:lnTo>
                <a:cubicBezTo>
                  <a:pt x="40496" y="56991"/>
                  <a:pt x="42133" y="55283"/>
                  <a:pt x="42133" y="53219"/>
                </a:cubicBezTo>
                <a:lnTo>
                  <a:pt x="42133" y="21121"/>
                </a:lnTo>
                <a:cubicBezTo>
                  <a:pt x="42133" y="20053"/>
                  <a:pt x="41778" y="19128"/>
                  <a:pt x="41066" y="18416"/>
                </a:cubicBezTo>
                <a:lnTo>
                  <a:pt x="23771" y="1122"/>
                </a:lnTo>
                <a:cubicBezTo>
                  <a:pt x="23024" y="374"/>
                  <a:pt x="22045" y="1"/>
                  <a:pt x="21076" y="1"/>
                </a:cubicBezTo>
                <a:close/>
              </a:path>
            </a:pathLst>
          </a:cu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5" name="d7d06eb7c17e4e8399edd1d7866b04a1" title=""/>
          <p:cNvSpPr/>
          <p:nvPr/>
        </p:nvSpPr>
        <p:spPr>
          <a:xfrm>
            <a:off x="3142104" y="3952572"/>
            <a:ext cx="488359" cy="32850"/>
          </a:xfrm>
          <a:custGeom>
            <a:rect l="l" t="t" r="r" b="b"/>
            <a:pathLst>
              <a:path w="12666" h="852" extrusionOk="0">
                <a:moveTo>
                  <a:pt x="379" y="0"/>
                </a:moveTo>
                <a:cubicBezTo>
                  <a:pt x="158" y="0"/>
                  <a:pt x="1" y="189"/>
                  <a:pt x="1" y="410"/>
                </a:cubicBezTo>
                <a:cubicBezTo>
                  <a:pt x="1" y="662"/>
                  <a:pt x="190" y="851"/>
                  <a:pt x="379" y="851"/>
                </a:cubicBezTo>
                <a:lnTo>
                  <a:pt x="12225" y="851"/>
                </a:lnTo>
                <a:cubicBezTo>
                  <a:pt x="12477" y="851"/>
                  <a:pt x="12634" y="662"/>
                  <a:pt x="12634" y="410"/>
                </a:cubicBezTo>
                <a:cubicBezTo>
                  <a:pt x="12666" y="158"/>
                  <a:pt x="12477" y="0"/>
                  <a:pt x="122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6" name="012c212b6de540819fe58770fb6c1c85" title=""/>
          <p:cNvSpPr/>
          <p:nvPr/>
        </p:nvSpPr>
        <p:spPr>
          <a:xfrm>
            <a:off x="3142104" y="3761870"/>
            <a:ext cx="127584" cy="157928"/>
          </a:xfrm>
          <a:custGeom>
            <a:rect l="l" t="t" r="r" b="b"/>
            <a:pathLst>
              <a:path w="3309" h="4096" extrusionOk="0">
                <a:moveTo>
                  <a:pt x="2363" y="756"/>
                </a:moveTo>
                <a:cubicBezTo>
                  <a:pt x="2427" y="756"/>
                  <a:pt x="2521" y="851"/>
                  <a:pt x="2521" y="914"/>
                </a:cubicBezTo>
                <a:lnTo>
                  <a:pt x="2521" y="3119"/>
                </a:lnTo>
                <a:cubicBezTo>
                  <a:pt x="2521" y="3214"/>
                  <a:pt x="2427" y="3245"/>
                  <a:pt x="2363" y="3245"/>
                </a:cubicBezTo>
                <a:lnTo>
                  <a:pt x="977" y="3245"/>
                </a:lnTo>
                <a:cubicBezTo>
                  <a:pt x="883" y="3245"/>
                  <a:pt x="820" y="3151"/>
                  <a:pt x="820" y="3119"/>
                </a:cubicBezTo>
                <a:lnTo>
                  <a:pt x="820" y="914"/>
                </a:lnTo>
                <a:cubicBezTo>
                  <a:pt x="820" y="851"/>
                  <a:pt x="883" y="756"/>
                  <a:pt x="977" y="756"/>
                </a:cubicBezTo>
                <a:close/>
                <a:moveTo>
                  <a:pt x="946" y="0"/>
                </a:moveTo>
                <a:cubicBezTo>
                  <a:pt x="379" y="0"/>
                  <a:pt x="1" y="441"/>
                  <a:pt x="1" y="945"/>
                </a:cubicBezTo>
                <a:lnTo>
                  <a:pt x="1" y="3151"/>
                </a:lnTo>
                <a:cubicBezTo>
                  <a:pt x="1" y="3686"/>
                  <a:pt x="410" y="4096"/>
                  <a:pt x="946" y="4096"/>
                </a:cubicBezTo>
                <a:lnTo>
                  <a:pt x="2300" y="4096"/>
                </a:lnTo>
                <a:cubicBezTo>
                  <a:pt x="2868" y="4096"/>
                  <a:pt x="3309" y="3686"/>
                  <a:pt x="3309" y="3151"/>
                </a:cubicBezTo>
                <a:lnTo>
                  <a:pt x="3309" y="945"/>
                </a:lnTo>
                <a:cubicBezTo>
                  <a:pt x="3309" y="410"/>
                  <a:pt x="2868" y="0"/>
                  <a:pt x="23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7" name="47dfd7ce8c3543f6bc4515c97bf118f4" title=""/>
          <p:cNvSpPr/>
          <p:nvPr/>
        </p:nvSpPr>
        <p:spPr>
          <a:xfrm>
            <a:off x="3321894" y="3494634"/>
            <a:ext cx="127584" cy="423969"/>
          </a:xfrm>
          <a:custGeom>
            <a:rect l="l" t="t" r="r" b="b"/>
            <a:pathLst>
              <a:path w="3309" h="10996" extrusionOk="0">
                <a:moveTo>
                  <a:pt x="2332" y="788"/>
                </a:moveTo>
                <a:cubicBezTo>
                  <a:pt x="2426" y="851"/>
                  <a:pt x="2489" y="882"/>
                  <a:pt x="2489" y="945"/>
                </a:cubicBezTo>
                <a:lnTo>
                  <a:pt x="2489" y="10050"/>
                </a:lnTo>
                <a:cubicBezTo>
                  <a:pt x="2489" y="10145"/>
                  <a:pt x="2426" y="10176"/>
                  <a:pt x="2332" y="10176"/>
                </a:cubicBezTo>
                <a:lnTo>
                  <a:pt x="946" y="10176"/>
                </a:lnTo>
                <a:cubicBezTo>
                  <a:pt x="882" y="10176"/>
                  <a:pt x="851" y="10082"/>
                  <a:pt x="851" y="10050"/>
                </a:cubicBezTo>
                <a:lnTo>
                  <a:pt x="851" y="945"/>
                </a:lnTo>
                <a:cubicBezTo>
                  <a:pt x="851" y="882"/>
                  <a:pt x="914" y="788"/>
                  <a:pt x="946" y="788"/>
                </a:cubicBezTo>
                <a:close/>
                <a:moveTo>
                  <a:pt x="946" y="0"/>
                </a:moveTo>
                <a:cubicBezTo>
                  <a:pt x="410" y="0"/>
                  <a:pt x="0" y="441"/>
                  <a:pt x="0" y="945"/>
                </a:cubicBezTo>
                <a:lnTo>
                  <a:pt x="0" y="10050"/>
                </a:lnTo>
                <a:cubicBezTo>
                  <a:pt x="0" y="10617"/>
                  <a:pt x="441" y="10995"/>
                  <a:pt x="946" y="10995"/>
                </a:cubicBezTo>
                <a:lnTo>
                  <a:pt x="2332" y="10995"/>
                </a:lnTo>
                <a:cubicBezTo>
                  <a:pt x="2899" y="10995"/>
                  <a:pt x="3308" y="10554"/>
                  <a:pt x="3308" y="10050"/>
                </a:cubicBezTo>
                <a:lnTo>
                  <a:pt x="3308" y="945"/>
                </a:lnTo>
                <a:cubicBezTo>
                  <a:pt x="3308" y="410"/>
                  <a:pt x="2899" y="0"/>
                  <a:pt x="233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8" name="e981b19e01814228ab8519a48f1e6210" title=""/>
          <p:cNvSpPr/>
          <p:nvPr/>
        </p:nvSpPr>
        <p:spPr>
          <a:xfrm>
            <a:off x="3501684" y="3633091"/>
            <a:ext cx="128779" cy="286707"/>
          </a:xfrm>
          <a:custGeom>
            <a:rect l="l" t="t" r="r" b="b"/>
            <a:pathLst>
              <a:path w="3340" h="7436" extrusionOk="0">
                <a:moveTo>
                  <a:pt x="2394" y="788"/>
                </a:moveTo>
                <a:cubicBezTo>
                  <a:pt x="2489" y="788"/>
                  <a:pt x="2520" y="883"/>
                  <a:pt x="2520" y="946"/>
                </a:cubicBezTo>
                <a:lnTo>
                  <a:pt x="2520" y="6459"/>
                </a:lnTo>
                <a:cubicBezTo>
                  <a:pt x="2520" y="6554"/>
                  <a:pt x="2426" y="6585"/>
                  <a:pt x="2394" y="6585"/>
                </a:cubicBezTo>
                <a:lnTo>
                  <a:pt x="1008" y="6585"/>
                </a:lnTo>
                <a:cubicBezTo>
                  <a:pt x="945" y="6585"/>
                  <a:pt x="851" y="6491"/>
                  <a:pt x="851" y="6459"/>
                </a:cubicBezTo>
                <a:lnTo>
                  <a:pt x="851" y="946"/>
                </a:lnTo>
                <a:cubicBezTo>
                  <a:pt x="851" y="883"/>
                  <a:pt x="945" y="788"/>
                  <a:pt x="1008" y="788"/>
                </a:cubicBezTo>
                <a:close/>
                <a:moveTo>
                  <a:pt x="977" y="1"/>
                </a:moveTo>
                <a:cubicBezTo>
                  <a:pt x="441" y="1"/>
                  <a:pt x="0" y="442"/>
                  <a:pt x="0" y="977"/>
                </a:cubicBezTo>
                <a:lnTo>
                  <a:pt x="0" y="6491"/>
                </a:lnTo>
                <a:cubicBezTo>
                  <a:pt x="0" y="7058"/>
                  <a:pt x="441" y="7436"/>
                  <a:pt x="977" y="7436"/>
                </a:cubicBezTo>
                <a:lnTo>
                  <a:pt x="2363" y="7436"/>
                </a:lnTo>
                <a:cubicBezTo>
                  <a:pt x="2899" y="7436"/>
                  <a:pt x="3308" y="7026"/>
                  <a:pt x="3308" y="6491"/>
                </a:cubicBezTo>
                <a:lnTo>
                  <a:pt x="3308" y="977"/>
                </a:lnTo>
                <a:cubicBezTo>
                  <a:pt x="3340" y="442"/>
                  <a:pt x="2899" y="1"/>
                  <a:pt x="236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59" name="96dbcaea46714a89ac3442a0320795b0" title=""/>
          <p:cNvSpPr/>
          <p:nvPr/>
        </p:nvSpPr>
        <p:spPr>
          <a:xfrm>
            <a:off x="2856835" y="2058915"/>
            <a:ext cx="1103634" cy="1103634"/>
          </a:xfrm>
          <a:prstGeom prst="ellipse">
            <a:avLst/>
          </a:pr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0" name="fde488daf3b8476da6697016dc2d0180" title=""/>
          <p:cNvSpPr/>
          <p:nvPr/>
        </p:nvSpPr>
        <p:spPr>
          <a:xfrm>
            <a:off x="2966262" y="2168342"/>
            <a:ext cx="884780" cy="8847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1" name="88a13f8ec00449b385d3e6953300873a" title=""/>
          <p:cNvSpPr txBox="1"/>
          <p:nvPr/>
        </p:nvSpPr>
        <p:spPr>
          <a:xfrm>
            <a:off x="2966262" y="2221932"/>
            <a:ext cx="890000" cy="7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r>
              <a:rPr kumimoji="0" lang="en-GB" sz="400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A</a:t>
            </a:r>
            <a:endParaRPr kumimoji="0" sz="400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62" name="ffc21f866b894023b20c88362a10510d" title=""/>
          <p:cNvSpPr/>
          <p:nvPr/>
        </p:nvSpPr>
        <p:spPr>
          <a:xfrm>
            <a:off x="2688506" y="2632201"/>
            <a:ext cx="1428904" cy="1763872"/>
          </a:xfrm>
          <a:custGeom>
            <a:rect l="l" t="t" r="r" b="b"/>
            <a:pathLst>
              <a:path w="42134" h="56991" extrusionOk="0">
                <a:moveTo>
                  <a:pt x="21076" y="1"/>
                </a:moveTo>
                <a:cubicBezTo>
                  <a:pt x="20106" y="1"/>
                  <a:pt x="19145" y="374"/>
                  <a:pt x="18434" y="1122"/>
                </a:cubicBezTo>
                <a:lnTo>
                  <a:pt x="1068" y="18416"/>
                </a:lnTo>
                <a:cubicBezTo>
                  <a:pt x="427" y="19128"/>
                  <a:pt x="0" y="20053"/>
                  <a:pt x="0" y="21049"/>
                </a:cubicBezTo>
                <a:lnTo>
                  <a:pt x="0" y="53219"/>
                </a:lnTo>
                <a:cubicBezTo>
                  <a:pt x="0" y="55283"/>
                  <a:pt x="1708" y="56991"/>
                  <a:pt x="3772" y="56991"/>
                </a:cubicBezTo>
                <a:lnTo>
                  <a:pt x="38361" y="56991"/>
                </a:lnTo>
                <a:cubicBezTo>
                  <a:pt x="40496" y="56991"/>
                  <a:pt x="42133" y="55283"/>
                  <a:pt x="42133" y="53219"/>
                </a:cubicBezTo>
                <a:lnTo>
                  <a:pt x="42133" y="21121"/>
                </a:lnTo>
                <a:cubicBezTo>
                  <a:pt x="42133" y="20053"/>
                  <a:pt x="41778" y="19128"/>
                  <a:pt x="41066" y="18416"/>
                </a:cubicBezTo>
                <a:lnTo>
                  <a:pt x="23771" y="1122"/>
                </a:lnTo>
                <a:cubicBezTo>
                  <a:pt x="23024" y="374"/>
                  <a:pt x="22045" y="1"/>
                  <a:pt x="21076" y="1"/>
                </a:cubicBezTo>
                <a:close/>
              </a:path>
            </a:pathLst>
          </a:cu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3" name="a6ed5a1244d649218cdd23015930b058" title=""/>
          <p:cNvSpPr/>
          <p:nvPr/>
        </p:nvSpPr>
        <p:spPr>
          <a:xfrm>
            <a:off x="3142104" y="3952572"/>
            <a:ext cx="488359" cy="32850"/>
          </a:xfrm>
          <a:custGeom>
            <a:rect l="l" t="t" r="r" b="b"/>
            <a:pathLst>
              <a:path w="12666" h="852" extrusionOk="0">
                <a:moveTo>
                  <a:pt x="379" y="0"/>
                </a:moveTo>
                <a:cubicBezTo>
                  <a:pt x="158" y="0"/>
                  <a:pt x="1" y="189"/>
                  <a:pt x="1" y="410"/>
                </a:cubicBezTo>
                <a:cubicBezTo>
                  <a:pt x="1" y="662"/>
                  <a:pt x="190" y="851"/>
                  <a:pt x="379" y="851"/>
                </a:cubicBezTo>
                <a:lnTo>
                  <a:pt x="12225" y="851"/>
                </a:lnTo>
                <a:cubicBezTo>
                  <a:pt x="12477" y="851"/>
                  <a:pt x="12634" y="662"/>
                  <a:pt x="12634" y="410"/>
                </a:cubicBezTo>
                <a:cubicBezTo>
                  <a:pt x="12666" y="158"/>
                  <a:pt x="12477" y="0"/>
                  <a:pt x="122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4" name="cbaa7d996f1d4d90b34f430cfd6fc7d2" title=""/>
          <p:cNvSpPr/>
          <p:nvPr/>
        </p:nvSpPr>
        <p:spPr>
          <a:xfrm>
            <a:off x="3142104" y="3761870"/>
            <a:ext cx="127584" cy="157928"/>
          </a:xfrm>
          <a:custGeom>
            <a:rect l="l" t="t" r="r" b="b"/>
            <a:pathLst>
              <a:path w="3309" h="4096" extrusionOk="0">
                <a:moveTo>
                  <a:pt x="2363" y="756"/>
                </a:moveTo>
                <a:cubicBezTo>
                  <a:pt x="2427" y="756"/>
                  <a:pt x="2521" y="851"/>
                  <a:pt x="2521" y="914"/>
                </a:cubicBezTo>
                <a:lnTo>
                  <a:pt x="2521" y="3119"/>
                </a:lnTo>
                <a:cubicBezTo>
                  <a:pt x="2521" y="3214"/>
                  <a:pt x="2427" y="3245"/>
                  <a:pt x="2363" y="3245"/>
                </a:cubicBezTo>
                <a:lnTo>
                  <a:pt x="977" y="3245"/>
                </a:lnTo>
                <a:cubicBezTo>
                  <a:pt x="883" y="3245"/>
                  <a:pt x="820" y="3151"/>
                  <a:pt x="820" y="3119"/>
                </a:cubicBezTo>
                <a:lnTo>
                  <a:pt x="820" y="914"/>
                </a:lnTo>
                <a:cubicBezTo>
                  <a:pt x="820" y="851"/>
                  <a:pt x="883" y="756"/>
                  <a:pt x="977" y="756"/>
                </a:cubicBezTo>
                <a:close/>
                <a:moveTo>
                  <a:pt x="946" y="0"/>
                </a:moveTo>
                <a:cubicBezTo>
                  <a:pt x="379" y="0"/>
                  <a:pt x="1" y="441"/>
                  <a:pt x="1" y="945"/>
                </a:cubicBezTo>
                <a:lnTo>
                  <a:pt x="1" y="3151"/>
                </a:lnTo>
                <a:cubicBezTo>
                  <a:pt x="1" y="3686"/>
                  <a:pt x="410" y="4096"/>
                  <a:pt x="946" y="4096"/>
                </a:cubicBezTo>
                <a:lnTo>
                  <a:pt x="2300" y="4096"/>
                </a:lnTo>
                <a:cubicBezTo>
                  <a:pt x="2868" y="4096"/>
                  <a:pt x="3309" y="3686"/>
                  <a:pt x="3309" y="3151"/>
                </a:cubicBezTo>
                <a:lnTo>
                  <a:pt x="3309" y="945"/>
                </a:lnTo>
                <a:cubicBezTo>
                  <a:pt x="3309" y="410"/>
                  <a:pt x="2868" y="0"/>
                  <a:pt x="23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5" name="2349d720a2c14b8d956b13deecb83033" title=""/>
          <p:cNvSpPr/>
          <p:nvPr/>
        </p:nvSpPr>
        <p:spPr>
          <a:xfrm>
            <a:off x="3321894" y="3494634"/>
            <a:ext cx="127584" cy="423969"/>
          </a:xfrm>
          <a:custGeom>
            <a:rect l="l" t="t" r="r" b="b"/>
            <a:pathLst>
              <a:path w="3309" h="10996" extrusionOk="0">
                <a:moveTo>
                  <a:pt x="2332" y="788"/>
                </a:moveTo>
                <a:cubicBezTo>
                  <a:pt x="2426" y="851"/>
                  <a:pt x="2489" y="882"/>
                  <a:pt x="2489" y="945"/>
                </a:cubicBezTo>
                <a:lnTo>
                  <a:pt x="2489" y="10050"/>
                </a:lnTo>
                <a:cubicBezTo>
                  <a:pt x="2489" y="10145"/>
                  <a:pt x="2426" y="10176"/>
                  <a:pt x="2332" y="10176"/>
                </a:cubicBezTo>
                <a:lnTo>
                  <a:pt x="946" y="10176"/>
                </a:lnTo>
                <a:cubicBezTo>
                  <a:pt x="882" y="10176"/>
                  <a:pt x="851" y="10082"/>
                  <a:pt x="851" y="10050"/>
                </a:cubicBezTo>
                <a:lnTo>
                  <a:pt x="851" y="945"/>
                </a:lnTo>
                <a:cubicBezTo>
                  <a:pt x="851" y="882"/>
                  <a:pt x="914" y="788"/>
                  <a:pt x="946" y="788"/>
                </a:cubicBezTo>
                <a:close/>
                <a:moveTo>
                  <a:pt x="946" y="0"/>
                </a:moveTo>
                <a:cubicBezTo>
                  <a:pt x="410" y="0"/>
                  <a:pt x="0" y="441"/>
                  <a:pt x="0" y="945"/>
                </a:cubicBezTo>
                <a:lnTo>
                  <a:pt x="0" y="10050"/>
                </a:lnTo>
                <a:cubicBezTo>
                  <a:pt x="0" y="10617"/>
                  <a:pt x="441" y="10995"/>
                  <a:pt x="946" y="10995"/>
                </a:cubicBezTo>
                <a:lnTo>
                  <a:pt x="2332" y="10995"/>
                </a:lnTo>
                <a:cubicBezTo>
                  <a:pt x="2899" y="10995"/>
                  <a:pt x="3308" y="10554"/>
                  <a:pt x="3308" y="10050"/>
                </a:cubicBezTo>
                <a:lnTo>
                  <a:pt x="3308" y="945"/>
                </a:lnTo>
                <a:cubicBezTo>
                  <a:pt x="3308" y="410"/>
                  <a:pt x="2899" y="0"/>
                  <a:pt x="233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6" name="e0261cbcb5dc46fabb5cb64b2c602418" title=""/>
          <p:cNvSpPr/>
          <p:nvPr/>
        </p:nvSpPr>
        <p:spPr>
          <a:xfrm>
            <a:off x="3501684" y="3633091"/>
            <a:ext cx="128779" cy="286707"/>
          </a:xfrm>
          <a:custGeom>
            <a:rect l="l" t="t" r="r" b="b"/>
            <a:pathLst>
              <a:path w="3340" h="7436" extrusionOk="0">
                <a:moveTo>
                  <a:pt x="2394" y="788"/>
                </a:moveTo>
                <a:cubicBezTo>
                  <a:pt x="2489" y="788"/>
                  <a:pt x="2520" y="883"/>
                  <a:pt x="2520" y="946"/>
                </a:cubicBezTo>
                <a:lnTo>
                  <a:pt x="2520" y="6459"/>
                </a:lnTo>
                <a:cubicBezTo>
                  <a:pt x="2520" y="6554"/>
                  <a:pt x="2426" y="6585"/>
                  <a:pt x="2394" y="6585"/>
                </a:cubicBezTo>
                <a:lnTo>
                  <a:pt x="1008" y="6585"/>
                </a:lnTo>
                <a:cubicBezTo>
                  <a:pt x="945" y="6585"/>
                  <a:pt x="851" y="6491"/>
                  <a:pt x="851" y="6459"/>
                </a:cubicBezTo>
                <a:lnTo>
                  <a:pt x="851" y="946"/>
                </a:lnTo>
                <a:cubicBezTo>
                  <a:pt x="851" y="883"/>
                  <a:pt x="945" y="788"/>
                  <a:pt x="1008" y="788"/>
                </a:cubicBezTo>
                <a:close/>
                <a:moveTo>
                  <a:pt x="977" y="1"/>
                </a:moveTo>
                <a:cubicBezTo>
                  <a:pt x="441" y="1"/>
                  <a:pt x="0" y="442"/>
                  <a:pt x="0" y="977"/>
                </a:cubicBezTo>
                <a:lnTo>
                  <a:pt x="0" y="6491"/>
                </a:lnTo>
                <a:cubicBezTo>
                  <a:pt x="0" y="7058"/>
                  <a:pt x="441" y="7436"/>
                  <a:pt x="977" y="7436"/>
                </a:cubicBezTo>
                <a:lnTo>
                  <a:pt x="2363" y="7436"/>
                </a:lnTo>
                <a:cubicBezTo>
                  <a:pt x="2899" y="7436"/>
                  <a:pt x="3308" y="7026"/>
                  <a:pt x="3308" y="6491"/>
                </a:cubicBezTo>
                <a:lnTo>
                  <a:pt x="3308" y="977"/>
                </a:lnTo>
                <a:cubicBezTo>
                  <a:pt x="3340" y="442"/>
                  <a:pt x="2899" y="1"/>
                  <a:pt x="236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7" name="6dc4c621a8cd42a8a8171e030e9f3ecf" title=""/>
          <p:cNvSpPr/>
          <p:nvPr/>
        </p:nvSpPr>
        <p:spPr>
          <a:xfrm>
            <a:off x="2856835" y="2058915"/>
            <a:ext cx="1103634" cy="1103634"/>
          </a:xfrm>
          <a:prstGeom prst="ellipse">
            <a:avLst/>
          </a:pr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68" name="5b4ed18536774b63a4f4aec927bcf0a1" title=""/>
          <p:cNvSpPr/>
          <p:nvPr/>
        </p:nvSpPr>
        <p:spPr>
          <a:xfrm>
            <a:off x="2966262" y="2168342"/>
            <a:ext cx="884780" cy="8847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0" name="80afb077e0964f1c9b0cc55f04102a96" title=""/>
          <p:cNvSpPr txBox="1"/>
          <p:nvPr/>
        </p:nvSpPr>
        <p:spPr>
          <a:xfrm>
            <a:off x="2966262" y="2221932"/>
            <a:ext cx="890000" cy="7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r>
              <a:rPr kumimoji="0" lang="en-GB" sz="400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A</a:t>
            </a:r>
            <a:endParaRPr kumimoji="0" sz="400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71" name="TextBox 71" title=""/>
          <p:cNvSpPr txBox="1"/>
          <p:nvPr/>
        </p:nvSpPr>
        <p:spPr>
          <a:xfrm>
            <a:off x="2260600" y="4495800"/>
            <a:ext cx="228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charset="-122"/>
              </a:rPr>
              <a:t>春季耕作准备</a:t>
            </a:r>
            <a:endParaRPr lang="en-US" sz="1100"/>
          </a:p>
        </p:txBody>
      </p:sp>
      <p:sp>
        <p:nvSpPr>
          <p:cNvPr id="72" name="571ea901aa05471a985bf9baeb1d454a" title=""/>
          <p:cNvSpPr/>
          <p:nvPr/>
        </p:nvSpPr>
        <p:spPr>
          <a:xfrm>
            <a:off x="8073306" y="2632201"/>
            <a:ext cx="1428904" cy="1763872"/>
          </a:xfrm>
          <a:custGeom>
            <a:rect l="l" t="t" r="r" b="b"/>
            <a:pathLst>
              <a:path w="42134" h="56991" extrusionOk="0">
                <a:moveTo>
                  <a:pt x="21076" y="1"/>
                </a:moveTo>
                <a:cubicBezTo>
                  <a:pt x="20106" y="1"/>
                  <a:pt x="19145" y="374"/>
                  <a:pt x="18434" y="1122"/>
                </a:cubicBezTo>
                <a:lnTo>
                  <a:pt x="1068" y="18416"/>
                </a:lnTo>
                <a:cubicBezTo>
                  <a:pt x="427" y="19128"/>
                  <a:pt x="0" y="20053"/>
                  <a:pt x="0" y="21049"/>
                </a:cubicBezTo>
                <a:lnTo>
                  <a:pt x="0" y="53219"/>
                </a:lnTo>
                <a:cubicBezTo>
                  <a:pt x="0" y="55283"/>
                  <a:pt x="1708" y="56991"/>
                  <a:pt x="3772" y="56991"/>
                </a:cubicBezTo>
                <a:lnTo>
                  <a:pt x="38361" y="56991"/>
                </a:lnTo>
                <a:cubicBezTo>
                  <a:pt x="40496" y="56991"/>
                  <a:pt x="42133" y="55283"/>
                  <a:pt x="42133" y="53219"/>
                </a:cubicBezTo>
                <a:lnTo>
                  <a:pt x="42133" y="21121"/>
                </a:lnTo>
                <a:cubicBezTo>
                  <a:pt x="42133" y="20053"/>
                  <a:pt x="41778" y="19128"/>
                  <a:pt x="41066" y="18416"/>
                </a:cubicBezTo>
                <a:lnTo>
                  <a:pt x="23771" y="1122"/>
                </a:lnTo>
                <a:cubicBezTo>
                  <a:pt x="23024" y="374"/>
                  <a:pt x="22045" y="1"/>
                  <a:pt x="21076" y="1"/>
                </a:cubicBezTo>
                <a:close/>
              </a:path>
            </a:pathLst>
          </a:cu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4" name="5a3910f76b8c42c28f6608ce45c309af" title=""/>
          <p:cNvSpPr/>
          <p:nvPr/>
        </p:nvSpPr>
        <p:spPr>
          <a:xfrm>
            <a:off x="8526904" y="3952572"/>
            <a:ext cx="488359" cy="32850"/>
          </a:xfrm>
          <a:custGeom>
            <a:rect l="l" t="t" r="r" b="b"/>
            <a:pathLst>
              <a:path w="12666" h="852" extrusionOk="0">
                <a:moveTo>
                  <a:pt x="379" y="0"/>
                </a:moveTo>
                <a:cubicBezTo>
                  <a:pt x="158" y="0"/>
                  <a:pt x="1" y="189"/>
                  <a:pt x="1" y="410"/>
                </a:cubicBezTo>
                <a:cubicBezTo>
                  <a:pt x="1" y="662"/>
                  <a:pt x="190" y="851"/>
                  <a:pt x="379" y="851"/>
                </a:cubicBezTo>
                <a:lnTo>
                  <a:pt x="12225" y="851"/>
                </a:lnTo>
                <a:cubicBezTo>
                  <a:pt x="12477" y="851"/>
                  <a:pt x="12634" y="662"/>
                  <a:pt x="12634" y="410"/>
                </a:cubicBezTo>
                <a:cubicBezTo>
                  <a:pt x="12666" y="158"/>
                  <a:pt x="12477" y="0"/>
                  <a:pt x="12225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5" name="f826650b24c44574a8da2d4237e0edeb" title=""/>
          <p:cNvSpPr/>
          <p:nvPr/>
        </p:nvSpPr>
        <p:spPr>
          <a:xfrm>
            <a:off x="8526904" y="3761870"/>
            <a:ext cx="127584" cy="157928"/>
          </a:xfrm>
          <a:custGeom>
            <a:rect l="l" t="t" r="r" b="b"/>
            <a:pathLst>
              <a:path w="3309" h="4096" extrusionOk="0">
                <a:moveTo>
                  <a:pt x="2363" y="756"/>
                </a:moveTo>
                <a:cubicBezTo>
                  <a:pt x="2427" y="756"/>
                  <a:pt x="2521" y="851"/>
                  <a:pt x="2521" y="914"/>
                </a:cubicBezTo>
                <a:lnTo>
                  <a:pt x="2521" y="3119"/>
                </a:lnTo>
                <a:cubicBezTo>
                  <a:pt x="2521" y="3214"/>
                  <a:pt x="2427" y="3245"/>
                  <a:pt x="2363" y="3245"/>
                </a:cubicBezTo>
                <a:lnTo>
                  <a:pt x="977" y="3245"/>
                </a:lnTo>
                <a:cubicBezTo>
                  <a:pt x="883" y="3245"/>
                  <a:pt x="820" y="3151"/>
                  <a:pt x="820" y="3119"/>
                </a:cubicBezTo>
                <a:lnTo>
                  <a:pt x="820" y="914"/>
                </a:lnTo>
                <a:cubicBezTo>
                  <a:pt x="820" y="851"/>
                  <a:pt x="883" y="756"/>
                  <a:pt x="977" y="756"/>
                </a:cubicBezTo>
                <a:close/>
                <a:moveTo>
                  <a:pt x="946" y="0"/>
                </a:moveTo>
                <a:cubicBezTo>
                  <a:pt x="379" y="0"/>
                  <a:pt x="1" y="441"/>
                  <a:pt x="1" y="945"/>
                </a:cubicBezTo>
                <a:lnTo>
                  <a:pt x="1" y="3151"/>
                </a:lnTo>
                <a:cubicBezTo>
                  <a:pt x="1" y="3686"/>
                  <a:pt x="410" y="4096"/>
                  <a:pt x="946" y="4096"/>
                </a:cubicBezTo>
                <a:lnTo>
                  <a:pt x="2300" y="4096"/>
                </a:lnTo>
                <a:cubicBezTo>
                  <a:pt x="2868" y="4096"/>
                  <a:pt x="3309" y="3686"/>
                  <a:pt x="3309" y="3151"/>
                </a:cubicBezTo>
                <a:lnTo>
                  <a:pt x="3309" y="945"/>
                </a:lnTo>
                <a:cubicBezTo>
                  <a:pt x="3309" y="410"/>
                  <a:pt x="2868" y="0"/>
                  <a:pt x="230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6" name="32cd3be36c904133a3d56ce59225947c" title=""/>
          <p:cNvSpPr/>
          <p:nvPr/>
        </p:nvSpPr>
        <p:spPr>
          <a:xfrm>
            <a:off x="8706694" y="3494634"/>
            <a:ext cx="127584" cy="423969"/>
          </a:xfrm>
          <a:custGeom>
            <a:rect l="l" t="t" r="r" b="b"/>
            <a:pathLst>
              <a:path w="3309" h="10996" extrusionOk="0">
                <a:moveTo>
                  <a:pt x="2332" y="788"/>
                </a:moveTo>
                <a:cubicBezTo>
                  <a:pt x="2426" y="851"/>
                  <a:pt x="2489" y="882"/>
                  <a:pt x="2489" y="945"/>
                </a:cubicBezTo>
                <a:lnTo>
                  <a:pt x="2489" y="10050"/>
                </a:lnTo>
                <a:cubicBezTo>
                  <a:pt x="2489" y="10145"/>
                  <a:pt x="2426" y="10176"/>
                  <a:pt x="2332" y="10176"/>
                </a:cubicBezTo>
                <a:lnTo>
                  <a:pt x="946" y="10176"/>
                </a:lnTo>
                <a:cubicBezTo>
                  <a:pt x="882" y="10176"/>
                  <a:pt x="851" y="10082"/>
                  <a:pt x="851" y="10050"/>
                </a:cubicBezTo>
                <a:lnTo>
                  <a:pt x="851" y="945"/>
                </a:lnTo>
                <a:cubicBezTo>
                  <a:pt x="851" y="882"/>
                  <a:pt x="914" y="788"/>
                  <a:pt x="946" y="788"/>
                </a:cubicBezTo>
                <a:close/>
                <a:moveTo>
                  <a:pt x="946" y="0"/>
                </a:moveTo>
                <a:cubicBezTo>
                  <a:pt x="410" y="0"/>
                  <a:pt x="0" y="441"/>
                  <a:pt x="0" y="945"/>
                </a:cubicBezTo>
                <a:lnTo>
                  <a:pt x="0" y="10050"/>
                </a:lnTo>
                <a:cubicBezTo>
                  <a:pt x="0" y="10617"/>
                  <a:pt x="441" y="10995"/>
                  <a:pt x="946" y="10995"/>
                </a:cubicBezTo>
                <a:lnTo>
                  <a:pt x="2332" y="10995"/>
                </a:lnTo>
                <a:cubicBezTo>
                  <a:pt x="2899" y="10995"/>
                  <a:pt x="3308" y="10554"/>
                  <a:pt x="3308" y="10050"/>
                </a:cubicBezTo>
                <a:lnTo>
                  <a:pt x="3308" y="945"/>
                </a:lnTo>
                <a:cubicBezTo>
                  <a:pt x="3308" y="410"/>
                  <a:pt x="2899" y="0"/>
                  <a:pt x="233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77" name="86977697e4d34ba8b9a976127f069a55" title=""/>
          <p:cNvSpPr/>
          <p:nvPr/>
        </p:nvSpPr>
        <p:spPr>
          <a:xfrm>
            <a:off x="8886484" y="3633091"/>
            <a:ext cx="128779" cy="286707"/>
          </a:xfrm>
          <a:custGeom>
            <a:rect l="l" t="t" r="r" b="b"/>
            <a:pathLst>
              <a:path w="3340" h="7436" extrusionOk="0">
                <a:moveTo>
                  <a:pt x="2394" y="788"/>
                </a:moveTo>
                <a:cubicBezTo>
                  <a:pt x="2489" y="788"/>
                  <a:pt x="2520" y="883"/>
                  <a:pt x="2520" y="946"/>
                </a:cubicBezTo>
                <a:lnTo>
                  <a:pt x="2520" y="6459"/>
                </a:lnTo>
                <a:cubicBezTo>
                  <a:pt x="2520" y="6554"/>
                  <a:pt x="2426" y="6585"/>
                  <a:pt x="2394" y="6585"/>
                </a:cubicBezTo>
                <a:lnTo>
                  <a:pt x="1008" y="6585"/>
                </a:lnTo>
                <a:cubicBezTo>
                  <a:pt x="945" y="6585"/>
                  <a:pt x="851" y="6491"/>
                  <a:pt x="851" y="6459"/>
                </a:cubicBezTo>
                <a:lnTo>
                  <a:pt x="851" y="946"/>
                </a:lnTo>
                <a:cubicBezTo>
                  <a:pt x="851" y="883"/>
                  <a:pt x="945" y="788"/>
                  <a:pt x="1008" y="788"/>
                </a:cubicBezTo>
                <a:close/>
                <a:moveTo>
                  <a:pt x="977" y="1"/>
                </a:moveTo>
                <a:cubicBezTo>
                  <a:pt x="441" y="1"/>
                  <a:pt x="0" y="442"/>
                  <a:pt x="0" y="977"/>
                </a:cubicBezTo>
                <a:lnTo>
                  <a:pt x="0" y="6491"/>
                </a:lnTo>
                <a:cubicBezTo>
                  <a:pt x="0" y="7058"/>
                  <a:pt x="441" y="7436"/>
                  <a:pt x="977" y="7436"/>
                </a:cubicBezTo>
                <a:lnTo>
                  <a:pt x="2363" y="7436"/>
                </a:lnTo>
                <a:cubicBezTo>
                  <a:pt x="2899" y="7436"/>
                  <a:pt x="3308" y="7026"/>
                  <a:pt x="3308" y="6491"/>
                </a:cubicBezTo>
                <a:lnTo>
                  <a:pt x="3308" y="977"/>
                </a:lnTo>
                <a:cubicBezTo>
                  <a:pt x="3340" y="442"/>
                  <a:pt x="2899" y="1"/>
                  <a:pt x="236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endParaRPr kumimoji="0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84" name="7b09ba035075493db58042e2a82a89dc" title=""/>
          <p:cNvSpPr/>
          <p:nvPr/>
        </p:nvSpPr>
        <p:spPr>
          <a:xfrm>
            <a:off x="8241635" y="2058915"/>
            <a:ext cx="1103634" cy="1103634"/>
          </a:xfrm>
          <a:prstGeom prst="ellipse">
            <a:avLst/>
          </a:prstGeom>
          <a:solidFill>
            <a:srgbClr val="64D7D6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103" name="d621da0524744c0cb218a8199fcda578" title=""/>
          <p:cNvSpPr/>
          <p:nvPr/>
        </p:nvSpPr>
        <p:spPr>
          <a:xfrm>
            <a:off x="8351062" y="2168342"/>
            <a:ext cx="884780" cy="88478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121900" tIns="121900" rIns="121900" bIns="1219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</a:pPr>
            <a:endParaRPr kumimoji="0" lang="zh-CN" altLang="en-US" sz="1865" b="1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思源宋体 CN" panose="02020400000000000000" pitchFamily="18" charset="-122"/>
              <a:ea typeface="思源宋体 CN" panose="02020400000000000000" pitchFamily="18" charset="-122"/>
              <a:cs typeface="+mn-cs"/>
              <a:sym typeface="+mn-lt"/>
            </a:endParaRPr>
          </a:p>
        </p:txBody>
      </p:sp>
      <p:sp>
        <p:nvSpPr>
          <p:cNvPr id="104" name="3e7f1fa82b62453eab3b8fe6e360625d" title=""/>
          <p:cNvSpPr txBox="1"/>
          <p:nvPr/>
        </p:nvSpPr>
        <p:spPr>
          <a:xfrm>
            <a:off x="8351062" y="2221932"/>
            <a:ext cx="890000" cy="7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/>
            </a:pPr>
            <a:r>
              <a:rPr kumimoji="0" lang="en-GB" sz="400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C</a:t>
            </a:r>
            <a:endParaRPr kumimoji="0" sz="400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5" name="TextBox 105" title=""/>
          <p:cNvSpPr txBox="1"/>
          <p:nvPr/>
        </p:nvSpPr>
        <p:spPr>
          <a:xfrm>
            <a:off x="7645400" y="4495800"/>
            <a:ext cx="228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charset="-122"/>
              </a:rPr>
              <a:t>种植技术要点</a:t>
            </a:r>
            <a:endParaRPr lang="en-US" sz="1100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649200" y="11811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3867" y="255476"/>
            <a:ext cx="523221" cy="523220"/>
            <a:chOff x="465792" y="255476"/>
            <a:chExt cx="523221" cy="523220"/>
          </a:xfrm>
        </p:grpSpPr>
        <p:sp>
          <p:nvSpPr>
            <p:cNvPr id="13" name="泪滴形 12"/>
            <p:cNvSpPr/>
            <p:nvPr/>
          </p:nvSpPr>
          <p:spPr>
            <a:xfrm>
              <a:off x="465792" y="255476"/>
              <a:ext cx="523221" cy="523220"/>
            </a:xfrm>
            <a:prstGeom prst="teardrop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541375" y="331059"/>
              <a:ext cx="372055" cy="372055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621160" y="410844"/>
              <a:ext cx="212484" cy="21248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</p:grpSp>
      <p:grpSp>
        <p:nvGrpSpPr>
          <p:cNvPr id="16" name="组合 15" title=""/>
          <p:cNvGrpSpPr/>
          <p:nvPr/>
        </p:nvGrpSpPr>
        <p:grpSpPr>
          <a:xfrm>
            <a:off x="10765569" y="5611201"/>
            <a:ext cx="2538279" cy="2238425"/>
            <a:chOff x="10765569" y="5611201"/>
            <a:chExt cx="2538279" cy="2238425"/>
          </a:xfrm>
        </p:grpSpPr>
        <p:sp>
          <p:nvSpPr>
            <p:cNvPr id="17" name="椭圆 16"/>
            <p:cNvSpPr/>
            <p:nvPr/>
          </p:nvSpPr>
          <p:spPr>
            <a:xfrm>
              <a:off x="11065423" y="5611201"/>
              <a:ext cx="2238425" cy="2238425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10765569" y="5993972"/>
              <a:ext cx="974771" cy="538975"/>
              <a:chOff x="746425" y="538563"/>
              <a:chExt cx="974771" cy="53897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746425" y="854900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46" name="椭圆 45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7" name="椭圆 46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8" name="椭圆 47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9" name="椭圆 48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0" name="椭圆 49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1" name="椭圆 50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2" name="椭圆 51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38" name="组合 37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9" name="椭圆 38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1" name="椭圆 40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2" name="椭圆 41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3" name="椭圆 42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4" name="椭圆 43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5" name="椭圆 44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  <p:grpSp>
            <p:nvGrpSpPr>
              <p:cNvPr id="20" name="组合 19"/>
              <p:cNvGrpSpPr/>
              <p:nvPr/>
            </p:nvGrpSpPr>
            <p:grpSpPr>
              <a:xfrm>
                <a:off x="746425" y="538563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0" name="椭圆 29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1" name="椭圆 30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2" name="椭圆 31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3" name="椭圆 32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4" name="椭圆 33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23" name="椭圆 22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4" name="椭圆 23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5" name="椭圆 24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6" name="椭圆 25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7" name="椭圆 26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8" name="椭圆 27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9" name="椭圆 28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</p:grpSp>
      </p:grpSp>
      <p:grpSp>
        <p:nvGrpSpPr>
          <p:cNvPr id="2" name="content_title_2" title="" hidden="1"/>
          <p:cNvGrpSpPr/>
          <p:nvPr/>
        </p:nvGrpSpPr>
        <p:grpSpPr>
          <a:xfrm>
            <a:off x="5380906" y="2058915"/>
            <a:ext cx="1428904" cy="2337158"/>
            <a:chOff x="5380906" y="2058915"/>
            <a:chExt cx="1428904" cy="2337158"/>
          </a:xfrm>
        </p:grpSpPr>
        <p:sp>
          <p:nvSpPr>
            <p:cNvPr id="69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3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2" name="椭圆 81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1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B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85" name="content_title_1" title="" hidden="1"/>
          <p:cNvGrpSpPr/>
          <p:nvPr/>
        </p:nvGrpSpPr>
        <p:grpSpPr>
          <a:xfrm>
            <a:off x="5389210" y="2057339"/>
            <a:ext cx="1428904" cy="2337158"/>
            <a:chOff x="5380906" y="2058915"/>
            <a:chExt cx="1428904" cy="2337158"/>
          </a:xfrm>
        </p:grpSpPr>
        <p:sp>
          <p:nvSpPr>
            <p:cNvPr id="86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7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1" name="椭圆 90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2" name="椭圆 91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3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A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94" name="content_title_3" title="" hidden="1"/>
          <p:cNvGrpSpPr/>
          <p:nvPr/>
        </p:nvGrpSpPr>
        <p:grpSpPr>
          <a:xfrm>
            <a:off x="5372602" y="2081920"/>
            <a:ext cx="1428904" cy="2337158"/>
            <a:chOff x="5380906" y="2058915"/>
            <a:chExt cx="1428904" cy="2337158"/>
          </a:xfrm>
        </p:grpSpPr>
        <p:sp>
          <p:nvSpPr>
            <p:cNvPr id="95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6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7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8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9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0" name="椭圆 99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1" name="椭圆 100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2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C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sp>
        <p:nvSpPr>
          <p:cNvPr id="70" name="矩形 69" title=""/>
          <p:cNvSpPr/>
          <p:nvPr/>
        </p:nvSpPr>
        <p:spPr>
          <a:xfrm>
            <a:off x="578691" y="1069525"/>
            <a:ext cx="11011722" cy="4684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71" name="矩形: 圆角 74" title=""/>
          <p:cNvSpPr/>
          <p:nvPr/>
        </p:nvSpPr>
        <p:spPr>
          <a:xfrm>
            <a:off x="5728514" y="1381624"/>
            <a:ext cx="5186982" cy="517318"/>
          </a:xfrm>
          <a:prstGeom prst="roundRect">
            <a:avLst>
              <a:gd name="adj" fmla="val 50000"/>
            </a:avLst>
          </a:prstGeom>
          <a:solidFill>
            <a:srgbClr val="5782B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bg1"/>
              </a:solidFill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244600" y="2540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charset="-122"/>
              </a:rPr>
              <a:t>二、春耕与种植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5892800" y="1409700"/>
            <a:ext cx="48895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400" b="0">
                <a:solidFill>
                  <a:srgbClr val="262626"/>
                </a:solidFill>
                <a:ea typeface="微软雅黑" panose="020b0503020204020204" charset="-122"/>
              </a:rPr>
              <a:t>春季耕作准备</a:t>
            </a:r>
            <a:endParaRPr lang="en-US" sz="1100"/>
          </a:p>
        </p:txBody>
      </p:sp>
      <p:sp>
        <p:nvSpPr>
          <p:cNvPr id="5" name="TextBox 5" title=""/>
          <p:cNvSpPr txBox="1"/>
          <p:nvPr/>
        </p:nvSpPr>
        <p:spPr>
          <a:xfrm>
            <a:off x="5803900" y="2184400"/>
            <a:ext cx="5232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262626"/>
                </a:solidFill>
                <a:ea typeface="微软雅黑" panose="020b0503020204020204" charset="-122"/>
              </a:rPr>
              <a:t>春季是农业生产的重要季节，耕作准备工作尤为重要。农民需要对田地进行清理、翻耕、施肥等工作，为春季种植做好准备。清理田地可以清除积水、杂草和残留的废弃物，保持土地的整洁。翻耕可以改善土壤结构，增加土壤肥力。施肥则能为作物提供充足的养分，促进作物的生长发育。</a:t>
            </a:r>
            <a:endParaRPr lang="en-US" sz="1100"/>
          </a:p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900" y="13843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3867" y="255476"/>
            <a:ext cx="523221" cy="523220"/>
            <a:chOff x="465792" y="255476"/>
            <a:chExt cx="523221" cy="523220"/>
          </a:xfrm>
        </p:grpSpPr>
        <p:sp>
          <p:nvSpPr>
            <p:cNvPr id="13" name="泪滴形 12"/>
            <p:cNvSpPr/>
            <p:nvPr/>
          </p:nvSpPr>
          <p:spPr>
            <a:xfrm>
              <a:off x="465792" y="255476"/>
              <a:ext cx="523221" cy="523220"/>
            </a:xfrm>
            <a:prstGeom prst="teardrop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541375" y="331059"/>
              <a:ext cx="372055" cy="372055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621160" y="410844"/>
              <a:ext cx="212484" cy="21248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</a:endParaRPr>
            </a:p>
          </p:txBody>
        </p:sp>
      </p:grpSp>
      <p:grpSp>
        <p:nvGrpSpPr>
          <p:cNvPr id="16" name="组合 15" title=""/>
          <p:cNvGrpSpPr/>
          <p:nvPr/>
        </p:nvGrpSpPr>
        <p:grpSpPr>
          <a:xfrm>
            <a:off x="10765569" y="5611201"/>
            <a:ext cx="2538279" cy="2238425"/>
            <a:chOff x="10765569" y="5611201"/>
            <a:chExt cx="2538279" cy="2238425"/>
          </a:xfrm>
        </p:grpSpPr>
        <p:sp>
          <p:nvSpPr>
            <p:cNvPr id="17" name="椭圆 16"/>
            <p:cNvSpPr/>
            <p:nvPr/>
          </p:nvSpPr>
          <p:spPr>
            <a:xfrm>
              <a:off x="11065423" y="5611201"/>
              <a:ext cx="2238425" cy="2238425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宋体 CN" panose="02020400000000000000" pitchFamily="18" charset="-122"/>
                <a:ea typeface="思源宋体 CN" panose="02020400000000000000" pitchFamily="18" charset="-122"/>
              </a:endParaRP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10765569" y="5993972"/>
              <a:ext cx="974771" cy="538975"/>
              <a:chOff x="746425" y="538563"/>
              <a:chExt cx="974771" cy="53897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746425" y="854900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46" name="椭圆 45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7" name="椭圆 46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8" name="椭圆 47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9" name="椭圆 48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0" name="椭圆 49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1" name="椭圆 50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52" name="椭圆 51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38" name="组合 37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9" name="椭圆 38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1" name="椭圆 40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2" name="椭圆 41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3" name="椭圆 42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4" name="椭圆 43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45" name="椭圆 44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  <p:grpSp>
            <p:nvGrpSpPr>
              <p:cNvPr id="20" name="组合 19"/>
              <p:cNvGrpSpPr/>
              <p:nvPr/>
            </p:nvGrpSpPr>
            <p:grpSpPr>
              <a:xfrm>
                <a:off x="746425" y="538563"/>
                <a:ext cx="974771" cy="222638"/>
                <a:chOff x="7816804" y="4088420"/>
                <a:chExt cx="2393123" cy="546589"/>
              </a:xfrm>
              <a:solidFill>
                <a:srgbClr val="64D7D6"/>
              </a:solidFill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7816804" y="408842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30" name="椭圆 29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1" name="椭圆 30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2" name="椭圆 31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3" name="椭圆 32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4" name="椭圆 33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>
                  <a:off x="7816804" y="4450370"/>
                  <a:ext cx="2393123" cy="184639"/>
                  <a:chOff x="7807569" y="4088420"/>
                  <a:chExt cx="2393123" cy="184639"/>
                </a:xfrm>
                <a:grpFill/>
              </p:grpSpPr>
              <p:sp>
                <p:nvSpPr>
                  <p:cNvPr id="23" name="椭圆 22"/>
                  <p:cNvSpPr/>
                  <p:nvPr/>
                </p:nvSpPr>
                <p:spPr>
                  <a:xfrm>
                    <a:off x="7807569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4" name="椭圆 23"/>
                  <p:cNvSpPr/>
                  <p:nvPr/>
                </p:nvSpPr>
                <p:spPr>
                  <a:xfrm>
                    <a:off x="8175650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5" name="椭圆 24"/>
                  <p:cNvSpPr/>
                  <p:nvPr/>
                </p:nvSpPr>
                <p:spPr>
                  <a:xfrm>
                    <a:off x="8543731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6" name="椭圆 25"/>
                  <p:cNvSpPr/>
                  <p:nvPr/>
                </p:nvSpPr>
                <p:spPr>
                  <a:xfrm>
                    <a:off x="8911812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7" name="椭圆 26"/>
                  <p:cNvSpPr/>
                  <p:nvPr/>
                </p:nvSpPr>
                <p:spPr>
                  <a:xfrm>
                    <a:off x="927989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8" name="椭圆 27"/>
                  <p:cNvSpPr/>
                  <p:nvPr/>
                </p:nvSpPr>
                <p:spPr>
                  <a:xfrm>
                    <a:off x="9647974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  <p:sp>
                <p:nvSpPr>
                  <p:cNvPr id="29" name="椭圆 28"/>
                  <p:cNvSpPr/>
                  <p:nvPr/>
                </p:nvSpPr>
                <p:spPr>
                  <a:xfrm>
                    <a:off x="10016053" y="4088420"/>
                    <a:ext cx="184639" cy="18463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思源宋体 CN" panose="02020400000000000000" pitchFamily="18" charset="-122"/>
                      <a:ea typeface="思源宋体 CN" panose="02020400000000000000" pitchFamily="18" charset="-122"/>
                    </a:endParaRPr>
                  </a:p>
                </p:txBody>
              </p:sp>
            </p:grpSp>
          </p:grpSp>
        </p:grpSp>
      </p:grpSp>
      <p:grpSp>
        <p:nvGrpSpPr>
          <p:cNvPr id="2" name="content_title_2" title="" hidden="1"/>
          <p:cNvGrpSpPr/>
          <p:nvPr/>
        </p:nvGrpSpPr>
        <p:grpSpPr>
          <a:xfrm>
            <a:off x="5380906" y="2058915"/>
            <a:ext cx="1428904" cy="2337158"/>
            <a:chOff x="5380906" y="2058915"/>
            <a:chExt cx="1428904" cy="2337158"/>
          </a:xfrm>
        </p:grpSpPr>
        <p:sp>
          <p:nvSpPr>
            <p:cNvPr id="69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3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7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2" name="椭圆 81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5782BB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1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B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85" name="content_title_1" title="" hidden="1"/>
          <p:cNvGrpSpPr/>
          <p:nvPr/>
        </p:nvGrpSpPr>
        <p:grpSpPr>
          <a:xfrm>
            <a:off x="5389210" y="2057339"/>
            <a:ext cx="1428904" cy="2337158"/>
            <a:chOff x="5380906" y="2058915"/>
            <a:chExt cx="1428904" cy="2337158"/>
          </a:xfrm>
        </p:grpSpPr>
        <p:sp>
          <p:nvSpPr>
            <p:cNvPr id="86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7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8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89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0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1" name="椭圆 90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2" name="椭圆 91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3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A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grpSp>
        <p:nvGrpSpPr>
          <p:cNvPr id="94" name="content_title_3" title="" hidden="1"/>
          <p:cNvGrpSpPr/>
          <p:nvPr/>
        </p:nvGrpSpPr>
        <p:grpSpPr>
          <a:xfrm>
            <a:off x="5372602" y="2081920"/>
            <a:ext cx="1428904" cy="2337158"/>
            <a:chOff x="5380906" y="2058915"/>
            <a:chExt cx="1428904" cy="2337158"/>
          </a:xfrm>
        </p:grpSpPr>
        <p:sp>
          <p:nvSpPr>
            <p:cNvPr id="95" name="Google Shape;307;p19"/>
            <p:cNvSpPr/>
            <p:nvPr/>
          </p:nvSpPr>
          <p:spPr>
            <a:xfrm>
              <a:off x="5380906" y="2632201"/>
              <a:ext cx="1428904" cy="1763872"/>
            </a:xfrm>
            <a:custGeom>
              <a:rect l="l" t="t" r="r" b="b"/>
              <a:pathLst>
                <a:path w="42134" h="56991" extrusionOk="0">
                  <a:moveTo>
                    <a:pt x="21076" y="1"/>
                  </a:moveTo>
                  <a:cubicBezTo>
                    <a:pt x="20106" y="1"/>
                    <a:pt x="19145" y="374"/>
                    <a:pt x="18434" y="1122"/>
                  </a:cubicBezTo>
                  <a:lnTo>
                    <a:pt x="1068" y="18416"/>
                  </a:lnTo>
                  <a:cubicBezTo>
                    <a:pt x="427" y="19128"/>
                    <a:pt x="0" y="20053"/>
                    <a:pt x="0" y="21049"/>
                  </a:cubicBezTo>
                  <a:lnTo>
                    <a:pt x="0" y="53219"/>
                  </a:lnTo>
                  <a:cubicBezTo>
                    <a:pt x="0" y="55283"/>
                    <a:pt x="1708" y="56991"/>
                    <a:pt x="3772" y="56991"/>
                  </a:cubicBezTo>
                  <a:lnTo>
                    <a:pt x="38361" y="56991"/>
                  </a:lnTo>
                  <a:cubicBezTo>
                    <a:pt x="40496" y="56991"/>
                    <a:pt x="42133" y="55283"/>
                    <a:pt x="42133" y="53219"/>
                  </a:cubicBezTo>
                  <a:lnTo>
                    <a:pt x="42133" y="21121"/>
                  </a:lnTo>
                  <a:cubicBezTo>
                    <a:pt x="42133" y="20053"/>
                    <a:pt x="41778" y="19128"/>
                    <a:pt x="41066" y="18416"/>
                  </a:cubicBezTo>
                  <a:lnTo>
                    <a:pt x="23771" y="1122"/>
                  </a:lnTo>
                  <a:cubicBezTo>
                    <a:pt x="23024" y="374"/>
                    <a:pt x="22045" y="1"/>
                    <a:pt x="21076" y="1"/>
                  </a:cubicBezTo>
                  <a:close/>
                </a:path>
              </a:pathLst>
            </a:cu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6" name="Google Shape;315;p19"/>
            <p:cNvSpPr/>
            <p:nvPr/>
          </p:nvSpPr>
          <p:spPr>
            <a:xfrm>
              <a:off x="5834504" y="3952572"/>
              <a:ext cx="488359" cy="32850"/>
            </a:xfrm>
            <a:custGeom>
              <a:rect l="l" t="t" r="r" b="b"/>
              <a:pathLst>
                <a:path w="12666" h="852" extrusionOk="0">
                  <a:moveTo>
                    <a:pt x="379" y="0"/>
                  </a:moveTo>
                  <a:cubicBezTo>
                    <a:pt x="158" y="0"/>
                    <a:pt x="1" y="189"/>
                    <a:pt x="1" y="410"/>
                  </a:cubicBezTo>
                  <a:cubicBezTo>
                    <a:pt x="1" y="662"/>
                    <a:pt x="190" y="851"/>
                    <a:pt x="379" y="851"/>
                  </a:cubicBezTo>
                  <a:lnTo>
                    <a:pt x="12225" y="851"/>
                  </a:lnTo>
                  <a:cubicBezTo>
                    <a:pt x="12477" y="851"/>
                    <a:pt x="12634" y="662"/>
                    <a:pt x="12634" y="410"/>
                  </a:cubicBezTo>
                  <a:cubicBezTo>
                    <a:pt x="12666" y="158"/>
                    <a:pt x="12477" y="0"/>
                    <a:pt x="122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7" name="Google Shape;316;p19"/>
            <p:cNvSpPr/>
            <p:nvPr/>
          </p:nvSpPr>
          <p:spPr>
            <a:xfrm>
              <a:off x="5834504" y="3761870"/>
              <a:ext cx="127584" cy="157928"/>
            </a:xfrm>
            <a:custGeom>
              <a:rect l="l" t="t" r="r" b="b"/>
              <a:pathLst>
                <a:path w="3309" h="4096" extrusionOk="0">
                  <a:moveTo>
                    <a:pt x="2363" y="756"/>
                  </a:moveTo>
                  <a:cubicBezTo>
                    <a:pt x="2427" y="756"/>
                    <a:pt x="2521" y="851"/>
                    <a:pt x="2521" y="914"/>
                  </a:cubicBezTo>
                  <a:lnTo>
                    <a:pt x="2521" y="3119"/>
                  </a:lnTo>
                  <a:cubicBezTo>
                    <a:pt x="2521" y="3214"/>
                    <a:pt x="2427" y="3245"/>
                    <a:pt x="2363" y="3245"/>
                  </a:cubicBezTo>
                  <a:lnTo>
                    <a:pt x="977" y="3245"/>
                  </a:lnTo>
                  <a:cubicBezTo>
                    <a:pt x="883" y="3245"/>
                    <a:pt x="820" y="3151"/>
                    <a:pt x="820" y="3119"/>
                  </a:cubicBezTo>
                  <a:lnTo>
                    <a:pt x="820" y="914"/>
                  </a:lnTo>
                  <a:cubicBezTo>
                    <a:pt x="820" y="851"/>
                    <a:pt x="883" y="756"/>
                    <a:pt x="977" y="756"/>
                  </a:cubicBezTo>
                  <a:close/>
                  <a:moveTo>
                    <a:pt x="946" y="0"/>
                  </a:moveTo>
                  <a:cubicBezTo>
                    <a:pt x="379" y="0"/>
                    <a:pt x="1" y="441"/>
                    <a:pt x="1" y="945"/>
                  </a:cubicBezTo>
                  <a:lnTo>
                    <a:pt x="1" y="3151"/>
                  </a:lnTo>
                  <a:cubicBezTo>
                    <a:pt x="1" y="3686"/>
                    <a:pt x="410" y="4096"/>
                    <a:pt x="946" y="4096"/>
                  </a:cubicBezTo>
                  <a:lnTo>
                    <a:pt x="2300" y="4096"/>
                  </a:lnTo>
                  <a:cubicBezTo>
                    <a:pt x="2868" y="4096"/>
                    <a:pt x="3309" y="3686"/>
                    <a:pt x="3309" y="3151"/>
                  </a:cubicBezTo>
                  <a:lnTo>
                    <a:pt x="3309" y="945"/>
                  </a:lnTo>
                  <a:cubicBezTo>
                    <a:pt x="3309" y="410"/>
                    <a:pt x="2868" y="0"/>
                    <a:pt x="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8" name="Google Shape;317;p19"/>
            <p:cNvSpPr/>
            <p:nvPr/>
          </p:nvSpPr>
          <p:spPr>
            <a:xfrm>
              <a:off x="6014294" y="3494634"/>
              <a:ext cx="127584" cy="423969"/>
            </a:xfrm>
            <a:custGeom>
              <a:rect l="l" t="t" r="r" b="b"/>
              <a:pathLst>
                <a:path w="3309" h="10996" extrusionOk="0">
                  <a:moveTo>
                    <a:pt x="2332" y="788"/>
                  </a:moveTo>
                  <a:cubicBezTo>
                    <a:pt x="2426" y="851"/>
                    <a:pt x="2489" y="882"/>
                    <a:pt x="2489" y="945"/>
                  </a:cubicBezTo>
                  <a:lnTo>
                    <a:pt x="2489" y="10050"/>
                  </a:lnTo>
                  <a:cubicBezTo>
                    <a:pt x="2489" y="10145"/>
                    <a:pt x="2426" y="10176"/>
                    <a:pt x="2332" y="10176"/>
                  </a:cubicBezTo>
                  <a:lnTo>
                    <a:pt x="946" y="10176"/>
                  </a:lnTo>
                  <a:cubicBezTo>
                    <a:pt x="882" y="10176"/>
                    <a:pt x="851" y="10082"/>
                    <a:pt x="851" y="10050"/>
                  </a:cubicBezTo>
                  <a:lnTo>
                    <a:pt x="851" y="945"/>
                  </a:lnTo>
                  <a:cubicBezTo>
                    <a:pt x="851" y="882"/>
                    <a:pt x="914" y="788"/>
                    <a:pt x="946" y="788"/>
                  </a:cubicBezTo>
                  <a:close/>
                  <a:moveTo>
                    <a:pt x="946" y="0"/>
                  </a:moveTo>
                  <a:cubicBezTo>
                    <a:pt x="410" y="0"/>
                    <a:pt x="0" y="441"/>
                    <a:pt x="0" y="945"/>
                  </a:cubicBezTo>
                  <a:lnTo>
                    <a:pt x="0" y="10050"/>
                  </a:lnTo>
                  <a:cubicBezTo>
                    <a:pt x="0" y="10617"/>
                    <a:pt x="441" y="10995"/>
                    <a:pt x="946" y="10995"/>
                  </a:cubicBezTo>
                  <a:lnTo>
                    <a:pt x="2332" y="10995"/>
                  </a:lnTo>
                  <a:cubicBezTo>
                    <a:pt x="2899" y="10995"/>
                    <a:pt x="3308" y="10554"/>
                    <a:pt x="3308" y="10050"/>
                  </a:cubicBezTo>
                  <a:lnTo>
                    <a:pt x="3308" y="945"/>
                  </a:lnTo>
                  <a:cubicBezTo>
                    <a:pt x="3308" y="410"/>
                    <a:pt x="2899" y="0"/>
                    <a:pt x="23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99" name="Google Shape;318;p19"/>
            <p:cNvSpPr/>
            <p:nvPr/>
          </p:nvSpPr>
          <p:spPr>
            <a:xfrm>
              <a:off x="6194084" y="3633091"/>
              <a:ext cx="128779" cy="286707"/>
            </a:xfrm>
            <a:custGeom>
              <a:rect l="l" t="t" r="r" b="b"/>
              <a:pathLst>
                <a:path w="3340" h="7436" extrusionOk="0">
                  <a:moveTo>
                    <a:pt x="2394" y="788"/>
                  </a:moveTo>
                  <a:cubicBezTo>
                    <a:pt x="2489" y="788"/>
                    <a:pt x="2520" y="883"/>
                    <a:pt x="2520" y="946"/>
                  </a:cubicBezTo>
                  <a:lnTo>
                    <a:pt x="2520" y="6459"/>
                  </a:lnTo>
                  <a:cubicBezTo>
                    <a:pt x="2520" y="6554"/>
                    <a:pt x="2426" y="6585"/>
                    <a:pt x="2394" y="6585"/>
                  </a:cubicBezTo>
                  <a:lnTo>
                    <a:pt x="1008" y="6585"/>
                  </a:lnTo>
                  <a:cubicBezTo>
                    <a:pt x="945" y="6585"/>
                    <a:pt x="851" y="6491"/>
                    <a:pt x="851" y="6459"/>
                  </a:cubicBezTo>
                  <a:lnTo>
                    <a:pt x="851" y="946"/>
                  </a:lnTo>
                  <a:cubicBezTo>
                    <a:pt x="851" y="883"/>
                    <a:pt x="945" y="788"/>
                    <a:pt x="1008" y="788"/>
                  </a:cubicBezTo>
                  <a:close/>
                  <a:moveTo>
                    <a:pt x="977" y="1"/>
                  </a:moveTo>
                  <a:cubicBezTo>
                    <a:pt x="441" y="1"/>
                    <a:pt x="0" y="442"/>
                    <a:pt x="0" y="977"/>
                  </a:cubicBezTo>
                  <a:lnTo>
                    <a:pt x="0" y="6491"/>
                  </a:lnTo>
                  <a:cubicBezTo>
                    <a:pt x="0" y="7058"/>
                    <a:pt x="441" y="7436"/>
                    <a:pt x="977" y="7436"/>
                  </a:cubicBezTo>
                  <a:lnTo>
                    <a:pt x="2363" y="7436"/>
                  </a:lnTo>
                  <a:cubicBezTo>
                    <a:pt x="2899" y="7436"/>
                    <a:pt x="3308" y="7026"/>
                    <a:pt x="3308" y="6491"/>
                  </a:cubicBezTo>
                  <a:lnTo>
                    <a:pt x="3308" y="977"/>
                  </a:lnTo>
                  <a:cubicBezTo>
                    <a:pt x="3340" y="442"/>
                    <a:pt x="2899" y="1"/>
                    <a:pt x="23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endParaRPr kumimoji="0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0" name="椭圆 99"/>
            <p:cNvSpPr/>
            <p:nvPr/>
          </p:nvSpPr>
          <p:spPr>
            <a:xfrm>
              <a:off x="5549235" y="2058915"/>
              <a:ext cx="1103634" cy="1103634"/>
            </a:xfrm>
            <a:prstGeom prst="ellipse">
              <a:avLst/>
            </a:prstGeom>
            <a:solidFill>
              <a:srgbClr val="64D7D6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1" name="椭圆 100"/>
            <p:cNvSpPr/>
            <p:nvPr/>
          </p:nvSpPr>
          <p:spPr>
            <a:xfrm>
              <a:off x="5658662" y="2168342"/>
              <a:ext cx="884780" cy="88478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spcFirstLastPara="1" wrap="square" lIns="121900" tIns="121900" rIns="121900" bIns="121900" rtlCol="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</a:pPr>
              <a:endParaRPr kumimoji="0" lang="zh-CN" altLang="en-US" sz="1865" b="1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思源宋体 CN" panose="02020400000000000000" pitchFamily="18" charset="-122"/>
                <a:ea typeface="思源宋体 CN" panose="02020400000000000000" pitchFamily="18" charset="-122"/>
                <a:cs typeface="+mn-cs"/>
                <a:sym typeface="+mn-lt"/>
              </a:endParaRPr>
            </a:p>
          </p:txBody>
        </p:sp>
        <p:sp>
          <p:nvSpPr>
            <p:cNvPr id="102" name="Google Shape;290;p19"/>
            <p:cNvSpPr txBox="1"/>
            <p:nvPr/>
          </p:nvSpPr>
          <p:spPr>
            <a:xfrm>
              <a:off x="5658662" y="2221932"/>
              <a:ext cx="890000" cy="77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219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  <a:buNone/>
                <a:defRPr/>
              </a:pPr>
              <a:r>
                <a:rPr kumimoji="0" lang="en-GB" sz="400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  <a:sym typeface="+mn-lt"/>
                </a:rPr>
                <a:t>C</a:t>
              </a:r>
              <a:endParaRPr kumimoji="0" sz="400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endParaRPr>
            </a:p>
          </p:txBody>
        </p:sp>
      </p:grpSp>
      <p:sp>
        <p:nvSpPr>
          <p:cNvPr id="70" name="矩形 69" title=""/>
          <p:cNvSpPr/>
          <p:nvPr/>
        </p:nvSpPr>
        <p:spPr>
          <a:xfrm>
            <a:off x="578691" y="1069525"/>
            <a:ext cx="11011722" cy="4684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71" name="矩形: 圆角 74" title=""/>
          <p:cNvSpPr/>
          <p:nvPr/>
        </p:nvSpPr>
        <p:spPr>
          <a:xfrm>
            <a:off x="5728514" y="1381624"/>
            <a:ext cx="5186982" cy="517318"/>
          </a:xfrm>
          <a:prstGeom prst="roundRect">
            <a:avLst>
              <a:gd name="adj" fmla="val 50000"/>
            </a:avLst>
          </a:prstGeom>
          <a:solidFill>
            <a:srgbClr val="5782B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bg1"/>
              </a:solidFill>
              <a:latin typeface="思源宋体 CN" panose="02020400000000000000" pitchFamily="18" charset="-122"/>
              <a:ea typeface="思源宋体 CN" panose="02020400000000000000" pitchFamily="18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244600" y="2540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charset="-122"/>
              </a:rPr>
              <a:t>二、春耕与种植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5892800" y="1409700"/>
            <a:ext cx="48895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2400" b="0">
                <a:solidFill>
                  <a:srgbClr val="262626"/>
                </a:solidFill>
                <a:ea typeface="微软雅黑" panose="020b0503020204020204" charset="-122"/>
              </a:rPr>
              <a:t>春季作物选择</a:t>
            </a:r>
            <a:endParaRPr lang="en-US" sz="1100"/>
          </a:p>
        </p:txBody>
      </p:sp>
      <p:sp>
        <p:nvSpPr>
          <p:cNvPr id="5" name="TextBox 5" title=""/>
          <p:cNvSpPr txBox="1"/>
          <p:nvPr/>
        </p:nvSpPr>
        <p:spPr>
          <a:xfrm>
            <a:off x="5803900" y="2184400"/>
            <a:ext cx="5232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262626"/>
                </a:solidFill>
                <a:ea typeface="微软雅黑" panose="020b0503020204020204" charset="-122"/>
              </a:rPr>
              <a:t>春季是种植多种蔬菜和瓜果的好时机。农民可以选择适合春季生长的作物进行种植，如油菜、豆类、花生、葱、蒜等。这些作物在春季的气候条件下能够生长良好，产量较高。同时，农民还可以根据市场需求和自身经济情况选择适合的作物进行种植，以提高收益。</a:t>
            </a:r>
            <a:endParaRPr lang="en-US" sz="1100"/>
          </a:p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900" y="13843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https://d.book118.com/377136041052006030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等线 Light</vt:lpstr>
      <vt:lpstr>等线</vt:lpstr>
      <vt:lpstr>思源宋体 CN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2024-09-01T22:21:27.885</cp:lastPrinted>
  <dcterms:created xsi:type="dcterms:W3CDTF">2024-09-01T14:21:27Z</dcterms:created>
  <dcterms:modified xsi:type="dcterms:W3CDTF">2024-09-01T14:21:30Z</dcterms:modified>
</cp:coreProperties>
</file>