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embeddedFontLst>
    <p:embeddedFont>
      <p:font typeface="汉仪刚艺体-95简" panose="02010600030101010101" charset="-122"/>
      <p:bold r:id="rId16"/>
    </p:embeddedFont>
    <p:embeddedFont>
      <p:font typeface="Calibri" panose="020F0502020204030204" pitchFamily="2" charset="0"/>
      <p:regular r:id="rId17"/>
      <p:bold r:id="rId18"/>
      <p:italic r:id="rId19"/>
      <p:boldItalic r:id="rId20"/>
    </p:embeddedFont>
    <p:embeddedFont>
      <p:font typeface="Impact" panose="020B0806030902050204" pitchFamily="2" charset="0"/>
      <p:regular r:id="rId21"/>
    </p:embeddedFont>
    <p:embeddedFont>
      <p:font typeface="黑体" panose="02010609060101010101" pitchFamily="1" charset="-122"/>
      <p:regular r:id="rId22"/>
    </p:embeddedFont>
    <p:embeddedFont>
      <p:font typeface="楷体" panose="02010609060101010101" pitchFamily="1" charset="-122"/>
      <p:regular r:id="rId23"/>
    </p:embeddedFont>
    <p:embeddedFont>
      <p:font typeface="微软雅黑" panose="020B0503020204020204" pitchFamily="2" charset="-122"/>
      <p:regular r:id="rId24"/>
      <p:bold r:id="rId25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9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font" Target="fonts/font6.fntdata" /><Relationship Id="rId22" Type="http://schemas.openxmlformats.org/officeDocument/2006/relationships/font" Target="fonts/font7.fntdata" /><Relationship Id="rId23" Type="http://schemas.openxmlformats.org/officeDocument/2006/relationships/font" Target="fonts/font8.fntdata" /><Relationship Id="rId24" Type="http://schemas.openxmlformats.org/officeDocument/2006/relationships/font" Target="fonts/font9.fntdata" /><Relationship Id="rId25" Type="http://schemas.openxmlformats.org/officeDocument/2006/relationships/font" Target="fonts/font10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6D8963-CFCD-4740-AF60-049850373CDF}" type="datetimeFigureOut">
              <a:rPr lang="zh-CN" altLang="en-US" smtClean="0"/>
              <a:t>2023/8/16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E6FDB6-6D2B-46C1-9FA1-D82906A37C3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800" kern="100">
                <a:solidFill>
                  <a:srgbClr val="333333"/>
                </a:solidFill>
                <a:effectLst/>
                <a:ea typeface="仿宋" panose="02010609060101010101" pitchFamily="49" charset="-122"/>
                <a:cs typeface="仿宋" panose="02010609060101010101" pitchFamily="49" charset="-122"/>
              </a:rPr>
              <a:t>教师引导：</a:t>
            </a:r>
            <a:r>
              <a:rPr lang="zh-CN" altLang="zh-CN" sz="1800" kern="100">
                <a:solidFill>
                  <a:srgbClr val="333333"/>
                </a:solidFill>
                <a:effectLst/>
                <a:ea typeface="仿宋" panose="02010609060101010101" pitchFamily="49" charset="-122"/>
                <a:cs typeface="仿宋" panose="02010609060101010101" pitchFamily="49" charset="-122"/>
              </a:rPr>
              <a:t>兴趣爱好实在太多了，相信同学们也有属于自己的兴趣，接下来，老师想通过一个小活动，让大家找到自己的兴趣。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26736717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E4497-727E-4593-B4A1-7DFA39D5E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24BFB-77E1-4E85-B49B-71C00A85B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6DB62-E6F1-4B7D-86BC-0DA53D7FE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638F9-AC4F-4FF4-B223-815B8C42A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4D0DA5-7E0F-485D-B253-B7C340C58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C23BA1-45DD-4948-A261-1B90E851B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E7ED89-C83C-4D7E-B4FB-45CED5242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71F2E-3FE1-4785-B724-46B29E833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7FFF8-58CA-43B4-BB50-D5D44FCBF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CBAA6-9310-4EDF-B537-4810DDA48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8F468-9B90-4DEF-94BC-670A76035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" name="组合 18"/>
          <p:cNvGrpSpPr/>
          <p:nvPr userDrawn="1"/>
        </p:nvGrpSpPr>
        <p:grpSpPr>
          <a:xfrm>
            <a:off x="3176" y="523875"/>
            <a:ext cx="12188825" cy="6335713"/>
            <a:chOff x="3176" y="523875"/>
            <a:chExt cx="12188825" cy="6335713"/>
          </a:xfrm>
        </p:grpSpPr>
        <p:sp>
          <p:nvSpPr>
            <p:cNvPr id="7" name="Freeform 7"/>
            <p:cNvSpPr/>
            <p:nvPr userDrawn="1"/>
          </p:nvSpPr>
          <p:spPr bwMode="auto">
            <a:xfrm>
              <a:off x="3176" y="3371850"/>
              <a:ext cx="1020763" cy="3487738"/>
            </a:xfrm>
            <a:custGeom>
              <a:gdLst>
                <a:gd name="T0" fmla="*/ 0 w 643"/>
                <a:gd name="T1" fmla="*/ 0 h 2197"/>
                <a:gd name="T2" fmla="*/ 0 w 643"/>
                <a:gd name="T3" fmla="*/ 2197 h 2197"/>
                <a:gd name="T4" fmla="*/ 643 w 643"/>
                <a:gd name="T5" fmla="*/ 2197 h 2197"/>
                <a:gd name="T6" fmla="*/ 0 w 643"/>
                <a:gd name="T7" fmla="*/ 0 h 2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43" h="2197">
                  <a:moveTo>
                    <a:pt x="0" y="0"/>
                  </a:moveTo>
                  <a:lnTo>
                    <a:pt x="0" y="2197"/>
                  </a:lnTo>
                  <a:lnTo>
                    <a:pt x="643" y="21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" name="Freeform 8"/>
            <p:cNvSpPr/>
            <p:nvPr userDrawn="1"/>
          </p:nvSpPr>
          <p:spPr bwMode="auto">
            <a:xfrm>
              <a:off x="3176" y="3371850"/>
              <a:ext cx="1020763" cy="3487738"/>
            </a:xfrm>
            <a:custGeom>
              <a:gdLst>
                <a:gd name="T0" fmla="*/ 0 w 643"/>
                <a:gd name="T1" fmla="*/ 0 h 2197"/>
                <a:gd name="T2" fmla="*/ 0 w 643"/>
                <a:gd name="T3" fmla="*/ 2197 h 2197"/>
                <a:gd name="T4" fmla="*/ 643 w 643"/>
                <a:gd name="T5" fmla="*/ 2197 h 2197"/>
                <a:gd name="T6" fmla="*/ 0 w 643"/>
                <a:gd name="T7" fmla="*/ 0 h 2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43" h="2197">
                  <a:moveTo>
                    <a:pt x="0" y="0"/>
                  </a:moveTo>
                  <a:lnTo>
                    <a:pt x="0" y="2197"/>
                  </a:lnTo>
                  <a:lnTo>
                    <a:pt x="643" y="2197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Freeform 9"/>
            <p:cNvSpPr/>
            <p:nvPr userDrawn="1"/>
          </p:nvSpPr>
          <p:spPr bwMode="auto">
            <a:xfrm>
              <a:off x="9642476" y="523875"/>
              <a:ext cx="2549525" cy="6335713"/>
            </a:xfrm>
            <a:custGeom>
              <a:gdLst>
                <a:gd name="T0" fmla="*/ 1049 w 1606"/>
                <a:gd name="T1" fmla="*/ 0 h 3991"/>
                <a:gd name="T2" fmla="*/ 0 w 1606"/>
                <a:gd name="T3" fmla="*/ 0 h 3991"/>
                <a:gd name="T4" fmla="*/ 1167 w 1606"/>
                <a:gd name="T5" fmla="*/ 3991 h 3991"/>
                <a:gd name="T6" fmla="*/ 1606 w 1606"/>
                <a:gd name="T7" fmla="*/ 3991 h 3991"/>
                <a:gd name="T8" fmla="*/ 1606 w 1606"/>
                <a:gd name="T9" fmla="*/ 1903 h 3991"/>
                <a:gd name="T10" fmla="*/ 1049 w 1606"/>
                <a:gd name="T11" fmla="*/ 0 h 39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06" h="3991">
                  <a:moveTo>
                    <a:pt x="1049" y="0"/>
                  </a:moveTo>
                  <a:lnTo>
                    <a:pt x="0" y="0"/>
                  </a:lnTo>
                  <a:lnTo>
                    <a:pt x="1167" y="3991"/>
                  </a:lnTo>
                  <a:lnTo>
                    <a:pt x="1606" y="3991"/>
                  </a:lnTo>
                  <a:lnTo>
                    <a:pt x="1606" y="1903"/>
                  </a:lnTo>
                  <a:lnTo>
                    <a:pt x="1049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9642476" y="523875"/>
              <a:ext cx="2549525" cy="6335713"/>
            </a:xfrm>
            <a:custGeom>
              <a:gdLst>
                <a:gd name="T0" fmla="*/ 1049 w 1606"/>
                <a:gd name="T1" fmla="*/ 0 h 3991"/>
                <a:gd name="T2" fmla="*/ 0 w 1606"/>
                <a:gd name="T3" fmla="*/ 0 h 3991"/>
                <a:gd name="T4" fmla="*/ 1167 w 1606"/>
                <a:gd name="T5" fmla="*/ 3991 h 3991"/>
                <a:gd name="T6" fmla="*/ 1606 w 1606"/>
                <a:gd name="T7" fmla="*/ 3991 h 3991"/>
                <a:gd name="T8" fmla="*/ 1606 w 1606"/>
                <a:gd name="T9" fmla="*/ 1903 h 3991"/>
                <a:gd name="T10" fmla="*/ 1049 w 1606"/>
                <a:gd name="T11" fmla="*/ 0 h 39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06" h="3991">
                  <a:moveTo>
                    <a:pt x="1049" y="0"/>
                  </a:moveTo>
                  <a:lnTo>
                    <a:pt x="0" y="0"/>
                  </a:lnTo>
                  <a:lnTo>
                    <a:pt x="1167" y="3991"/>
                  </a:lnTo>
                  <a:lnTo>
                    <a:pt x="1606" y="3991"/>
                  </a:lnTo>
                  <a:lnTo>
                    <a:pt x="1606" y="1903"/>
                  </a:lnTo>
                  <a:lnTo>
                    <a:pt x="104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Rectangle 11"/>
            <p:cNvSpPr>
              <a:spLocks noChangeArrowheads="1"/>
            </p:cNvSpPr>
            <p:nvPr userDrawn="1"/>
          </p:nvSpPr>
          <p:spPr bwMode="auto">
            <a:xfrm>
              <a:off x="1187451" y="3943350"/>
              <a:ext cx="908050" cy="6985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任意多边形 19"/>
            <p:cNvSpPr/>
            <p:nvPr userDrawn="1"/>
          </p:nvSpPr>
          <p:spPr bwMode="auto">
            <a:xfrm>
              <a:off x="5922962" y="1654175"/>
              <a:ext cx="6078538" cy="3549650"/>
            </a:xfrm>
            <a:custGeom>
              <a:gdLst>
                <a:gd name="connsiteX0" fmla="*/ 3492500 w 6078538"/>
                <a:gd name="connsiteY0" fmla="*/ 0 h 3549650"/>
                <a:gd name="connsiteX1" fmla="*/ 5040313 w 6078538"/>
                <a:gd name="connsiteY1" fmla="*/ 0 h 3549650"/>
                <a:gd name="connsiteX2" fmla="*/ 6078538 w 6078538"/>
                <a:gd name="connsiteY2" fmla="*/ 3549650 h 3549650"/>
                <a:gd name="connsiteX3" fmla="*/ 4530725 w 6078538"/>
                <a:gd name="connsiteY3" fmla="*/ 3549650 h 3549650"/>
                <a:gd name="connsiteX4" fmla="*/ 1746250 w 6078538"/>
                <a:gd name="connsiteY4" fmla="*/ 0 h 3549650"/>
                <a:gd name="connsiteX5" fmla="*/ 3294063 w 6078538"/>
                <a:gd name="connsiteY5" fmla="*/ 0 h 3549650"/>
                <a:gd name="connsiteX6" fmla="*/ 4332288 w 6078538"/>
                <a:gd name="connsiteY6" fmla="*/ 3549650 h 3549650"/>
                <a:gd name="connsiteX7" fmla="*/ 2786063 w 6078538"/>
                <a:gd name="connsiteY7" fmla="*/ 3549650 h 3549650"/>
                <a:gd name="connsiteX8" fmla="*/ 0 w 6078538"/>
                <a:gd name="connsiteY8" fmla="*/ 0 h 3549650"/>
                <a:gd name="connsiteX9" fmla="*/ 1549400 w 6078538"/>
                <a:gd name="connsiteY9" fmla="*/ 0 h 3549650"/>
                <a:gd name="connsiteX10" fmla="*/ 2587625 w 6078538"/>
                <a:gd name="connsiteY10" fmla="*/ 3549650 h 3549650"/>
                <a:gd name="connsiteX11" fmla="*/ 1038225 w 6078538"/>
                <a:gd name="connsiteY11" fmla="*/ 3549650 h 354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078538" h="3549650">
                  <a:moveTo>
                    <a:pt x="3492500" y="0"/>
                  </a:moveTo>
                  <a:lnTo>
                    <a:pt x="5040313" y="0"/>
                  </a:lnTo>
                  <a:lnTo>
                    <a:pt x="6078538" y="3549650"/>
                  </a:lnTo>
                  <a:lnTo>
                    <a:pt x="4530725" y="3549650"/>
                  </a:lnTo>
                  <a:close/>
                  <a:moveTo>
                    <a:pt x="1746250" y="0"/>
                  </a:moveTo>
                  <a:lnTo>
                    <a:pt x="3294063" y="0"/>
                  </a:lnTo>
                  <a:lnTo>
                    <a:pt x="4332288" y="3549650"/>
                  </a:lnTo>
                  <a:lnTo>
                    <a:pt x="2786063" y="3549650"/>
                  </a:lnTo>
                  <a:close/>
                  <a:moveTo>
                    <a:pt x="0" y="0"/>
                  </a:moveTo>
                  <a:lnTo>
                    <a:pt x="1549400" y="0"/>
                  </a:lnTo>
                  <a:lnTo>
                    <a:pt x="2587625" y="3549650"/>
                  </a:lnTo>
                  <a:lnTo>
                    <a:pt x="1038225" y="3549650"/>
                  </a:lnTo>
                  <a:close/>
                </a:path>
              </a:pathLst>
            </a:custGeom>
            <a:blipFill>
              <a:blip r:embed="rId1"/>
              <a:stretch>
                <a:fillRect l="-836" t="-4918" r="836" b="-4918"/>
              </a:stretch>
            </a:blip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Rectangle 15"/>
            <p:cNvSpPr>
              <a:spLocks noChangeArrowheads="1"/>
            </p:cNvSpPr>
            <p:nvPr userDrawn="1"/>
          </p:nvSpPr>
          <p:spPr bwMode="auto">
            <a:xfrm>
              <a:off x="5922963" y="5810250"/>
              <a:ext cx="1806575" cy="10318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9801" name="副标题 2"/>
          <p:cNvSpPr>
            <a:spLocks noGrp="1"/>
          </p:cNvSpPr>
          <p:nvPr userDrawn="1">
            <p:ph type="subTitle" idx="1"/>
          </p:nvPr>
        </p:nvSpPr>
        <p:spPr>
          <a:xfrm>
            <a:off x="1187451" y="2961684"/>
            <a:ext cx="5553076" cy="55879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9802" name="标题 1"/>
          <p:cNvSpPr>
            <a:spLocks noGrp="1"/>
          </p:cNvSpPr>
          <p:nvPr userDrawn="1">
            <p:ph type="ctrTitle"/>
          </p:nvPr>
        </p:nvSpPr>
        <p:spPr>
          <a:xfrm>
            <a:off x="1187451" y="1829797"/>
            <a:ext cx="5553076" cy="1131888"/>
          </a:xfrm>
        </p:spPr>
        <p:txBody>
          <a:bodyPr anchor="ctr">
            <a:normAutofit/>
          </a:bodyPr>
          <a:lstStyle>
            <a:lvl1pPr algn="l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1187451" y="4724992"/>
            <a:ext cx="5553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</a:p>
        </p:txBody>
      </p:sp>
      <p:sp>
        <p:nvSpPr>
          <p:cNvPr id="13" name="文本占位符 13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1187451" y="5021263"/>
            <a:ext cx="5553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5135" y="5957000"/>
            <a:ext cx="2549525" cy="75425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3956574" y="2762793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3957690" y="3658143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Freeform 10"/>
          <p:cNvSpPr/>
          <p:nvPr userDrawn="1"/>
        </p:nvSpPr>
        <p:spPr bwMode="auto">
          <a:xfrm>
            <a:off x="9642476" y="523875"/>
            <a:ext cx="2549525" cy="6335713"/>
          </a:xfrm>
          <a:custGeom>
            <a:gdLst>
              <a:gd name="T0" fmla="*/ 1049 w 1606"/>
              <a:gd name="T1" fmla="*/ 0 h 3991"/>
              <a:gd name="T2" fmla="*/ 0 w 1606"/>
              <a:gd name="T3" fmla="*/ 0 h 3991"/>
              <a:gd name="T4" fmla="*/ 1167 w 1606"/>
              <a:gd name="T5" fmla="*/ 3991 h 3991"/>
              <a:gd name="T6" fmla="*/ 1606 w 1606"/>
              <a:gd name="T7" fmla="*/ 3991 h 3991"/>
              <a:gd name="T8" fmla="*/ 1606 w 1606"/>
              <a:gd name="T9" fmla="*/ 1903 h 3991"/>
              <a:gd name="T10" fmla="*/ 1049 w 1606"/>
              <a:gd name="T11" fmla="*/ 0 h 39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06" h="3991">
                <a:moveTo>
                  <a:pt x="1049" y="0"/>
                </a:moveTo>
                <a:lnTo>
                  <a:pt x="0" y="0"/>
                </a:lnTo>
                <a:lnTo>
                  <a:pt x="1167" y="3991"/>
                </a:lnTo>
                <a:lnTo>
                  <a:pt x="1606" y="3991"/>
                </a:lnTo>
                <a:lnTo>
                  <a:pt x="1606" y="1903"/>
                </a:lnTo>
                <a:lnTo>
                  <a:pt x="1049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" name="组合 25"/>
          <p:cNvGrpSpPr/>
          <p:nvPr userDrawn="1"/>
        </p:nvGrpSpPr>
        <p:grpSpPr>
          <a:xfrm>
            <a:off x="0" y="-1"/>
            <a:ext cx="2796431" cy="6859589"/>
            <a:chOff x="0" y="523875"/>
            <a:chExt cx="2582864" cy="6335713"/>
          </a:xfrm>
        </p:grpSpPr>
        <p:sp>
          <p:nvSpPr>
            <p:cNvPr id="6" name="Freeform 8"/>
            <p:cNvSpPr/>
            <p:nvPr userDrawn="1"/>
          </p:nvSpPr>
          <p:spPr bwMode="auto">
            <a:xfrm>
              <a:off x="3176" y="3371850"/>
              <a:ext cx="1020763" cy="3487738"/>
            </a:xfrm>
            <a:custGeom>
              <a:gdLst>
                <a:gd name="T0" fmla="*/ 0 w 643"/>
                <a:gd name="T1" fmla="*/ 0 h 2197"/>
                <a:gd name="T2" fmla="*/ 0 w 643"/>
                <a:gd name="T3" fmla="*/ 2197 h 2197"/>
                <a:gd name="T4" fmla="*/ 643 w 643"/>
                <a:gd name="T5" fmla="*/ 2197 h 2197"/>
                <a:gd name="T6" fmla="*/ 0 w 643"/>
                <a:gd name="T7" fmla="*/ 0 h 2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43" h="2197">
                  <a:moveTo>
                    <a:pt x="0" y="0"/>
                  </a:moveTo>
                  <a:lnTo>
                    <a:pt x="0" y="2197"/>
                  </a:lnTo>
                  <a:lnTo>
                    <a:pt x="643" y="2197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" name="Freeform 9"/>
            <p:cNvSpPr/>
            <p:nvPr userDrawn="1"/>
          </p:nvSpPr>
          <p:spPr bwMode="auto">
            <a:xfrm flipH="1">
              <a:off x="0" y="523875"/>
              <a:ext cx="2549525" cy="6335713"/>
            </a:xfrm>
            <a:custGeom>
              <a:gdLst>
                <a:gd name="T0" fmla="*/ 1049 w 1606"/>
                <a:gd name="T1" fmla="*/ 0 h 3991"/>
                <a:gd name="T2" fmla="*/ 0 w 1606"/>
                <a:gd name="T3" fmla="*/ 0 h 3991"/>
                <a:gd name="T4" fmla="*/ 1167 w 1606"/>
                <a:gd name="T5" fmla="*/ 3991 h 3991"/>
                <a:gd name="T6" fmla="*/ 1606 w 1606"/>
                <a:gd name="T7" fmla="*/ 3991 h 3991"/>
                <a:gd name="T8" fmla="*/ 1606 w 1606"/>
                <a:gd name="T9" fmla="*/ 1903 h 3991"/>
                <a:gd name="T10" fmla="*/ 1049 w 1606"/>
                <a:gd name="T11" fmla="*/ 0 h 39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06" h="3991">
                  <a:moveTo>
                    <a:pt x="1049" y="0"/>
                  </a:moveTo>
                  <a:lnTo>
                    <a:pt x="0" y="0"/>
                  </a:lnTo>
                  <a:lnTo>
                    <a:pt x="1167" y="3991"/>
                  </a:lnTo>
                  <a:lnTo>
                    <a:pt x="1606" y="3991"/>
                  </a:lnTo>
                  <a:lnTo>
                    <a:pt x="1606" y="1903"/>
                  </a:lnTo>
                  <a:lnTo>
                    <a:pt x="1049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9" name="组合 18"/>
            <p:cNvGrpSpPr/>
            <p:nvPr userDrawn="1"/>
          </p:nvGrpSpPr>
          <p:grpSpPr>
            <a:xfrm>
              <a:off x="91650" y="523875"/>
              <a:ext cx="2491214" cy="2998487"/>
              <a:chOff x="202419" y="1051379"/>
              <a:chExt cx="2108701" cy="2538085"/>
            </a:xfrm>
          </p:grpSpPr>
          <p:sp>
            <p:nvSpPr>
              <p:cNvPr id="23" name="Freeform 5"/>
              <p:cNvSpPr/>
              <p:nvPr userDrawn="1"/>
            </p:nvSpPr>
            <p:spPr bwMode="auto">
              <a:xfrm flipH="1">
                <a:off x="727517" y="1414589"/>
                <a:ext cx="1583603" cy="2174875"/>
              </a:xfrm>
              <a:custGeom>
                <a:gdLst>
                  <a:gd name="T0" fmla="*/ 3147 w 3147"/>
                  <a:gd name="T1" fmla="*/ 4322 h 4322"/>
                  <a:gd name="T2" fmla="*/ 1263 w 3147"/>
                  <a:gd name="T3" fmla="*/ 4322 h 4322"/>
                  <a:gd name="T4" fmla="*/ 0 w 3147"/>
                  <a:gd name="T5" fmla="*/ 0 h 4322"/>
                  <a:gd name="T6" fmla="*/ 1883 w 3147"/>
                  <a:gd name="T7" fmla="*/ 0 h 4322"/>
                  <a:gd name="T8" fmla="*/ 3147 w 3147"/>
                  <a:gd name="T9" fmla="*/ 4322 h 43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147" h="4322">
                    <a:moveTo>
                      <a:pt x="3147" y="4322"/>
                    </a:moveTo>
                    <a:lnTo>
                      <a:pt x="1263" y="4322"/>
                    </a:lnTo>
                    <a:lnTo>
                      <a:pt x="0" y="0"/>
                    </a:lnTo>
                    <a:lnTo>
                      <a:pt x="1883" y="0"/>
                    </a:lnTo>
                    <a:lnTo>
                      <a:pt x="3147" y="4322"/>
                    </a:ln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Freeform 6"/>
              <p:cNvSpPr/>
              <p:nvPr userDrawn="1"/>
            </p:nvSpPr>
            <p:spPr bwMode="auto">
              <a:xfrm flipH="1">
                <a:off x="491144" y="1210082"/>
                <a:ext cx="1584106" cy="2174875"/>
              </a:xfrm>
              <a:custGeom>
                <a:gdLst>
                  <a:gd name="T0" fmla="*/ 3148 w 3148"/>
                  <a:gd name="T1" fmla="*/ 4322 h 4322"/>
                  <a:gd name="T2" fmla="*/ 1263 w 3148"/>
                  <a:gd name="T3" fmla="*/ 4322 h 4322"/>
                  <a:gd name="T4" fmla="*/ 0 w 3148"/>
                  <a:gd name="T5" fmla="*/ 0 h 4322"/>
                  <a:gd name="T6" fmla="*/ 1883 w 3148"/>
                  <a:gd name="T7" fmla="*/ 0 h 4322"/>
                  <a:gd name="T8" fmla="*/ 3148 w 3148"/>
                  <a:gd name="T9" fmla="*/ 4322 h 43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148" h="4322">
                    <a:moveTo>
                      <a:pt x="3148" y="4322"/>
                    </a:moveTo>
                    <a:lnTo>
                      <a:pt x="1263" y="4322"/>
                    </a:lnTo>
                    <a:lnTo>
                      <a:pt x="0" y="0"/>
                    </a:lnTo>
                    <a:lnTo>
                      <a:pt x="1883" y="0"/>
                    </a:lnTo>
                    <a:lnTo>
                      <a:pt x="3148" y="4322"/>
                    </a:ln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Freeform 7"/>
              <p:cNvSpPr/>
              <p:nvPr userDrawn="1"/>
            </p:nvSpPr>
            <p:spPr bwMode="auto">
              <a:xfrm flipH="1">
                <a:off x="202419" y="1051379"/>
                <a:ext cx="1584106" cy="2174875"/>
              </a:xfrm>
              <a:custGeom>
                <a:gdLst>
                  <a:gd name="T0" fmla="*/ 3148 w 3148"/>
                  <a:gd name="T1" fmla="*/ 4322 h 4322"/>
                  <a:gd name="T2" fmla="*/ 1263 w 3148"/>
                  <a:gd name="T3" fmla="*/ 4322 h 4322"/>
                  <a:gd name="T4" fmla="*/ 0 w 3148"/>
                  <a:gd name="T5" fmla="*/ 0 h 4322"/>
                  <a:gd name="T6" fmla="*/ 1885 w 3148"/>
                  <a:gd name="T7" fmla="*/ 0 h 4322"/>
                  <a:gd name="T8" fmla="*/ 3148 w 3148"/>
                  <a:gd name="T9" fmla="*/ 4322 h 43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148" h="4322">
                    <a:moveTo>
                      <a:pt x="3148" y="4322"/>
                    </a:moveTo>
                    <a:lnTo>
                      <a:pt x="1263" y="4322"/>
                    </a:lnTo>
                    <a:lnTo>
                      <a:pt x="0" y="0"/>
                    </a:lnTo>
                    <a:lnTo>
                      <a:pt x="1885" y="0"/>
                    </a:lnTo>
                    <a:lnTo>
                      <a:pt x="3148" y="4322"/>
                    </a:ln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>2023/8/16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>2023/8/16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>
            <a:off x="484980" y="362740"/>
            <a:ext cx="11220449" cy="6132519"/>
          </a:xfrm>
          <a:prstGeom prst="rect">
            <a:avLst/>
          </a:prstGeom>
          <a:solidFill>
            <a:schemeClr val="accent3">
              <a:lumMod val="20000"/>
              <a:lumOff val="8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9979" y="434631"/>
            <a:ext cx="1912979" cy="56593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 userDrawn="1"/>
        </p:nvGrpSpPr>
        <p:grpSpPr>
          <a:xfrm flipH="1">
            <a:off x="3176" y="523875"/>
            <a:ext cx="12188825" cy="6335713"/>
            <a:chOff x="3176" y="523875"/>
            <a:chExt cx="12188825" cy="6335713"/>
          </a:xfrm>
        </p:grpSpPr>
        <p:sp>
          <p:nvSpPr>
            <p:cNvPr id="7" name="Freeform 7"/>
            <p:cNvSpPr/>
            <p:nvPr userDrawn="1"/>
          </p:nvSpPr>
          <p:spPr bwMode="auto">
            <a:xfrm>
              <a:off x="3176" y="3371850"/>
              <a:ext cx="1020763" cy="3487738"/>
            </a:xfrm>
            <a:custGeom>
              <a:gdLst>
                <a:gd name="T0" fmla="*/ 0 w 643"/>
                <a:gd name="T1" fmla="*/ 0 h 2197"/>
                <a:gd name="T2" fmla="*/ 0 w 643"/>
                <a:gd name="T3" fmla="*/ 2197 h 2197"/>
                <a:gd name="T4" fmla="*/ 643 w 643"/>
                <a:gd name="T5" fmla="*/ 2197 h 2197"/>
                <a:gd name="T6" fmla="*/ 0 w 643"/>
                <a:gd name="T7" fmla="*/ 0 h 2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43" h="2197">
                  <a:moveTo>
                    <a:pt x="0" y="0"/>
                  </a:moveTo>
                  <a:lnTo>
                    <a:pt x="0" y="2197"/>
                  </a:lnTo>
                  <a:lnTo>
                    <a:pt x="643" y="21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" name="Freeform 8"/>
            <p:cNvSpPr/>
            <p:nvPr userDrawn="1"/>
          </p:nvSpPr>
          <p:spPr bwMode="auto">
            <a:xfrm>
              <a:off x="3176" y="3371850"/>
              <a:ext cx="1020763" cy="3487738"/>
            </a:xfrm>
            <a:custGeom>
              <a:gdLst>
                <a:gd name="T0" fmla="*/ 0 w 643"/>
                <a:gd name="T1" fmla="*/ 0 h 2197"/>
                <a:gd name="T2" fmla="*/ 0 w 643"/>
                <a:gd name="T3" fmla="*/ 2197 h 2197"/>
                <a:gd name="T4" fmla="*/ 643 w 643"/>
                <a:gd name="T5" fmla="*/ 2197 h 2197"/>
                <a:gd name="T6" fmla="*/ 0 w 643"/>
                <a:gd name="T7" fmla="*/ 0 h 2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43" h="2197">
                  <a:moveTo>
                    <a:pt x="0" y="0"/>
                  </a:moveTo>
                  <a:lnTo>
                    <a:pt x="0" y="2197"/>
                  </a:lnTo>
                  <a:lnTo>
                    <a:pt x="643" y="2197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Freeform 9"/>
            <p:cNvSpPr/>
            <p:nvPr userDrawn="1"/>
          </p:nvSpPr>
          <p:spPr bwMode="auto">
            <a:xfrm>
              <a:off x="9642476" y="523875"/>
              <a:ext cx="2549525" cy="6335713"/>
            </a:xfrm>
            <a:custGeom>
              <a:gdLst>
                <a:gd name="T0" fmla="*/ 1049 w 1606"/>
                <a:gd name="T1" fmla="*/ 0 h 3991"/>
                <a:gd name="T2" fmla="*/ 0 w 1606"/>
                <a:gd name="T3" fmla="*/ 0 h 3991"/>
                <a:gd name="T4" fmla="*/ 1167 w 1606"/>
                <a:gd name="T5" fmla="*/ 3991 h 3991"/>
                <a:gd name="T6" fmla="*/ 1606 w 1606"/>
                <a:gd name="T7" fmla="*/ 3991 h 3991"/>
                <a:gd name="T8" fmla="*/ 1606 w 1606"/>
                <a:gd name="T9" fmla="*/ 1903 h 3991"/>
                <a:gd name="T10" fmla="*/ 1049 w 1606"/>
                <a:gd name="T11" fmla="*/ 0 h 39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06" h="3991">
                  <a:moveTo>
                    <a:pt x="1049" y="0"/>
                  </a:moveTo>
                  <a:lnTo>
                    <a:pt x="0" y="0"/>
                  </a:lnTo>
                  <a:lnTo>
                    <a:pt x="1167" y="3991"/>
                  </a:lnTo>
                  <a:lnTo>
                    <a:pt x="1606" y="3991"/>
                  </a:lnTo>
                  <a:lnTo>
                    <a:pt x="1606" y="1903"/>
                  </a:lnTo>
                  <a:lnTo>
                    <a:pt x="1049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9642476" y="523875"/>
              <a:ext cx="2549525" cy="6335713"/>
            </a:xfrm>
            <a:custGeom>
              <a:gdLst>
                <a:gd name="T0" fmla="*/ 1049 w 1606"/>
                <a:gd name="T1" fmla="*/ 0 h 3991"/>
                <a:gd name="T2" fmla="*/ 0 w 1606"/>
                <a:gd name="T3" fmla="*/ 0 h 3991"/>
                <a:gd name="T4" fmla="*/ 1167 w 1606"/>
                <a:gd name="T5" fmla="*/ 3991 h 3991"/>
                <a:gd name="T6" fmla="*/ 1606 w 1606"/>
                <a:gd name="T7" fmla="*/ 3991 h 3991"/>
                <a:gd name="T8" fmla="*/ 1606 w 1606"/>
                <a:gd name="T9" fmla="*/ 1903 h 3991"/>
                <a:gd name="T10" fmla="*/ 1049 w 1606"/>
                <a:gd name="T11" fmla="*/ 0 h 39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06" h="3991">
                  <a:moveTo>
                    <a:pt x="1049" y="0"/>
                  </a:moveTo>
                  <a:lnTo>
                    <a:pt x="0" y="0"/>
                  </a:lnTo>
                  <a:lnTo>
                    <a:pt x="1167" y="3991"/>
                  </a:lnTo>
                  <a:lnTo>
                    <a:pt x="1606" y="3991"/>
                  </a:lnTo>
                  <a:lnTo>
                    <a:pt x="1606" y="1903"/>
                  </a:lnTo>
                  <a:lnTo>
                    <a:pt x="104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任意多边形 11"/>
            <p:cNvSpPr/>
            <p:nvPr userDrawn="1"/>
          </p:nvSpPr>
          <p:spPr bwMode="auto">
            <a:xfrm>
              <a:off x="5922962" y="1654175"/>
              <a:ext cx="6078538" cy="3549650"/>
            </a:xfrm>
            <a:custGeom>
              <a:gdLst>
                <a:gd name="connsiteX0" fmla="*/ 3492500 w 6078538"/>
                <a:gd name="connsiteY0" fmla="*/ 0 h 3549650"/>
                <a:gd name="connsiteX1" fmla="*/ 5040313 w 6078538"/>
                <a:gd name="connsiteY1" fmla="*/ 0 h 3549650"/>
                <a:gd name="connsiteX2" fmla="*/ 6078538 w 6078538"/>
                <a:gd name="connsiteY2" fmla="*/ 3549650 h 3549650"/>
                <a:gd name="connsiteX3" fmla="*/ 4530725 w 6078538"/>
                <a:gd name="connsiteY3" fmla="*/ 3549650 h 3549650"/>
                <a:gd name="connsiteX4" fmla="*/ 1746250 w 6078538"/>
                <a:gd name="connsiteY4" fmla="*/ 0 h 3549650"/>
                <a:gd name="connsiteX5" fmla="*/ 3294063 w 6078538"/>
                <a:gd name="connsiteY5" fmla="*/ 0 h 3549650"/>
                <a:gd name="connsiteX6" fmla="*/ 4332288 w 6078538"/>
                <a:gd name="connsiteY6" fmla="*/ 3549650 h 3549650"/>
                <a:gd name="connsiteX7" fmla="*/ 2786063 w 6078538"/>
                <a:gd name="connsiteY7" fmla="*/ 3549650 h 3549650"/>
                <a:gd name="connsiteX8" fmla="*/ 0 w 6078538"/>
                <a:gd name="connsiteY8" fmla="*/ 0 h 3549650"/>
                <a:gd name="connsiteX9" fmla="*/ 1549400 w 6078538"/>
                <a:gd name="connsiteY9" fmla="*/ 0 h 3549650"/>
                <a:gd name="connsiteX10" fmla="*/ 2587625 w 6078538"/>
                <a:gd name="connsiteY10" fmla="*/ 3549650 h 3549650"/>
                <a:gd name="connsiteX11" fmla="*/ 1038225 w 6078538"/>
                <a:gd name="connsiteY11" fmla="*/ 3549650 h 354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078538" h="3549650">
                  <a:moveTo>
                    <a:pt x="3492500" y="0"/>
                  </a:moveTo>
                  <a:lnTo>
                    <a:pt x="5040313" y="0"/>
                  </a:lnTo>
                  <a:lnTo>
                    <a:pt x="6078538" y="3549650"/>
                  </a:lnTo>
                  <a:lnTo>
                    <a:pt x="4530725" y="3549650"/>
                  </a:lnTo>
                  <a:close/>
                  <a:moveTo>
                    <a:pt x="1746250" y="0"/>
                  </a:moveTo>
                  <a:lnTo>
                    <a:pt x="3294063" y="0"/>
                  </a:lnTo>
                  <a:lnTo>
                    <a:pt x="4332288" y="3549650"/>
                  </a:lnTo>
                  <a:lnTo>
                    <a:pt x="2786063" y="3549650"/>
                  </a:lnTo>
                  <a:close/>
                  <a:moveTo>
                    <a:pt x="0" y="0"/>
                  </a:moveTo>
                  <a:lnTo>
                    <a:pt x="1549400" y="0"/>
                  </a:lnTo>
                  <a:lnTo>
                    <a:pt x="2587625" y="3549650"/>
                  </a:lnTo>
                  <a:lnTo>
                    <a:pt x="1038225" y="3549650"/>
                  </a:lnTo>
                  <a:close/>
                </a:path>
              </a:pathLst>
            </a:custGeom>
            <a:blipFill>
              <a:blip r:embed="rId1"/>
              <a:stretch>
                <a:fillRect l="-836" t="-4918" r="836" b="-4918"/>
              </a:stretch>
            </a:blip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Rectangle 15"/>
            <p:cNvSpPr>
              <a:spLocks noChangeArrowheads="1"/>
            </p:cNvSpPr>
            <p:nvPr userDrawn="1"/>
          </p:nvSpPr>
          <p:spPr bwMode="auto">
            <a:xfrm>
              <a:off x="5922963" y="5810250"/>
              <a:ext cx="1806575" cy="10318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6018215" y="2391691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6018215" y="4697927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tx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6018216" y="4401656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</a:p>
        </p:txBody>
      </p:sp>
      <p:pic>
        <p:nvPicPr>
          <p:cNvPr id="2" name="图片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6449" y="5957000"/>
            <a:ext cx="2549525" cy="75425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>2023/8/16</a:t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hemeOverride" Target="../theme/themeOverride2.xml" /><Relationship Id="rId3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3.xml" /><Relationship Id="rId3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tags" Target="../tags/tag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6.jpeg" /><Relationship Id="rId4" Type="http://schemas.openxmlformats.org/officeDocument/2006/relationships/tags" Target="../tags/tag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tags" Target="../tags/tag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461040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zh-CN"/>
              <a:t>我的兴趣爱好</a:t>
            </a:r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zh-CN"/>
              <a:t>《</a:t>
            </a:r>
            <a:r>
              <a:rPr lang="zh-CN" altLang="en-US"/>
              <a:t>心理健康</a:t>
            </a:r>
            <a:r>
              <a:rPr lang="en-US" altLang="zh-CN"/>
              <a:t>》 </a:t>
            </a:r>
            <a:r>
              <a:rPr lang="zh-CN" altLang="en-US"/>
              <a:t>六年级上册 第一课</a:t>
            </a: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757282" y="1700808"/>
            <a:ext cx="10763205" cy="4083608"/>
            <a:chOff x="757282" y="1700808"/>
            <a:chExt cx="10763205" cy="4083608"/>
          </a:xfrm>
        </p:grpSpPr>
        <p:grpSp>
          <p:nvGrpSpPr>
            <p:cNvPr id="6" name="2b751056-6b97-492c-b763-340acee7e99d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  <p:cNvGrpSpPr>
              <a:grpSpLocks noChangeAspect="1"/>
            </p:cNvGrpSpPr>
            <p:nvPr/>
          </p:nvGrpSpPr>
          <p:grpSpPr>
            <a:xfrm>
              <a:off x="757282" y="1700808"/>
              <a:ext cx="10763205" cy="4083608"/>
              <a:chOff x="1175743" y="1700808"/>
              <a:chExt cx="10344744" cy="4083608"/>
            </a:xfrm>
          </p:grpSpPr>
          <p:sp>
            <p:nvSpPr>
              <p:cNvPr id="7" name="iṡľïḑè"/>
              <p:cNvSpPr txBox="1"/>
              <p:nvPr/>
            </p:nvSpPr>
            <p:spPr bwMode="auto">
              <a:xfrm>
                <a:off x="3822192" y="1780800"/>
                <a:ext cx="7698295" cy="4003616"/>
              </a:xfrm>
              <a:prstGeom prst="rect">
                <a:avLst/>
              </a:prstGeom>
              <a:noFill/>
            </p:spPr>
            <p:txBody>
              <a:bodyPr wrap="square" tIns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600" b="1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ea"/>
                  </a:defRPr>
                </a:lvl1pPr>
                <a:lvl2pPr marL="742950" indent="-285750" algn="l" defTabSz="914400" rtl="0" eaLnBrk="1" latinLnBrk="0" hangingPunct="1"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342900" indent="-342900">
                  <a:lnSpc>
                    <a:spcPct val="150000"/>
                  </a:lnSpc>
                  <a:buFont typeface="+mj-lt"/>
                  <a:buAutoNum type="arabicPeriod"/>
                </a:pPr>
                <a:r>
                  <a:rPr lang="zh-CN" b="0">
                    <a:latin typeface="+mn-lt"/>
                    <a:ea typeface="+mn-ea"/>
                    <a:sym typeface="+mn-lt"/>
                  </a:rPr>
                  <a:t>发现兴趣之乐</a:t>
                </a:r>
              </a:p>
              <a:p>
                <a:pPr marL="342900" indent="-342900">
                  <a:lnSpc>
                    <a:spcPct val="150000"/>
                  </a:lnSpc>
                  <a:buFont typeface="+mj-lt"/>
                  <a:buAutoNum type="arabicPeriod"/>
                </a:pPr>
                <a:r>
                  <a:rPr lang="zh-CN" altLang="en-US" b="0">
                    <a:latin typeface="+mn-lt"/>
                    <a:ea typeface="+mn-ea"/>
                    <a:sym typeface="+mn-lt"/>
                  </a:rPr>
                  <a:t>加入兴趣联盟</a:t>
                </a:r>
                <a:endParaRPr lang="en-US" altLang="zh-CN" b="0">
                  <a:latin typeface="+mn-lt"/>
                  <a:ea typeface="+mn-ea"/>
                  <a:sym typeface="+mn-lt"/>
                </a:endParaRPr>
              </a:p>
              <a:p>
                <a:pPr marL="342900" indent="-342900">
                  <a:lnSpc>
                    <a:spcPct val="150000"/>
                  </a:lnSpc>
                  <a:buFont typeface="+mj-lt"/>
                  <a:buAutoNum type="arabicPeriod"/>
                </a:pPr>
                <a:r>
                  <a:rPr lang="zh-CN" b="0">
                    <a:latin typeface="+mn-lt"/>
                    <a:ea typeface="+mn-ea"/>
                    <a:sym typeface="+mn-lt"/>
                  </a:rPr>
                  <a:t>兴趣联盟大</a:t>
                </a:r>
                <a:r>
                  <a:rPr lang="en-US" altLang="zh-CN" b="0">
                    <a:latin typeface="+mn-lt"/>
                    <a:ea typeface="+mn-ea"/>
                    <a:sym typeface="+mn-lt"/>
                  </a:rPr>
                  <a:t>PK</a:t>
                </a:r>
              </a:p>
              <a:p>
                <a:pPr marL="342900" indent="-342900">
                  <a:lnSpc>
                    <a:spcPct val="150000"/>
                  </a:lnSpc>
                  <a:buFont typeface="+mj-lt"/>
                  <a:buAutoNum type="arabicPeriod"/>
                </a:pPr>
                <a:r>
                  <a:rPr lang="zh-CN" altLang="en-US" b="0">
                    <a:latin typeface="+mn-lt"/>
                    <a:ea typeface="+mn-ea"/>
                    <a:sym typeface="+mn-lt"/>
                  </a:rPr>
                  <a:t>我的进阶之路</a:t>
                </a:r>
              </a:p>
            </p:txBody>
          </p:sp>
          <p:cxnSp>
            <p:nvCxnSpPr>
              <p:cNvPr id="8" name="直接连接符 7"/>
              <p:cNvCxnSpPr/>
              <p:nvPr/>
            </p:nvCxnSpPr>
            <p:spPr>
              <a:xfrm flipH="1">
                <a:off x="3696888" y="1780800"/>
                <a:ext cx="0" cy="4003616"/>
              </a:xfrm>
              <a:prstGeom prst="line">
                <a:avLst/>
              </a:prstGeom>
              <a:solidFill>
                <a:srgbClr val="FFCC00"/>
              </a:solidFill>
              <a:ln w="3175" cap="flat" cmpd="sng" algn="ctr">
                <a:solidFill>
                  <a:schemeClr val="bg1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9" name="išľïḋé"/>
              <p:cNvSpPr txBox="1"/>
              <p:nvPr/>
            </p:nvSpPr>
            <p:spPr>
              <a:xfrm>
                <a:off x="1175743" y="1700808"/>
                <a:ext cx="2521108" cy="52322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800" b="1">
                    <a:solidFill>
                      <a:schemeClr val="accent1"/>
                    </a:solidFill>
                    <a:cs typeface="+mn-ea"/>
                    <a:sym typeface="+mn-lt"/>
                  </a:rPr>
                  <a:t>目录</a:t>
                </a:r>
                <a:endParaRPr lang="tr-TR" sz="2800" b="1">
                  <a:solidFill>
                    <a:schemeClr val="accent1"/>
                  </a:solidFill>
                  <a:cs typeface="+mn-ea"/>
                  <a:sym typeface="+mn-lt"/>
                </a:endParaRPr>
              </a:p>
            </p:txBody>
          </p:sp>
        </p:grpSp>
        <p:sp>
          <p:nvSpPr>
            <p:cNvPr id="10" name="poetry_91022"/>
            <p:cNvSpPr>
              <a:spLocks noChangeAspect="1"/>
            </p:cNvSpPr>
            <p:nvPr/>
          </p:nvSpPr>
          <p:spPr bwMode="auto">
            <a:xfrm>
              <a:off x="2379533" y="4867348"/>
              <a:ext cx="870506" cy="915667"/>
            </a:xfrm>
            <a:custGeom>
              <a:gdLst>
                <a:gd name="T0" fmla="*/ 3353 w 5127"/>
                <a:gd name="T1" fmla="*/ 1728 h 5401"/>
                <a:gd name="T2" fmla="*/ 2183 w 5127"/>
                <a:gd name="T3" fmla="*/ 1608 h 5401"/>
                <a:gd name="T4" fmla="*/ 3353 w 5127"/>
                <a:gd name="T5" fmla="*/ 1488 h 5401"/>
                <a:gd name="T6" fmla="*/ 3103 w 5127"/>
                <a:gd name="T7" fmla="*/ 2231 h 5401"/>
                <a:gd name="T8" fmla="*/ 3103 w 5127"/>
                <a:gd name="T9" fmla="*/ 1991 h 5401"/>
                <a:gd name="T10" fmla="*/ 2432 w 5127"/>
                <a:gd name="T11" fmla="*/ 2111 h 5401"/>
                <a:gd name="T12" fmla="*/ 3103 w 5127"/>
                <a:gd name="T13" fmla="*/ 2231 h 5401"/>
                <a:gd name="T14" fmla="*/ 3353 w 5127"/>
                <a:gd name="T15" fmla="*/ 2648 h 5401"/>
                <a:gd name="T16" fmla="*/ 2183 w 5127"/>
                <a:gd name="T17" fmla="*/ 2768 h 5401"/>
                <a:gd name="T18" fmla="*/ 3353 w 5127"/>
                <a:gd name="T19" fmla="*/ 2888 h 5401"/>
                <a:gd name="T20" fmla="*/ 2552 w 5127"/>
                <a:gd name="T21" fmla="*/ 3151 h 5401"/>
                <a:gd name="T22" fmla="*/ 2552 w 5127"/>
                <a:gd name="T23" fmla="*/ 3391 h 5401"/>
                <a:gd name="T24" fmla="*/ 3223 w 5127"/>
                <a:gd name="T25" fmla="*/ 3271 h 5401"/>
                <a:gd name="T26" fmla="*/ 2552 w 5127"/>
                <a:gd name="T27" fmla="*/ 3151 h 5401"/>
                <a:gd name="T28" fmla="*/ 4448 w 5127"/>
                <a:gd name="T29" fmla="*/ 1442 h 5401"/>
                <a:gd name="T30" fmla="*/ 4688 w 5127"/>
                <a:gd name="T31" fmla="*/ 1442 h 5401"/>
                <a:gd name="T32" fmla="*/ 3988 w 5127"/>
                <a:gd name="T33" fmla="*/ 0 h 5401"/>
                <a:gd name="T34" fmla="*/ 0 w 5127"/>
                <a:gd name="T35" fmla="*/ 604 h 5401"/>
                <a:gd name="T36" fmla="*/ 120 w 5127"/>
                <a:gd name="T37" fmla="*/ 1792 h 5401"/>
                <a:gd name="T38" fmla="*/ 686 w 5127"/>
                <a:gd name="T39" fmla="*/ 1672 h 5401"/>
                <a:gd name="T40" fmla="*/ 240 w 5127"/>
                <a:gd name="T41" fmla="*/ 1552 h 5401"/>
                <a:gd name="T42" fmla="*/ 604 w 5127"/>
                <a:gd name="T43" fmla="*/ 240 h 5401"/>
                <a:gd name="T44" fmla="*/ 968 w 5127"/>
                <a:gd name="T45" fmla="*/ 4179 h 5401"/>
                <a:gd name="T46" fmla="*/ 3904 w 5127"/>
                <a:gd name="T47" fmla="*/ 4879 h 5401"/>
                <a:gd name="T48" fmla="*/ 3904 w 5127"/>
                <a:gd name="T49" fmla="*/ 4639 h 5401"/>
                <a:gd name="T50" fmla="*/ 1208 w 5127"/>
                <a:gd name="T51" fmla="*/ 4179 h 5401"/>
                <a:gd name="T52" fmla="*/ 1086 w 5127"/>
                <a:gd name="T53" fmla="*/ 240 h 5401"/>
                <a:gd name="T54" fmla="*/ 4448 w 5127"/>
                <a:gd name="T55" fmla="*/ 700 h 5401"/>
                <a:gd name="T56" fmla="*/ 4568 w 5127"/>
                <a:gd name="T57" fmla="*/ 2000 h 5401"/>
                <a:gd name="T58" fmla="*/ 4568 w 5127"/>
                <a:gd name="T59" fmla="*/ 2240 h 5401"/>
                <a:gd name="T60" fmla="*/ 4887 w 5127"/>
                <a:gd name="T61" fmla="*/ 2340 h 5401"/>
                <a:gd name="T62" fmla="*/ 5007 w 5127"/>
                <a:gd name="T63" fmla="*/ 3838 h 5401"/>
                <a:gd name="T64" fmla="*/ 5127 w 5127"/>
                <a:gd name="T65" fmla="*/ 2340 h 5401"/>
                <a:gd name="T66" fmla="*/ 4568 w 5127"/>
                <a:gd name="T67" fmla="*/ 5139 h 5401"/>
                <a:gd name="T68" fmla="*/ 4448 w 5127"/>
                <a:gd name="T69" fmla="*/ 5281 h 5401"/>
                <a:gd name="T70" fmla="*/ 4688 w 5127"/>
                <a:gd name="T71" fmla="*/ 5281 h 5401"/>
                <a:gd name="T72" fmla="*/ 4568 w 5127"/>
                <a:gd name="T73" fmla="*/ 5139 h 5401"/>
                <a:gd name="T74" fmla="*/ 4448 w 5127"/>
                <a:gd name="T75" fmla="*/ 2559 h 5401"/>
                <a:gd name="T76" fmla="*/ 4568 w 5127"/>
                <a:gd name="T77" fmla="*/ 4974 h 5401"/>
                <a:gd name="T78" fmla="*/ 4688 w 5127"/>
                <a:gd name="T79" fmla="*/ 2559 h 54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5127" h="5401">
                  <a:moveTo>
                    <a:pt x="3473" y="1608"/>
                  </a:moveTo>
                  <a:cubicBezTo>
                    <a:pt x="3473" y="1674"/>
                    <a:pt x="3419" y="1728"/>
                    <a:pt x="3353" y="1728"/>
                  </a:cubicBezTo>
                  <a:lnTo>
                    <a:pt x="2303" y="1728"/>
                  </a:lnTo>
                  <a:cubicBezTo>
                    <a:pt x="2236" y="1728"/>
                    <a:pt x="2183" y="1674"/>
                    <a:pt x="2183" y="1608"/>
                  </a:cubicBezTo>
                  <a:cubicBezTo>
                    <a:pt x="2183" y="1542"/>
                    <a:pt x="2236" y="1488"/>
                    <a:pt x="2303" y="1488"/>
                  </a:cubicBezTo>
                  <a:lnTo>
                    <a:pt x="3353" y="1488"/>
                  </a:lnTo>
                  <a:cubicBezTo>
                    <a:pt x="3419" y="1488"/>
                    <a:pt x="3473" y="1542"/>
                    <a:pt x="3473" y="1608"/>
                  </a:cubicBezTo>
                  <a:close/>
                  <a:moveTo>
                    <a:pt x="3103" y="2231"/>
                  </a:moveTo>
                  <a:cubicBezTo>
                    <a:pt x="3170" y="2231"/>
                    <a:pt x="3223" y="2178"/>
                    <a:pt x="3223" y="2111"/>
                  </a:cubicBezTo>
                  <a:cubicBezTo>
                    <a:pt x="3223" y="2045"/>
                    <a:pt x="3170" y="1991"/>
                    <a:pt x="3103" y="1991"/>
                  </a:cubicBezTo>
                  <a:lnTo>
                    <a:pt x="2552" y="1991"/>
                  </a:lnTo>
                  <a:cubicBezTo>
                    <a:pt x="2486" y="1991"/>
                    <a:pt x="2432" y="2045"/>
                    <a:pt x="2432" y="2111"/>
                  </a:cubicBezTo>
                  <a:cubicBezTo>
                    <a:pt x="2432" y="2178"/>
                    <a:pt x="2486" y="2231"/>
                    <a:pt x="2552" y="2231"/>
                  </a:cubicBezTo>
                  <a:lnTo>
                    <a:pt x="3103" y="2231"/>
                  </a:lnTo>
                  <a:close/>
                  <a:moveTo>
                    <a:pt x="3473" y="2768"/>
                  </a:moveTo>
                  <a:cubicBezTo>
                    <a:pt x="3473" y="2701"/>
                    <a:pt x="3419" y="2648"/>
                    <a:pt x="3353" y="2648"/>
                  </a:cubicBezTo>
                  <a:lnTo>
                    <a:pt x="2303" y="2648"/>
                  </a:lnTo>
                  <a:cubicBezTo>
                    <a:pt x="2236" y="2648"/>
                    <a:pt x="2183" y="2701"/>
                    <a:pt x="2183" y="2768"/>
                  </a:cubicBezTo>
                  <a:cubicBezTo>
                    <a:pt x="2183" y="2834"/>
                    <a:pt x="2236" y="2888"/>
                    <a:pt x="2303" y="2888"/>
                  </a:cubicBezTo>
                  <a:lnTo>
                    <a:pt x="3353" y="2888"/>
                  </a:lnTo>
                  <a:cubicBezTo>
                    <a:pt x="3419" y="2888"/>
                    <a:pt x="3473" y="2834"/>
                    <a:pt x="3473" y="2768"/>
                  </a:cubicBezTo>
                  <a:close/>
                  <a:moveTo>
                    <a:pt x="2552" y="3151"/>
                  </a:moveTo>
                  <a:cubicBezTo>
                    <a:pt x="2486" y="3151"/>
                    <a:pt x="2432" y="3205"/>
                    <a:pt x="2432" y="3271"/>
                  </a:cubicBezTo>
                  <a:cubicBezTo>
                    <a:pt x="2432" y="3338"/>
                    <a:pt x="2486" y="3391"/>
                    <a:pt x="2552" y="3391"/>
                  </a:cubicBezTo>
                  <a:lnTo>
                    <a:pt x="3103" y="3391"/>
                  </a:lnTo>
                  <a:cubicBezTo>
                    <a:pt x="3170" y="3391"/>
                    <a:pt x="3223" y="3338"/>
                    <a:pt x="3223" y="3271"/>
                  </a:cubicBezTo>
                  <a:cubicBezTo>
                    <a:pt x="3223" y="3205"/>
                    <a:pt x="3170" y="3151"/>
                    <a:pt x="3103" y="3151"/>
                  </a:cubicBezTo>
                  <a:lnTo>
                    <a:pt x="2552" y="3151"/>
                  </a:lnTo>
                  <a:close/>
                  <a:moveTo>
                    <a:pt x="4448" y="700"/>
                  </a:moveTo>
                  <a:lnTo>
                    <a:pt x="4448" y="1442"/>
                  </a:lnTo>
                  <a:cubicBezTo>
                    <a:pt x="4448" y="1509"/>
                    <a:pt x="4501" y="1562"/>
                    <a:pt x="4568" y="1562"/>
                  </a:cubicBezTo>
                  <a:cubicBezTo>
                    <a:pt x="4634" y="1562"/>
                    <a:pt x="4688" y="1509"/>
                    <a:pt x="4688" y="1442"/>
                  </a:cubicBezTo>
                  <a:lnTo>
                    <a:pt x="4688" y="700"/>
                  </a:lnTo>
                  <a:cubicBezTo>
                    <a:pt x="4688" y="314"/>
                    <a:pt x="4374" y="0"/>
                    <a:pt x="3988" y="0"/>
                  </a:cubicBezTo>
                  <a:lnTo>
                    <a:pt x="604" y="0"/>
                  </a:lnTo>
                  <a:cubicBezTo>
                    <a:pt x="271" y="0"/>
                    <a:pt x="0" y="271"/>
                    <a:pt x="0" y="604"/>
                  </a:cubicBezTo>
                  <a:lnTo>
                    <a:pt x="0" y="1672"/>
                  </a:lnTo>
                  <a:cubicBezTo>
                    <a:pt x="0" y="1738"/>
                    <a:pt x="53" y="1792"/>
                    <a:pt x="120" y="1792"/>
                  </a:cubicBezTo>
                  <a:lnTo>
                    <a:pt x="566" y="1792"/>
                  </a:lnTo>
                  <a:cubicBezTo>
                    <a:pt x="632" y="1792"/>
                    <a:pt x="686" y="1738"/>
                    <a:pt x="686" y="1672"/>
                  </a:cubicBezTo>
                  <a:cubicBezTo>
                    <a:pt x="686" y="1606"/>
                    <a:pt x="632" y="1552"/>
                    <a:pt x="566" y="1552"/>
                  </a:cubicBezTo>
                  <a:lnTo>
                    <a:pt x="240" y="1552"/>
                  </a:lnTo>
                  <a:lnTo>
                    <a:pt x="240" y="604"/>
                  </a:lnTo>
                  <a:cubicBezTo>
                    <a:pt x="240" y="403"/>
                    <a:pt x="403" y="240"/>
                    <a:pt x="604" y="240"/>
                  </a:cubicBezTo>
                  <a:cubicBezTo>
                    <a:pt x="805" y="240"/>
                    <a:pt x="968" y="403"/>
                    <a:pt x="968" y="604"/>
                  </a:cubicBezTo>
                  <a:lnTo>
                    <a:pt x="968" y="4179"/>
                  </a:lnTo>
                  <a:cubicBezTo>
                    <a:pt x="968" y="4565"/>
                    <a:pt x="1282" y="4879"/>
                    <a:pt x="1668" y="4879"/>
                  </a:cubicBezTo>
                  <a:lnTo>
                    <a:pt x="3904" y="4879"/>
                  </a:lnTo>
                  <a:cubicBezTo>
                    <a:pt x="3970" y="4879"/>
                    <a:pt x="4024" y="4825"/>
                    <a:pt x="4024" y="4759"/>
                  </a:cubicBezTo>
                  <a:cubicBezTo>
                    <a:pt x="4024" y="4693"/>
                    <a:pt x="3970" y="4639"/>
                    <a:pt x="3904" y="4639"/>
                  </a:cubicBezTo>
                  <a:lnTo>
                    <a:pt x="1668" y="4639"/>
                  </a:lnTo>
                  <a:cubicBezTo>
                    <a:pt x="1415" y="4639"/>
                    <a:pt x="1208" y="4433"/>
                    <a:pt x="1208" y="4179"/>
                  </a:cubicBezTo>
                  <a:lnTo>
                    <a:pt x="1208" y="604"/>
                  </a:lnTo>
                  <a:cubicBezTo>
                    <a:pt x="1208" y="468"/>
                    <a:pt x="1163" y="341"/>
                    <a:pt x="1086" y="240"/>
                  </a:cubicBezTo>
                  <a:lnTo>
                    <a:pt x="3988" y="240"/>
                  </a:lnTo>
                  <a:cubicBezTo>
                    <a:pt x="4241" y="240"/>
                    <a:pt x="4448" y="446"/>
                    <a:pt x="4448" y="700"/>
                  </a:cubicBezTo>
                  <a:close/>
                  <a:moveTo>
                    <a:pt x="4787" y="2000"/>
                  </a:moveTo>
                  <a:lnTo>
                    <a:pt x="4568" y="2000"/>
                  </a:lnTo>
                  <a:cubicBezTo>
                    <a:pt x="4501" y="2000"/>
                    <a:pt x="4448" y="2054"/>
                    <a:pt x="4448" y="2120"/>
                  </a:cubicBezTo>
                  <a:cubicBezTo>
                    <a:pt x="4448" y="2187"/>
                    <a:pt x="4501" y="2240"/>
                    <a:pt x="4568" y="2240"/>
                  </a:cubicBezTo>
                  <a:lnTo>
                    <a:pt x="4787" y="2240"/>
                  </a:lnTo>
                  <a:cubicBezTo>
                    <a:pt x="4842" y="2240"/>
                    <a:pt x="4887" y="2285"/>
                    <a:pt x="4887" y="2340"/>
                  </a:cubicBezTo>
                  <a:lnTo>
                    <a:pt x="4887" y="3718"/>
                  </a:lnTo>
                  <a:cubicBezTo>
                    <a:pt x="4887" y="3785"/>
                    <a:pt x="4941" y="3838"/>
                    <a:pt x="5007" y="3838"/>
                  </a:cubicBezTo>
                  <a:cubicBezTo>
                    <a:pt x="5073" y="3838"/>
                    <a:pt x="5127" y="3785"/>
                    <a:pt x="5127" y="3718"/>
                  </a:cubicBezTo>
                  <a:lnTo>
                    <a:pt x="5127" y="2340"/>
                  </a:lnTo>
                  <a:cubicBezTo>
                    <a:pt x="5127" y="2153"/>
                    <a:pt x="4975" y="2000"/>
                    <a:pt x="4787" y="2000"/>
                  </a:cubicBezTo>
                  <a:close/>
                  <a:moveTo>
                    <a:pt x="4568" y="5139"/>
                  </a:moveTo>
                  <a:cubicBezTo>
                    <a:pt x="4501" y="5139"/>
                    <a:pt x="4448" y="5193"/>
                    <a:pt x="4448" y="5259"/>
                  </a:cubicBezTo>
                  <a:lnTo>
                    <a:pt x="4448" y="5281"/>
                  </a:lnTo>
                  <a:cubicBezTo>
                    <a:pt x="4448" y="5347"/>
                    <a:pt x="4501" y="5401"/>
                    <a:pt x="4568" y="5401"/>
                  </a:cubicBezTo>
                  <a:cubicBezTo>
                    <a:pt x="4634" y="5401"/>
                    <a:pt x="4688" y="5347"/>
                    <a:pt x="4688" y="5281"/>
                  </a:cubicBezTo>
                  <a:lnTo>
                    <a:pt x="4688" y="5259"/>
                  </a:lnTo>
                  <a:cubicBezTo>
                    <a:pt x="4688" y="5193"/>
                    <a:pt x="4634" y="5139"/>
                    <a:pt x="4568" y="5139"/>
                  </a:cubicBezTo>
                  <a:close/>
                  <a:moveTo>
                    <a:pt x="4568" y="2439"/>
                  </a:moveTo>
                  <a:cubicBezTo>
                    <a:pt x="4501" y="2439"/>
                    <a:pt x="4448" y="2492"/>
                    <a:pt x="4448" y="2559"/>
                  </a:cubicBezTo>
                  <a:lnTo>
                    <a:pt x="4448" y="4854"/>
                  </a:lnTo>
                  <a:cubicBezTo>
                    <a:pt x="4448" y="4920"/>
                    <a:pt x="4501" y="4974"/>
                    <a:pt x="4568" y="4974"/>
                  </a:cubicBezTo>
                  <a:cubicBezTo>
                    <a:pt x="4634" y="4974"/>
                    <a:pt x="4688" y="4920"/>
                    <a:pt x="4688" y="4854"/>
                  </a:cubicBezTo>
                  <a:lnTo>
                    <a:pt x="4688" y="2559"/>
                  </a:lnTo>
                  <a:cubicBezTo>
                    <a:pt x="4688" y="2492"/>
                    <a:pt x="4634" y="2439"/>
                    <a:pt x="4568" y="2439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</p:spTree>
    <p:custDataLst>
      <p:tags r:id="rId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3956574" y="2810492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导入部分</a:t>
            </a:r>
          </a:p>
        </p:txBody>
      </p:sp>
      <p:sp>
        <p:nvSpPr>
          <p:cNvPr id="6" name="文本占位符 5"/>
          <p:cNvSpPr>
            <a:spLocks noGrp="1"/>
          </p:cNvSpPr>
          <p:nvPr>
            <p:ph type="body" idx="1"/>
          </p:nvPr>
        </p:nvSpPr>
        <p:spPr>
          <a:xfrm>
            <a:off x="3956574" y="3890371"/>
            <a:ext cx="5419185" cy="1015623"/>
          </a:xfrm>
        </p:spPr>
        <p:txBody>
          <a:bodyPr>
            <a:normAutofit/>
          </a:bodyPr>
          <a:lstStyle/>
          <a:p>
            <a:pPr lvl="0"/>
            <a:r>
              <a:rPr lang="zh-CN" altLang="en-US" sz="1800"/>
              <a:t>走进课堂：发现兴趣之乐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2783563" y="3258167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Impact" panose="020b0806030902050204" pitchFamily="34" charset="0"/>
                <a:cs typeface="Arial" pitchFamily="34" charset="0"/>
              </a:rPr>
              <a:t>/01</a:t>
            </a:r>
            <a:endParaRPr lang="zh-CN" altLang="en-US" spc="100">
              <a:solidFill>
                <a:schemeClr val="accent1"/>
              </a:solidFill>
              <a:latin typeface="Impact" panose="020b0806030902050204" pitchFamily="34" charset="0"/>
              <a:cs typeface="Arial" pitchFamily="34" charset="0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走进课堂：发现兴趣之乐</a:t>
            </a:r>
          </a:p>
        </p:txBody>
      </p:sp>
      <p:sp>
        <p:nvSpPr>
          <p:cNvPr id="3" name="内容占位符 2"/>
          <p:cNvSpPr txBox="1"/>
          <p:nvPr/>
        </p:nvSpPr>
        <p:spPr>
          <a:xfrm>
            <a:off x="1182370" y="1633855"/>
            <a:ext cx="5320665" cy="64262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同学们，你们有兴趣爱好吗？</a:t>
            </a:r>
          </a:p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4" name="内容占位符 2"/>
          <p:cNvSpPr txBox="1"/>
          <p:nvPr/>
        </p:nvSpPr>
        <p:spPr>
          <a:xfrm>
            <a:off x="1182370" y="2261235"/>
            <a:ext cx="7916545" cy="188722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defTabSz="913765" fontAlgn="ctr">
              <a:lnSpc>
                <a:spcPct val="130000"/>
              </a:lnSpc>
              <a:buSzTx/>
              <a:buFont typeface="Wingdings" panose="05000000000000000000" pitchFamily="2" charset="2"/>
              <a:buChar char="l"/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兴趣爱好有很多，老师也有自己的兴趣爱好，如果你的兴趣爱好和老师的一样，就一起拍掌三下吧！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1316990" y="3477260"/>
            <a:ext cx="203263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①打羽毛球</a:t>
            </a:r>
            <a:r>
              <a:rPr lang="zh-CN" sz="2800" b="1">
                <a:solidFill>
                  <a:srgbClr val="333333"/>
                </a:solidFill>
                <a:highlight>
                  <a:srgbClr val="FFFF00"/>
                </a:highlight>
                <a:ea typeface="宋体" panose="02010600030101010101" pitchFamily="2" charset="-122"/>
              </a:rPr>
              <a:t> </a:t>
            </a:r>
            <a:endParaRPr lang="zh-CN" altLang="en-US" sz="2800" b="1">
              <a:solidFill>
                <a:srgbClr val="333333"/>
              </a:solidFill>
              <a:highlight>
                <a:srgbClr val="FFFF00"/>
              </a:highlight>
              <a:ea typeface="宋体" panose="02010600030101010101" pitchFamily="2" charset="-122"/>
            </a:endParaRPr>
          </a:p>
        </p:txBody>
      </p:sp>
      <p:sp>
        <p:nvSpPr>
          <p:cNvPr id="68" name="文本框 67"/>
          <p:cNvSpPr txBox="1"/>
          <p:nvPr/>
        </p:nvSpPr>
        <p:spPr>
          <a:xfrm>
            <a:off x="3735388" y="3477260"/>
            <a:ext cx="12788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②旅游</a:t>
            </a:r>
            <a:endParaRPr lang="zh-CN" altLang="en-US" b="0">
              <a:solidFill>
                <a:srgbClr val="333333"/>
              </a:solidFill>
              <a:ea typeface="宋体" panose="02010600030101010101" pitchFamily="2" charset="-122"/>
            </a:endParaRPr>
          </a:p>
        </p:txBody>
      </p:sp>
      <p:sp>
        <p:nvSpPr>
          <p:cNvPr id="69" name="文本框 68"/>
          <p:cNvSpPr txBox="1"/>
          <p:nvPr/>
        </p:nvSpPr>
        <p:spPr>
          <a:xfrm>
            <a:off x="5400040" y="3477260"/>
            <a:ext cx="215138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③享用美食</a:t>
            </a:r>
          </a:p>
        </p:txBody>
      </p:sp>
      <p:sp>
        <p:nvSpPr>
          <p:cNvPr id="70" name="文本框 69"/>
          <p:cNvSpPr txBox="1"/>
          <p:nvPr/>
        </p:nvSpPr>
        <p:spPr>
          <a:xfrm>
            <a:off x="2511425" y="4347210"/>
            <a:ext cx="133667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800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④阅读</a:t>
            </a:r>
          </a:p>
        </p:txBody>
      </p:sp>
      <p:sp>
        <p:nvSpPr>
          <p:cNvPr id="71" name="文本框 70"/>
          <p:cNvSpPr txBox="1"/>
          <p:nvPr/>
        </p:nvSpPr>
        <p:spPr>
          <a:xfrm>
            <a:off x="4651375" y="4347210"/>
            <a:ext cx="175387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800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⑤听音乐</a:t>
            </a:r>
          </a:p>
        </p:txBody>
      </p:sp>
      <p:sp>
        <p:nvSpPr>
          <p:cNvPr id="72" name="文本框 71"/>
          <p:cNvSpPr txBox="1"/>
          <p:nvPr/>
        </p:nvSpPr>
        <p:spPr>
          <a:xfrm>
            <a:off x="1992621" y="5413388"/>
            <a:ext cx="9527866" cy="461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大家看看，上面这些兴趣爱好，彼此之间有什么相同点和不同点呢？</a:t>
            </a:r>
            <a:endParaRPr lang="zh-CN" altLang="en-US" sz="24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73" name="http://photo-static-api.fotomore.com/creative/vcg/400/version23/VCG41490801610.jpg?uid=386&amp;timestamp=1689230450&amp;sign=47d7efd9d78f3cb9419d5870712172da" descr="&amp;pky120_sjzg_VCG41490801610&amp;2&amp;src_toppic_inpsrchzd1&amp;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420000">
            <a:off x="1149519" y="4910787"/>
            <a:ext cx="764540" cy="1336040"/>
          </a:xfrm>
          <a:prstGeom prst="rect">
            <a:avLst/>
          </a:prstGeom>
        </p:spPr>
      </p:pic>
      <p:pic>
        <p:nvPicPr>
          <p:cNvPr id="75" name="图片 74">
            <a:extLst>
              <a:ext uri="{FF2B5EF4-FFF2-40B4-BE49-F238E27FC236}">
                <a16:creationId xmlns:a16="http://schemas.microsoft.com/office/drawing/2014/main" id="{33AA2DC6-A2B9-0397-FE8F-F28E1502BABD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6890" y="2652054"/>
            <a:ext cx="3633597" cy="2422398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1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2" build="allAtOnce"/>
      <p:bldP spid="4" grpId="0"/>
      <p:bldP spid="100" grpId="0"/>
      <p:bldP spid="68" grpId="0"/>
      <p:bldP spid="69" grpId="0"/>
      <p:bldP spid="70" grpId="0"/>
      <p:bldP spid="71" grpId="0"/>
      <p:bldP spid="7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走进课堂：发现兴趣之乐</a:t>
            </a:r>
          </a:p>
        </p:txBody>
      </p:sp>
      <p:sp>
        <p:nvSpPr>
          <p:cNvPr id="4" name="内容占位符 2"/>
          <p:cNvSpPr txBox="1"/>
          <p:nvPr/>
        </p:nvSpPr>
        <p:spPr>
          <a:xfrm>
            <a:off x="1828801" y="1785698"/>
            <a:ext cx="8369558" cy="291338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3765" fontAlgn="ctr">
              <a:lnSpc>
                <a:spcPct val="130000"/>
              </a:lnSpc>
              <a:buSzTx/>
              <a:buFont typeface="Wingdings" panose="05000000000000000000" pitchFamily="2" charset="2"/>
              <a:buNone/>
            </a:pPr>
            <a:r>
              <a:rPr lang="en-US" altLang="zh-CN" sz="2800" b="1" spc="100">
                <a:ln w="3175">
                  <a:noFill/>
                  <a:prstDash val="dash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2800" b="1" spc="100">
                <a:ln w="3175">
                  <a:noFill/>
                  <a:prstDash val="dash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兴趣可以丰富我们的生活，让我们在忙碌中找到一片栖息地，让自己的心情放松下来，并且能在兴趣中获得快乐，真是件开心的事情。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D378B228-CEAB-3DCD-4599-7EA8E2554763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258"/>
          <a:stretch>
            <a:fillRect/>
          </a:stretch>
        </p:blipFill>
        <p:spPr>
          <a:xfrm>
            <a:off x="2447818" y="4040155"/>
            <a:ext cx="6858000" cy="2313992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3956574" y="2810492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课程开展</a:t>
            </a:r>
          </a:p>
        </p:txBody>
      </p:sp>
      <p:sp>
        <p:nvSpPr>
          <p:cNvPr id="6" name="文本占位符 5"/>
          <p:cNvSpPr>
            <a:spLocks noGrp="1"/>
          </p:cNvSpPr>
          <p:nvPr>
            <p:ph type="body" idx="1"/>
          </p:nvPr>
        </p:nvSpPr>
        <p:spPr>
          <a:xfrm>
            <a:off x="3719830" y="3882390"/>
            <a:ext cx="3721100" cy="1015365"/>
          </a:xfrm>
        </p:spPr>
        <p:txBody>
          <a:bodyPr>
            <a:normAutofit/>
          </a:bodyPr>
          <a:lstStyle/>
          <a:p>
            <a:pPr lvl="0"/>
            <a:r>
              <a:rPr lang="en-US" altLang="zh-CN" sz="1800"/>
              <a:t>     </a:t>
            </a:r>
            <a:r>
              <a:rPr lang="zh-CN" altLang="en-US" sz="1800"/>
              <a:t>活动一：加入兴趣联盟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2783563" y="3258167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Impact" panose="020b0806030902050204" pitchFamily="34" charset="0"/>
                <a:cs typeface="Arial" pitchFamily="34" charset="0"/>
              </a:rPr>
              <a:t>/02</a:t>
            </a:r>
            <a:endParaRPr lang="zh-CN" altLang="en-US" spc="100">
              <a:solidFill>
                <a:schemeClr val="accent1"/>
              </a:solidFill>
              <a:latin typeface="Impact" panose="020b0806030902050204" pitchFamily="34" charset="0"/>
              <a:cs typeface="Arial" pitchFamily="34" charset="0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活动一：加入兴趣联盟</a:t>
            </a:r>
          </a:p>
        </p:txBody>
      </p:sp>
      <p:sp>
        <p:nvSpPr>
          <p:cNvPr id="3" name="标题 1"/>
          <p:cNvSpPr>
            <a:spLocks noGrp="1"/>
          </p:cNvSpPr>
          <p:nvPr/>
        </p:nvSpPr>
        <p:spPr>
          <a:xfrm>
            <a:off x="691759" y="1249783"/>
            <a:ext cx="10919216" cy="8362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pc="100" err="1">
                <a:ln w="3175">
                  <a:noFill/>
                  <a:prstDash val="dash"/>
                </a:ln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请你在喜欢的活动前打“√”，不喜欢的打“×”，无所谓喜欢或不喜欢的就不做任何记号。</a:t>
            </a:r>
            <a:r>
              <a:rPr lang="en-US" altLang="zh-CN" sz="2400" spc="100">
                <a:ln w="3175">
                  <a:noFill/>
                  <a:prstDash val="dash"/>
                </a:ln>
                <a:solidFill>
                  <a:schemeClr val="accent3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3C1EBBF4-E101-742B-41C5-8E66F736AA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9989" y="2450886"/>
            <a:ext cx="6260194" cy="378086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文本框 100"/>
          <p:cNvSpPr txBox="1"/>
          <p:nvPr/>
        </p:nvSpPr>
        <p:spPr>
          <a:xfrm>
            <a:off x="1046480" y="1284887"/>
            <a:ext cx="9858375" cy="113877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solidFill>
                  <a:srgbClr val="333333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请同学们仔细看看这些活动，请在打“√”的项目中，再选择出3项你最喜欢的活动，依次写在下面：</a:t>
            </a:r>
            <a:endParaRPr lang="zh-CN" sz="2000" b="1">
              <a:solidFill>
                <a:srgbClr val="333333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/>
            <a:r>
              <a:rPr lang="zh-CN" sz="2000" b="1">
                <a:solidFill>
                  <a:srgbClr val="333333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1.（     ）       2.（      ）       3.（       ）</a:t>
            </a:r>
            <a:endParaRPr lang="zh-CN" altLang="en-US" sz="2000" b="1">
              <a:solidFill>
                <a:srgbClr val="333333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活动一：加入兴趣联盟</a:t>
            </a:r>
            <a:endParaRPr lang="zh-CN" altLang="en-US" b="1">
              <a:solidFill>
                <a:srgbClr val="333333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楷体" panose="02010609060101010101" charset="-122"/>
              <a:sym typeface="+mn-ea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35AECF70-6325-5C22-DCF9-B6E7BFEC2700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48" y="2679957"/>
            <a:ext cx="3892677" cy="3892677"/>
          </a:xfrm>
          <a:prstGeom prst="rect">
            <a:avLst/>
          </a:prstGeom>
        </p:spPr>
      </p:pic>
      <p:sp>
        <p:nvSpPr>
          <p:cNvPr id="4" name="对话气泡: 圆角矩形 3">
            <a:extLst>
              <a:ext uri="{FF2B5EF4-FFF2-40B4-BE49-F238E27FC236}">
                <a16:creationId xmlns:a16="http://schemas.microsoft.com/office/drawing/2014/main" id="{B4D9940B-DFCC-ECA4-E32E-FCC7B8D403C2}"/>
              </a:ext>
            </a:extLst>
          </p:cNvPr>
          <p:cNvSpPr/>
          <p:nvPr/>
        </p:nvSpPr>
        <p:spPr>
          <a:xfrm>
            <a:off x="3258608" y="3204554"/>
            <a:ext cx="7496175" cy="2095500"/>
          </a:xfrm>
          <a:custGeom>
            <a:gdLst>
              <a:gd name="connsiteX0" fmla="*/ 0 w 7496175"/>
              <a:gd name="connsiteY0" fmla="*/ 349257 h 2095500"/>
              <a:gd name="connsiteX1" fmla="*/ 349257 w 7496175"/>
              <a:gd name="connsiteY1" fmla="*/ 0 h 2095500"/>
              <a:gd name="connsiteX2" fmla="*/ 781308 w 7496175"/>
              <a:gd name="connsiteY2" fmla="*/ 0 h 2095500"/>
              <a:gd name="connsiteX3" fmla="*/ 1249363 w 7496175"/>
              <a:gd name="connsiteY3" fmla="*/ 0 h 2095500"/>
              <a:gd name="connsiteX4" fmla="*/ 1249363 w 7496175"/>
              <a:gd name="connsiteY4" fmla="*/ 0 h 2095500"/>
              <a:gd name="connsiteX5" fmla="*/ 1874044 w 7496175"/>
              <a:gd name="connsiteY5" fmla="*/ 0 h 2095500"/>
              <a:gd name="connsiteX6" fmla="*/ 2442504 w 7496175"/>
              <a:gd name="connsiteY6" fmla="*/ 0 h 2095500"/>
              <a:gd name="connsiteX7" fmla="*/ 3123406 w 7496175"/>
              <a:gd name="connsiteY7" fmla="*/ 0 h 2095500"/>
              <a:gd name="connsiteX8" fmla="*/ 3753756 w 7496175"/>
              <a:gd name="connsiteY8" fmla="*/ 0 h 2095500"/>
              <a:gd name="connsiteX9" fmla="*/ 4504812 w 7496175"/>
              <a:gd name="connsiteY9" fmla="*/ 0 h 2095500"/>
              <a:gd name="connsiteX10" fmla="*/ 5094927 w 7496175"/>
              <a:gd name="connsiteY10" fmla="*/ 0 h 2095500"/>
              <a:gd name="connsiteX11" fmla="*/ 5805747 w 7496175"/>
              <a:gd name="connsiteY11" fmla="*/ 0 h 2095500"/>
              <a:gd name="connsiteX12" fmla="*/ 6355627 w 7496175"/>
              <a:gd name="connsiteY12" fmla="*/ 0 h 2095500"/>
              <a:gd name="connsiteX13" fmla="*/ 7146918 w 7496175"/>
              <a:gd name="connsiteY13" fmla="*/ 0 h 2095500"/>
              <a:gd name="connsiteX14" fmla="*/ 7496175 w 7496175"/>
              <a:gd name="connsiteY14" fmla="*/ 349257 h 2095500"/>
              <a:gd name="connsiteX15" fmla="*/ 7496175 w 7496175"/>
              <a:gd name="connsiteY15" fmla="*/ 794547 h 2095500"/>
              <a:gd name="connsiteX16" fmla="*/ 7496175 w 7496175"/>
              <a:gd name="connsiteY16" fmla="*/ 1222375 h 2095500"/>
              <a:gd name="connsiteX17" fmla="*/ 7496175 w 7496175"/>
              <a:gd name="connsiteY17" fmla="*/ 1222375 h 2095500"/>
              <a:gd name="connsiteX18" fmla="*/ 7496175 w 7496175"/>
              <a:gd name="connsiteY18" fmla="*/ 1746250 h 2095500"/>
              <a:gd name="connsiteX19" fmla="*/ 7496175 w 7496175"/>
              <a:gd name="connsiteY19" fmla="*/ 1746243 h 2095500"/>
              <a:gd name="connsiteX20" fmla="*/ 7146918 w 7496175"/>
              <a:gd name="connsiteY20" fmla="*/ 2095500 h 2095500"/>
              <a:gd name="connsiteX21" fmla="*/ 6395862 w 7496175"/>
              <a:gd name="connsiteY21" fmla="*/ 2095500 h 2095500"/>
              <a:gd name="connsiteX22" fmla="*/ 5805747 w 7496175"/>
              <a:gd name="connsiteY22" fmla="*/ 2095500 h 2095500"/>
              <a:gd name="connsiteX23" fmla="*/ 5215632 w 7496175"/>
              <a:gd name="connsiteY23" fmla="*/ 2095500 h 2095500"/>
              <a:gd name="connsiteX24" fmla="*/ 4585282 w 7496175"/>
              <a:gd name="connsiteY24" fmla="*/ 2095500 h 2095500"/>
              <a:gd name="connsiteX25" fmla="*/ 3914697 w 7496175"/>
              <a:gd name="connsiteY25" fmla="*/ 2095500 h 2095500"/>
              <a:gd name="connsiteX26" fmla="*/ 3123406 w 7496175"/>
              <a:gd name="connsiteY26" fmla="*/ 2095500 h 2095500"/>
              <a:gd name="connsiteX27" fmla="*/ 2479985 w 7496175"/>
              <a:gd name="connsiteY27" fmla="*/ 2095500 h 2095500"/>
              <a:gd name="connsiteX28" fmla="*/ 1911525 w 7496175"/>
              <a:gd name="connsiteY28" fmla="*/ 2095500 h 2095500"/>
              <a:gd name="connsiteX29" fmla="*/ 1249363 w 7496175"/>
              <a:gd name="connsiteY29" fmla="*/ 2095500 h 2095500"/>
              <a:gd name="connsiteX30" fmla="*/ 1249363 w 7496175"/>
              <a:gd name="connsiteY30" fmla="*/ 2095500 h 2095500"/>
              <a:gd name="connsiteX31" fmla="*/ 799310 w 7496175"/>
              <a:gd name="connsiteY31" fmla="*/ 2095500 h 2095500"/>
              <a:gd name="connsiteX32" fmla="*/ 349257 w 7496175"/>
              <a:gd name="connsiteY32" fmla="*/ 2095500 h 2095500"/>
              <a:gd name="connsiteX33" fmla="*/ 0 w 7496175"/>
              <a:gd name="connsiteY33" fmla="*/ 1746243 h 2095500"/>
              <a:gd name="connsiteX34" fmla="*/ 0 w 7496175"/>
              <a:gd name="connsiteY34" fmla="*/ 1746250 h 2095500"/>
              <a:gd name="connsiteX35" fmla="*/ -299622 w 7496175"/>
              <a:gd name="connsiteY35" fmla="*/ 1176330 h 2095500"/>
              <a:gd name="connsiteX36" fmla="*/ 0 w 7496175"/>
              <a:gd name="connsiteY36" fmla="*/ 1222375 h 2095500"/>
              <a:gd name="connsiteX37" fmla="*/ 0 w 7496175"/>
              <a:gd name="connsiteY37" fmla="*/ 812010 h 2095500"/>
              <a:gd name="connsiteX38" fmla="*/ 0 w 7496175"/>
              <a:gd name="connsiteY38" fmla="*/ 349257 h 2095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7496175" h="2095500" fill="none" extrusionOk="0">
                <a:moveTo>
                  <a:pt x="0" y="349257"/>
                </a:moveTo>
                <a:cubicBezTo>
                  <a:pt x="-17421" y="138767"/>
                  <a:pt x="162343" y="-2487"/>
                  <a:pt x="349257" y="0"/>
                </a:cubicBezTo>
                <a:cubicBezTo>
                  <a:pt x="505460" y="-1169"/>
                  <a:pt x="633946" y="-1910"/>
                  <a:pt x="781308" y="0"/>
                </a:cubicBezTo>
                <a:cubicBezTo>
                  <a:pt x="928670" y="1910"/>
                  <a:pt x="1018784" y="16746"/>
                  <a:pt x="1249363" y="0"/>
                </a:cubicBezTo>
                <a:lnTo>
                  <a:pt x="1249363" y="0"/>
                </a:lnTo>
                <a:cubicBezTo>
                  <a:pt x="1465071" y="-30424"/>
                  <a:pt x="1696951" y="4136"/>
                  <a:pt x="1874044" y="0"/>
                </a:cubicBezTo>
                <a:cubicBezTo>
                  <a:pt x="2051137" y="-4136"/>
                  <a:pt x="2262276" y="-15659"/>
                  <a:pt x="2442504" y="0"/>
                </a:cubicBezTo>
                <a:cubicBezTo>
                  <a:pt x="2622732" y="15659"/>
                  <a:pt x="2845302" y="-24203"/>
                  <a:pt x="3123406" y="0"/>
                </a:cubicBezTo>
                <a:cubicBezTo>
                  <a:pt x="3354835" y="-31"/>
                  <a:pt x="3562939" y="16522"/>
                  <a:pt x="3753756" y="0"/>
                </a:cubicBezTo>
                <a:cubicBezTo>
                  <a:pt x="3944573" y="-16522"/>
                  <a:pt x="4156435" y="19968"/>
                  <a:pt x="4504812" y="0"/>
                </a:cubicBezTo>
                <a:cubicBezTo>
                  <a:pt x="4853189" y="-19968"/>
                  <a:pt x="4844661" y="-156"/>
                  <a:pt x="5094927" y="0"/>
                </a:cubicBezTo>
                <a:cubicBezTo>
                  <a:pt x="5345194" y="156"/>
                  <a:pt x="5502430" y="29865"/>
                  <a:pt x="5805747" y="0"/>
                </a:cubicBezTo>
                <a:cubicBezTo>
                  <a:pt x="6109064" y="-29865"/>
                  <a:pt x="6203557" y="-21705"/>
                  <a:pt x="6355627" y="0"/>
                </a:cubicBezTo>
                <a:cubicBezTo>
                  <a:pt x="6507697" y="21705"/>
                  <a:pt x="6793349" y="-4954"/>
                  <a:pt x="7146918" y="0"/>
                </a:cubicBezTo>
                <a:cubicBezTo>
                  <a:pt x="7348580" y="22207"/>
                  <a:pt x="7469454" y="146725"/>
                  <a:pt x="7496175" y="349257"/>
                </a:cubicBezTo>
                <a:cubicBezTo>
                  <a:pt x="7499359" y="502500"/>
                  <a:pt x="7482565" y="649347"/>
                  <a:pt x="7496175" y="794547"/>
                </a:cubicBezTo>
                <a:cubicBezTo>
                  <a:pt x="7509786" y="939747"/>
                  <a:pt x="7517118" y="1128866"/>
                  <a:pt x="7496175" y="1222375"/>
                </a:cubicBezTo>
                <a:lnTo>
                  <a:pt x="7496175" y="1222375"/>
                </a:lnTo>
                <a:cubicBezTo>
                  <a:pt x="7517345" y="1445367"/>
                  <a:pt x="7479938" y="1608963"/>
                  <a:pt x="7496175" y="1746250"/>
                </a:cubicBezTo>
                <a:lnTo>
                  <a:pt x="7496175" y="1746243"/>
                </a:lnTo>
                <a:cubicBezTo>
                  <a:pt x="7471826" y="1953460"/>
                  <a:pt x="7305120" y="2114802"/>
                  <a:pt x="7146918" y="2095500"/>
                </a:cubicBezTo>
                <a:cubicBezTo>
                  <a:pt x="6898482" y="2075892"/>
                  <a:pt x="6702001" y="2123173"/>
                  <a:pt x="6395862" y="2095500"/>
                </a:cubicBezTo>
                <a:cubicBezTo>
                  <a:pt x="6089723" y="2067827"/>
                  <a:pt x="5926888" y="2099892"/>
                  <a:pt x="5805747" y="2095500"/>
                </a:cubicBezTo>
                <a:cubicBezTo>
                  <a:pt x="5684606" y="2091108"/>
                  <a:pt x="5344609" y="2122715"/>
                  <a:pt x="5215632" y="2095500"/>
                </a:cubicBezTo>
                <a:cubicBezTo>
                  <a:pt x="5086655" y="2068285"/>
                  <a:pt x="4752715" y="2093955"/>
                  <a:pt x="4585282" y="2095500"/>
                </a:cubicBezTo>
                <a:cubicBezTo>
                  <a:pt x="4417849" y="2097046"/>
                  <a:pt x="4219968" y="2125203"/>
                  <a:pt x="3914697" y="2095500"/>
                </a:cubicBezTo>
                <a:cubicBezTo>
                  <a:pt x="3609427" y="2065797"/>
                  <a:pt x="3309456" y="2125082"/>
                  <a:pt x="3123406" y="2095500"/>
                </a:cubicBezTo>
                <a:cubicBezTo>
                  <a:pt x="2813302" y="2068539"/>
                  <a:pt x="2696768" y="2070121"/>
                  <a:pt x="2479985" y="2095500"/>
                </a:cubicBezTo>
                <a:cubicBezTo>
                  <a:pt x="2263202" y="2120879"/>
                  <a:pt x="2147139" y="2112278"/>
                  <a:pt x="1911525" y="2095500"/>
                </a:cubicBezTo>
                <a:cubicBezTo>
                  <a:pt x="1675911" y="2078722"/>
                  <a:pt x="1431979" y="2071560"/>
                  <a:pt x="1249363" y="2095500"/>
                </a:cubicBezTo>
                <a:lnTo>
                  <a:pt x="1249363" y="2095500"/>
                </a:lnTo>
                <a:cubicBezTo>
                  <a:pt x="1094087" y="2103935"/>
                  <a:pt x="907318" y="2104284"/>
                  <a:pt x="799310" y="2095500"/>
                </a:cubicBezTo>
                <a:cubicBezTo>
                  <a:pt x="691302" y="2086716"/>
                  <a:pt x="502941" y="2095358"/>
                  <a:pt x="349257" y="2095500"/>
                </a:cubicBezTo>
                <a:cubicBezTo>
                  <a:pt x="185516" y="2059644"/>
                  <a:pt x="-19793" y="1931930"/>
                  <a:pt x="0" y="1746243"/>
                </a:cubicBezTo>
                <a:lnTo>
                  <a:pt x="0" y="1746250"/>
                </a:lnTo>
                <a:cubicBezTo>
                  <a:pt x="-122907" y="1493465"/>
                  <a:pt x="-239856" y="1292703"/>
                  <a:pt x="-299622" y="1176330"/>
                </a:cubicBezTo>
                <a:cubicBezTo>
                  <a:pt x="-216328" y="1188096"/>
                  <a:pt x="-112800" y="1210171"/>
                  <a:pt x="0" y="1222375"/>
                </a:cubicBezTo>
                <a:cubicBezTo>
                  <a:pt x="8853" y="1133499"/>
                  <a:pt x="-16187" y="976640"/>
                  <a:pt x="0" y="812010"/>
                </a:cubicBezTo>
                <a:cubicBezTo>
                  <a:pt x="16187" y="647380"/>
                  <a:pt x="21713" y="463846"/>
                  <a:pt x="0" y="349257"/>
                </a:cubicBezTo>
                <a:close/>
              </a:path>
              <a:path w="7496175" h="2095500" stroke="0" extrusionOk="0">
                <a:moveTo>
                  <a:pt x="0" y="349257"/>
                </a:moveTo>
                <a:cubicBezTo>
                  <a:pt x="19760" y="144890"/>
                  <a:pt x="153181" y="-5847"/>
                  <a:pt x="349257" y="0"/>
                </a:cubicBezTo>
                <a:cubicBezTo>
                  <a:pt x="440131" y="-7978"/>
                  <a:pt x="588674" y="-18536"/>
                  <a:pt x="790309" y="0"/>
                </a:cubicBezTo>
                <a:cubicBezTo>
                  <a:pt x="991944" y="18536"/>
                  <a:pt x="1077358" y="14197"/>
                  <a:pt x="1249363" y="0"/>
                </a:cubicBezTo>
                <a:lnTo>
                  <a:pt x="1249363" y="0"/>
                </a:lnTo>
                <a:cubicBezTo>
                  <a:pt x="1575312" y="-30227"/>
                  <a:pt x="1742624" y="-10320"/>
                  <a:pt x="1911525" y="0"/>
                </a:cubicBezTo>
                <a:cubicBezTo>
                  <a:pt x="2080426" y="10320"/>
                  <a:pt x="2211090" y="-3453"/>
                  <a:pt x="2498725" y="0"/>
                </a:cubicBezTo>
                <a:cubicBezTo>
                  <a:pt x="2786360" y="3453"/>
                  <a:pt x="2980313" y="-25684"/>
                  <a:pt x="3123406" y="0"/>
                </a:cubicBezTo>
                <a:cubicBezTo>
                  <a:pt x="3322503" y="13422"/>
                  <a:pt x="3411680" y="-4826"/>
                  <a:pt x="3673286" y="0"/>
                </a:cubicBezTo>
                <a:cubicBezTo>
                  <a:pt x="3934892" y="4826"/>
                  <a:pt x="4036739" y="13868"/>
                  <a:pt x="4303636" y="0"/>
                </a:cubicBezTo>
                <a:cubicBezTo>
                  <a:pt x="4570533" y="-13868"/>
                  <a:pt x="4787507" y="-12525"/>
                  <a:pt x="5054692" y="0"/>
                </a:cubicBezTo>
                <a:cubicBezTo>
                  <a:pt x="5321877" y="12525"/>
                  <a:pt x="5518478" y="1865"/>
                  <a:pt x="5725277" y="0"/>
                </a:cubicBezTo>
                <a:cubicBezTo>
                  <a:pt x="5932076" y="-1865"/>
                  <a:pt x="6117277" y="723"/>
                  <a:pt x="6436098" y="0"/>
                </a:cubicBezTo>
                <a:cubicBezTo>
                  <a:pt x="6754919" y="-723"/>
                  <a:pt x="6938446" y="-22400"/>
                  <a:pt x="7146918" y="0"/>
                </a:cubicBezTo>
                <a:cubicBezTo>
                  <a:pt x="7326120" y="7233"/>
                  <a:pt x="7466716" y="151594"/>
                  <a:pt x="7496175" y="349257"/>
                </a:cubicBezTo>
                <a:cubicBezTo>
                  <a:pt x="7486824" y="492662"/>
                  <a:pt x="7498775" y="659141"/>
                  <a:pt x="7496175" y="768354"/>
                </a:cubicBezTo>
                <a:cubicBezTo>
                  <a:pt x="7493575" y="877567"/>
                  <a:pt x="7497881" y="1073916"/>
                  <a:pt x="7496175" y="1222375"/>
                </a:cubicBezTo>
                <a:lnTo>
                  <a:pt x="7496175" y="1222375"/>
                </a:lnTo>
                <a:cubicBezTo>
                  <a:pt x="7483086" y="1475077"/>
                  <a:pt x="7517136" y="1557462"/>
                  <a:pt x="7496175" y="1746250"/>
                </a:cubicBezTo>
                <a:lnTo>
                  <a:pt x="7496175" y="1746243"/>
                </a:lnTo>
                <a:cubicBezTo>
                  <a:pt x="7498542" y="1947423"/>
                  <a:pt x="7376574" y="2122584"/>
                  <a:pt x="7146918" y="2095500"/>
                </a:cubicBezTo>
                <a:cubicBezTo>
                  <a:pt x="6907892" y="2080112"/>
                  <a:pt x="6798087" y="2110837"/>
                  <a:pt x="6476333" y="2095500"/>
                </a:cubicBezTo>
                <a:cubicBezTo>
                  <a:pt x="6154580" y="2080163"/>
                  <a:pt x="6088379" y="2091368"/>
                  <a:pt x="5886218" y="2095500"/>
                </a:cubicBezTo>
                <a:cubicBezTo>
                  <a:pt x="5684057" y="2099632"/>
                  <a:pt x="5500048" y="2070368"/>
                  <a:pt x="5296102" y="2095500"/>
                </a:cubicBezTo>
                <a:cubicBezTo>
                  <a:pt x="5092156" y="2120632"/>
                  <a:pt x="4976159" y="2069519"/>
                  <a:pt x="4705987" y="2095500"/>
                </a:cubicBezTo>
                <a:cubicBezTo>
                  <a:pt x="4435816" y="2121481"/>
                  <a:pt x="4422576" y="2108199"/>
                  <a:pt x="4156107" y="2095500"/>
                </a:cubicBezTo>
                <a:cubicBezTo>
                  <a:pt x="3889638" y="2082801"/>
                  <a:pt x="3352631" y="2131197"/>
                  <a:pt x="3123406" y="2095500"/>
                </a:cubicBezTo>
                <a:cubicBezTo>
                  <a:pt x="2865826" y="2115485"/>
                  <a:pt x="2798333" y="2089096"/>
                  <a:pt x="2498725" y="2095500"/>
                </a:cubicBezTo>
                <a:cubicBezTo>
                  <a:pt x="2199117" y="2101904"/>
                  <a:pt x="2206854" y="2084248"/>
                  <a:pt x="1930265" y="2095500"/>
                </a:cubicBezTo>
                <a:cubicBezTo>
                  <a:pt x="1653676" y="2106752"/>
                  <a:pt x="1583747" y="2093883"/>
                  <a:pt x="1249363" y="2095500"/>
                </a:cubicBezTo>
                <a:lnTo>
                  <a:pt x="1249363" y="2095500"/>
                </a:lnTo>
                <a:cubicBezTo>
                  <a:pt x="1072414" y="2102933"/>
                  <a:pt x="990603" y="2080424"/>
                  <a:pt x="790309" y="2095500"/>
                </a:cubicBezTo>
                <a:cubicBezTo>
                  <a:pt x="590015" y="2110576"/>
                  <a:pt x="551874" y="2091984"/>
                  <a:pt x="349257" y="2095500"/>
                </a:cubicBezTo>
                <a:cubicBezTo>
                  <a:pt x="160000" y="2088915"/>
                  <a:pt x="-7489" y="1945827"/>
                  <a:pt x="0" y="1746243"/>
                </a:cubicBezTo>
                <a:lnTo>
                  <a:pt x="0" y="1746250"/>
                </a:lnTo>
                <a:cubicBezTo>
                  <a:pt x="-165456" y="1495093"/>
                  <a:pt x="-151207" y="1450275"/>
                  <a:pt x="-299622" y="1176330"/>
                </a:cubicBezTo>
                <a:cubicBezTo>
                  <a:pt x="-232407" y="1197155"/>
                  <a:pt x="-124189" y="1202123"/>
                  <a:pt x="0" y="1222375"/>
                </a:cubicBezTo>
                <a:cubicBezTo>
                  <a:pt x="-8218" y="1132241"/>
                  <a:pt x="-2522" y="970429"/>
                  <a:pt x="0" y="794547"/>
                </a:cubicBezTo>
                <a:cubicBezTo>
                  <a:pt x="2522" y="618665"/>
                  <a:pt x="-16668" y="479959"/>
                  <a:pt x="0" y="349257"/>
                </a:cubicBezTo>
                <a:close/>
              </a:path>
            </a:pathLst>
          </a:custGeom>
          <a:ln w="57150">
            <a:extLst>
              <a:ext uri="{C807C97D-BFC1-408E-A445-0C87EB9F89A2}">
                <ask:lineSketchStyleProps xmlns:ask="http://schemas.microsoft.com/office/drawing/2018/sketchyshapes" sd="1011932353">
                  <a:prstGeom prst="wedgeRoundRectCallout">
                    <a:avLst>
                      <a:gd name="adj1" fmla="val -53997"/>
                      <a:gd name="adj2" fmla="val 6136"/>
                      <a:gd name="adj3" fmla="val 16667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文本框 34"/>
          <p:cNvSpPr txBox="1"/>
          <p:nvPr/>
        </p:nvSpPr>
        <p:spPr>
          <a:xfrm flipH="1">
            <a:off x="3892357" y="3502369"/>
            <a:ext cx="6051743" cy="14998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汉仪刚艺体-85W" panose="00020600040101010101" charset="-122"/>
              </a:rPr>
              <a:t>    其实这些兴趣里面有一些属于相同性质的，归类之后可以形成四大联盟哦，我们一起来看看吧！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活动一：加入兴趣联盟</a:t>
            </a:r>
            <a:endParaRPr lang="zh-CN" altLang="en-US"/>
          </a:p>
        </p:txBody>
      </p:sp>
      <p:sp>
        <p:nvSpPr>
          <p:cNvPr id="102" name="文本框 101"/>
          <p:cNvSpPr txBox="1"/>
          <p:nvPr/>
        </p:nvSpPr>
        <p:spPr>
          <a:xfrm>
            <a:off x="2857500" y="1929130"/>
            <a:ext cx="245999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①运动联盟</a:t>
            </a:r>
            <a:r>
              <a:rPr lang="zh-CN" b="1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2000" b="0">
              <a:solidFill>
                <a:schemeClr val="accent1">
                  <a:lumMod val="50000"/>
                </a:schemeClr>
              </a:solidFill>
              <a:ea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173980" y="1760220"/>
            <a:ext cx="625983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000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（游泳、登山、跑步、跳绳、溜冰、踢足球、踢毽子、练臂力、玩滑板、大弹球、做体操、玩飞碟、参加体育比赛）</a:t>
            </a:r>
            <a:endParaRPr lang="zh-CN" altLang="en-US" sz="2000" b="1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857500" y="3159125"/>
            <a:ext cx="228409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32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②文艺联盟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5230495" y="3097530"/>
            <a:ext cx="620268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000" b="1">
                <a:solidFill>
                  <a:srgbClr val="0070C0"/>
                </a:solidFill>
                <a:ea typeface="宋体" panose="02010600030101010101" pitchFamily="2" charset="-122"/>
              </a:rPr>
              <a:t>（跳舞、写作、唱歌、绘画、摄影、集邮、学书法、下棋、猜谜语、阅读、参加戏剧表演）</a:t>
            </a:r>
            <a:endParaRPr lang="zh-CN" altLang="en-US" sz="2000" b="1">
              <a:solidFill>
                <a:srgbClr val="0070C0"/>
              </a:solidFill>
              <a:ea typeface="宋体" panose="02010600030101010101" pitchFamily="2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5273040" y="5594985"/>
            <a:ext cx="6061710" cy="3987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000" b="1">
                <a:solidFill>
                  <a:srgbClr val="00B050"/>
                </a:solidFill>
                <a:ea typeface="宋体" panose="02010600030101010101" pitchFamily="2" charset="-122"/>
              </a:rPr>
              <a:t>（散步、钓鱼、赏花鸟、养动物、去郊游、放风筝）</a:t>
            </a:r>
            <a:endParaRPr lang="zh-CN" altLang="en-US" sz="2000" b="1">
              <a:solidFill>
                <a:srgbClr val="00B050"/>
              </a:solidFill>
              <a:ea typeface="宋体" panose="02010600030101010101" pitchFamily="2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087120" y="1028700"/>
            <a:ext cx="1001585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solidFill>
                  <a:srgbClr val="333333"/>
                </a:solidFill>
                <a:latin typeface="楷体" panose="02010609060101010101" charset="-122"/>
                <a:ea typeface="楷体" panose="02010609060101010101" charset="-122"/>
              </a:rPr>
              <a:t>请同学们根据自己</a:t>
            </a:r>
            <a:r>
              <a:rPr 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最喜欢的</a:t>
            </a:r>
            <a:r>
              <a:rPr lang="zh-CN" sz="2400" b="1">
                <a:solidFill>
                  <a:srgbClr val="333333"/>
                </a:solidFill>
                <a:latin typeface="楷体" panose="02010609060101010101" charset="-122"/>
                <a:ea typeface="楷体" panose="02010609060101010101" charset="-122"/>
              </a:rPr>
              <a:t>兴趣活动而加入到对应的联盟组织当中吧！</a:t>
            </a:r>
            <a:endParaRPr lang="zh-CN" altLang="en-US" sz="2400" b="1">
              <a:solidFill>
                <a:srgbClr val="333333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2858135" y="4337050"/>
            <a:ext cx="231584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3200" b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③享乐联盟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2889250" y="5502275"/>
            <a:ext cx="228473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3200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④养生联盟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5318125" y="4324985"/>
            <a:ext cx="611568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000" b="1">
                <a:solidFill>
                  <a:srgbClr val="7030A0"/>
                </a:solidFill>
                <a:ea typeface="宋体" panose="02010600030101010101" pitchFamily="2" charset="-122"/>
              </a:rPr>
              <a:t>（打牌、打扮、旅游、看电影、玩电脑、玩电子游戏、打电话、聊天）</a:t>
            </a:r>
            <a:endParaRPr lang="zh-CN" altLang="en-US" sz="2000" b="1">
              <a:solidFill>
                <a:srgbClr val="7030A0"/>
              </a:solidFill>
              <a:ea typeface="宋体" panose="02010600030101010101" pitchFamily="2" charset="-122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9805863C-7AC5-9ECC-558A-35266A9DE545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9777" y="2520950"/>
            <a:ext cx="3892677" cy="389267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3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" grpId="0"/>
      <p:bldP spid="6" grpId="0"/>
      <p:bldP spid="8" grpId="0"/>
      <p:bldP spid="9" grpId="0"/>
      <p:bldP spid="13" grpId="0"/>
      <p:bldP spid="14" grpId="0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3956574" y="2810492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>
                <a:sym typeface="+mn-ea"/>
              </a:rPr>
              <a:t>课程开展</a:t>
            </a:r>
            <a:endParaRPr lang="zh-CN" altLang="en-US" sz="3200"/>
          </a:p>
        </p:txBody>
      </p:sp>
      <p:sp>
        <p:nvSpPr>
          <p:cNvPr id="6" name="文本占位符 5"/>
          <p:cNvSpPr>
            <a:spLocks noGrp="1"/>
          </p:cNvSpPr>
          <p:nvPr>
            <p:ph type="body" idx="1"/>
          </p:nvPr>
        </p:nvSpPr>
        <p:spPr>
          <a:xfrm>
            <a:off x="3956574" y="3890371"/>
            <a:ext cx="5419185" cy="1015623"/>
          </a:xfrm>
        </p:spPr>
        <p:txBody>
          <a:bodyPr>
            <a:normAutofit/>
          </a:bodyPr>
          <a:lstStyle/>
          <a:p>
            <a:pPr lvl="0"/>
            <a:r>
              <a:rPr lang="zh-CN" altLang="en-US" sz="1800"/>
              <a:t>活动二：兴趣联盟大PK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2783563" y="3258167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Impact" panose="020b0806030902050204" pitchFamily="34" charset="0"/>
                <a:cs typeface="Arial" pitchFamily="34" charset="0"/>
              </a:rPr>
              <a:t>/03</a:t>
            </a:r>
            <a:endParaRPr lang="zh-CN" altLang="en-US" spc="100">
              <a:solidFill>
                <a:schemeClr val="accent1"/>
              </a:solidFill>
              <a:latin typeface="Impact" panose="020b0806030902050204" pitchFamily="34" charset="0"/>
              <a:cs typeface="Arial" pitchFamily="34" charset="0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https://d.book118.com/377146104041006054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SLIDE.THEME" val="https://www.islide.cc;"/>
</p:tagLst>
</file>

<file path=ppt/tags/tag2.xml><?xml version="1.0" encoding="utf-8"?>
<p:tagLst xmlns:p="http://schemas.openxmlformats.org/presentationml/2006/main">
  <p:tag name="ISLIDE.THEME" val="https://www.islide.cc;"/>
</p:tagLst>
</file>

<file path=ppt/tags/tag3.xml><?xml version="1.0" encoding="utf-8"?>
<p:tagLst xmlns:p="http://schemas.openxmlformats.org/presentationml/2006/main">
  <p:tag name="ISLIDE.THEME" val="https://www.islide.cc;"/>
</p:tagLst>
</file>

<file path=ppt/tags/tag4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5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6.xml><?xml version="1.0" encoding="utf-8"?>
<p:tagLst xmlns:p="http://schemas.openxmlformats.org/presentationml/2006/main">
  <p:tag name="ISLIDE.THEME" val="https://www.islide.cc;"/>
</p:tagLst>
</file>

<file path=ppt/tags/tag7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8.xml><?xml version="1.0" encoding="utf-8"?>
<p:tagLst xmlns:p="http://schemas.openxmlformats.org/presentationml/2006/main">
  <p:tag name="ISLIDE.THEME" val="https://www.islide.cc;"/>
</p:tagLst>
</file>

<file path=ppt/tags/tag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FF7498"/>
      </a:accent1>
      <a:accent2>
        <a:srgbClr val="FF828D"/>
      </a:accent2>
      <a:accent3>
        <a:srgbClr val="C874A4"/>
      </a:accent3>
      <a:accent4>
        <a:srgbClr val="F6C879"/>
      </a:accent4>
      <a:accent5>
        <a:srgbClr val="ECA8B8"/>
      </a:accent5>
      <a:accent6>
        <a:srgbClr val="463A52"/>
      </a:accent6>
      <a:hlink>
        <a:srgbClr val="4276AA"/>
      </a:hlink>
      <a:folHlink>
        <a:srgbClr val="BFBFBF"/>
      </a:folHlink>
    </a:clrScheme>
    <a:fontScheme name="Temp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FF7498"/>
    </a:accent1>
    <a:accent2>
      <a:srgbClr val="FF828D"/>
    </a:accent2>
    <a:accent3>
      <a:srgbClr val="C874A4"/>
    </a:accent3>
    <a:accent4>
      <a:srgbClr val="F6C879"/>
    </a:accent4>
    <a:accent5>
      <a:srgbClr val="ECA8B8"/>
    </a:accent5>
    <a:accent6>
      <a:srgbClr val="463A52"/>
    </a:accent6>
    <a:hlink>
      <a:srgbClr val="4276AA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FF7498"/>
    </a:accent1>
    <a:accent2>
      <a:srgbClr val="FF828D"/>
    </a:accent2>
    <a:accent3>
      <a:srgbClr val="C874A4"/>
    </a:accent3>
    <a:accent4>
      <a:srgbClr val="F6C879"/>
    </a:accent4>
    <a:accent5>
      <a:srgbClr val="ECA8B8"/>
    </a:accent5>
    <a:accent6>
      <a:srgbClr val="463A52"/>
    </a:accent6>
    <a:hlink>
      <a:srgbClr val="4276AA"/>
    </a:hlink>
    <a:folHlink>
      <a:srgbClr val="BFBFBF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FF7498"/>
    </a:accent1>
    <a:accent2>
      <a:srgbClr val="FF828D"/>
    </a:accent2>
    <a:accent3>
      <a:srgbClr val="C874A4"/>
    </a:accent3>
    <a:accent4>
      <a:srgbClr val="F6C879"/>
    </a:accent4>
    <a:accent5>
      <a:srgbClr val="ECA8B8"/>
    </a:accent5>
    <a:accent6>
      <a:srgbClr val="463A52"/>
    </a:accent6>
    <a:hlink>
      <a:srgbClr val="4276AA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3">
      <vt:lpstr>Arial</vt:lpstr>
      <vt:lpstr>Calibri</vt:lpstr>
      <vt:lpstr>微软雅黑</vt:lpstr>
      <vt:lpstr>黑体</vt:lpstr>
      <vt:lpstr>Impact</vt:lpstr>
      <vt:lpstr>Wingdings</vt:lpstr>
      <vt:lpstr>楷体</vt:lpstr>
      <vt:lpstr>宋体</vt:lpstr>
      <vt:lpstr>Calibri Light</vt:lpstr>
      <vt:lpstr>仿宋</vt:lpstr>
      <vt:lpstr>汉仪刚艺体-85W</vt:lpstr>
      <vt:lpstr>Office Theme</vt:lpstr>
      <vt:lpstr>我的兴趣爱好</vt:lpstr>
      <vt:lpstr>PowerPoint Presentation</vt:lpstr>
      <vt:lpstr>导入部分</vt:lpstr>
      <vt:lpstr>走进课堂：发现兴趣之乐</vt:lpstr>
      <vt:lpstr>走进课堂：发现兴趣之乐</vt:lpstr>
      <vt:lpstr>课程开展</vt:lpstr>
      <vt:lpstr>活动一：加入兴趣联盟</vt:lpstr>
      <vt:lpstr>活动一：加入兴趣联盟</vt:lpstr>
      <vt:lpstr>活动一：加入兴趣联盟</vt:lpstr>
      <vt:lpstr>课程开展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2024-09-28T11:54:08.516</cp:lastPrinted>
  <dcterms:created xsi:type="dcterms:W3CDTF">2024-09-28T03:54:08Z</dcterms:created>
  <dcterms:modified xsi:type="dcterms:W3CDTF">2024-09-28T03:54:11Z</dcterms:modified>
</cp:coreProperties>
</file>