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  <p:sldMasterId id="214748367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2" r:id="rId36"/>
    <p:sldId id="355" r:id="rId37"/>
    <p:sldId id="358" r:id="rId38"/>
    <p:sldId id="361" r:id="rId39"/>
    <p:sldId id="364" r:id="rId40"/>
    <p:sldId id="367" r:id="rId41"/>
    <p:sldId id="369" r:id="rId42"/>
  </p:sldIdLst>
  <p:sldSz cx="9144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slide" Target="slides/slide33.xml" /><Relationship Id="rId38" Type="http://schemas.openxmlformats.org/officeDocument/2006/relationships/slide" Target="slides/slide34.xml" /><Relationship Id="rId39" Type="http://schemas.openxmlformats.org/officeDocument/2006/relationships/slide" Target="slides/slide35.xml" /><Relationship Id="rId4" Type="http://schemas.openxmlformats.org/officeDocument/2006/relationships/notesMaster" Target="notesMasters/notesMaster1.xml" /><Relationship Id="rId40" Type="http://schemas.openxmlformats.org/officeDocument/2006/relationships/slide" Target="slides/slide36.xml" /><Relationship Id="rId41" Type="http://schemas.openxmlformats.org/officeDocument/2006/relationships/slide" Target="slides/slide37.xml" /><Relationship Id="rId42" Type="http://schemas.openxmlformats.org/officeDocument/2006/relationships/slide" Target="slides/slide38.xml" /><Relationship Id="rId43" Type="http://schemas.openxmlformats.org/officeDocument/2006/relationships/tags" Target="tags/tag8.xml" /><Relationship Id="rId44" Type="http://schemas.openxmlformats.org/officeDocument/2006/relationships/presProps" Target="presProps.xml" /><Relationship Id="rId45" Type="http://schemas.openxmlformats.org/officeDocument/2006/relationships/viewProps" Target="viewProps.xml" /><Relationship Id="rId46" Type="http://schemas.openxmlformats.org/officeDocument/2006/relationships/theme" Target="theme/theme1.xml" /><Relationship Id="rId47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4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986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>
              <a:defRPr sz="1200"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69987" name="Rectangle 1027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8852" name="Rectangle 1028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</p:spPr>
      </p:sp>
      <p:sp>
        <p:nvSpPr>
          <p:cNvPr id="169989" name="Rectangle 1029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169990" name="Rectangle 1030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>
              <a:defRPr sz="1200" smtClean="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69991" name="Rectangle 103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 smtClean="0"/>
            </a:lvl1pPr>
          </a:lstStyle>
          <a:p>
            <a:pPr>
              <a:defRPr/>
            </a:pPr>
            <a:fld id="{60471EAD-4F0D-4DDD-83E3-482394F39210}" type="slidenum">
              <a:rPr lang="en-US" altLang="zh-CN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anose="0202060305040502030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484E31C-3666-467D-9A06-D8876B1E9971}" type="slidenum">
              <a:rPr lang="en-US" altLang="zh-CN"/>
              <a:t>29</a:t>
            </a:fld>
            <a:endParaRPr lang="en-US" altLang="zh-CN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zh-CN" altLang="zh-CN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oleObject" Target="../embeddings/oleObject1.bin" TargetMode="Interna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3.jpeg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4.png" /><Relationship Id="rId8" Type="http://schemas.openxmlformats.org/officeDocument/2006/relationships/vmlDrawing" Target="../drawings/vmlDrawing1.vml" /><Relationship Id="rId9" Type="http://schemas.openxmlformats.org/officeDocument/2006/relationships/audio" Target="../media/chimes1.wav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audio" Target="../media/chimes1.wav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audio" Target="../media/chimes1.wav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0527F-FC90-4A4D-BB52-FF8690521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76B92-D1E7-421B-AFB3-0480A97F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9BCF7-CE4E-4BC8-B88A-80A88A001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1C95C-F1A3-4C57-8B34-9A0D3AF0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3C5D1-81ED-484B-82B4-375C995A8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0003C-5774-4E07-B0DD-5F2ECAA4B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EEC7A-9427-4DDE-8561-55A0EB48C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7AC59-C2D2-4FED-87C7-E306A22F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A7864-B037-491C-A1CE-C40EA6ED1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0D094-AA41-4B13-94CB-20936F0E5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B0A56-CCAB-4D3F-A548-BEFC95AD5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89"/>
          <p:cNvSpPr>
            <a:spLocks noChangeArrowheads="1"/>
          </p:cNvSpPr>
          <p:nvPr/>
        </p:nvSpPr>
        <p:spPr bwMode="ltGray">
          <a:xfrm>
            <a:off x="31750" y="1052513"/>
            <a:ext cx="252413" cy="5805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5" name="Rectangle 90"/>
          <p:cNvSpPr>
            <a:spLocks noChangeArrowheads="1"/>
          </p:cNvSpPr>
          <p:nvPr/>
        </p:nvSpPr>
        <p:spPr bwMode="ltGray">
          <a:xfrm>
            <a:off x="8894763" y="1052513"/>
            <a:ext cx="249237" cy="5805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graphicFrame>
        <p:nvGraphicFramePr>
          <p:cNvPr id="6" name="Object 91"/>
          <p:cNvGraphicFramePr>
            <a:graphicFrameLocks noChangeAspect="1"/>
          </p:cNvGraphicFramePr>
          <p:nvPr/>
        </p:nvGraphicFramePr>
        <p:xfrm>
          <a:off x="0" y="0"/>
          <a:ext cx="9091613" cy="1196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Image" r:id="rId1" imgW="9093200" imgH="1346200" progId="">
                  <p:embed/>
                </p:oleObj>
              </mc:Choice>
              <mc:Fallback>
                <p:oleObj name="Image" r:id="rId1" imgW="9093200" imgH="13462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091613" cy="11969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92"/>
          <p:cNvSpPr>
            <a:spLocks noChangeArrowheads="1"/>
          </p:cNvSpPr>
          <p:nvPr/>
        </p:nvSpPr>
        <p:spPr bwMode="invGray">
          <a:xfrm>
            <a:off x="0" y="6453188"/>
            <a:ext cx="9110663" cy="404812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grpSp>
        <p:nvGrpSpPr>
          <p:cNvPr id="2" name="Group 93"/>
          <p:cNvGrpSpPr/>
          <p:nvPr/>
        </p:nvGrpSpPr>
        <p:grpSpPr>
          <a:xfrm>
            <a:off x="0" y="0"/>
            <a:ext cx="9150350" cy="6859588"/>
            <a:chExt cx="5764" cy="4321"/>
          </a:xfrm>
        </p:grpSpPr>
        <p:sp>
          <p:nvSpPr>
            <p:cNvPr id="9" name="AutoShape 94"/>
            <p:cNvSpPr>
              <a:spLocks noChangeArrowheads="1"/>
            </p:cNvSpPr>
            <p:nvPr/>
          </p:nvSpPr>
          <p:spPr bwMode="white">
            <a:xfrm>
              <a:off x="27" y="24"/>
              <a:ext cx="5712" cy="4274"/>
            </a:xfrm>
            <a:prstGeom prst="roundRect">
              <a:avLst>
                <a:gd name="adj" fmla="val 6227"/>
              </a:avLst>
            </a:prstGeom>
            <a:noFill/>
            <a:ln w="762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10" name="Freeform 95"/>
            <p:cNvSpPr/>
            <p:nvPr/>
          </p:nvSpPr>
          <p:spPr bwMode="white">
            <a:xfrm>
              <a:off x="0" y="0"/>
              <a:ext cx="288" cy="282"/>
            </a:xfrm>
            <a:custGeom>
              <a:cxnLst>
                <a:cxn ang="0">
                  <a:pos x="2" y="282"/>
                </a:cxn>
                <a:cxn ang="0">
                  <a:pos x="82" y="144"/>
                </a:cxn>
                <a:cxn ang="0">
                  <a:pos x="165" y="36"/>
                </a:cxn>
                <a:cxn ang="0">
                  <a:pos x="288" y="0"/>
                </a:cxn>
                <a:cxn ang="0">
                  <a:pos x="0" y="0"/>
                </a:cxn>
              </a:cxnLst>
              <a:rect l="0" t="0" r="r" b="b"/>
              <a:pathLst>
                <a:path w="288" h="282">
                  <a:moveTo>
                    <a:pt x="2" y="282"/>
                  </a:moveTo>
                  <a:lnTo>
                    <a:pt x="82" y="144"/>
                  </a:lnTo>
                  <a:lnTo>
                    <a:pt x="165" y="36"/>
                  </a:lnTo>
                  <a:lnTo>
                    <a:pt x="288" y="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11" name="Freeform 96"/>
            <p:cNvSpPr/>
            <p:nvPr/>
          </p:nvSpPr>
          <p:spPr bwMode="white">
            <a:xfrm>
              <a:off x="5" y="3985"/>
              <a:ext cx="244" cy="336"/>
            </a:xfrm>
            <a:custGeom>
              <a:cxnLst>
                <a:cxn ang="0">
                  <a:pos x="243" y="335"/>
                </a:cxn>
                <a:cxn ang="0">
                  <a:pos x="122" y="239"/>
                </a:cxn>
                <a:cxn ang="0">
                  <a:pos x="30" y="144"/>
                </a:cxn>
                <a:cxn ang="0">
                  <a:pos x="0" y="0"/>
                </a:cxn>
                <a:cxn ang="0">
                  <a:pos x="1" y="336"/>
                </a:cxn>
              </a:cxnLst>
              <a:rect l="0" t="0" r="r" b="b"/>
              <a:pathLst>
                <a:path w="243" h="336">
                  <a:moveTo>
                    <a:pt x="243" y="335"/>
                  </a:moveTo>
                  <a:lnTo>
                    <a:pt x="122" y="239"/>
                  </a:lnTo>
                  <a:lnTo>
                    <a:pt x="30" y="144"/>
                  </a:lnTo>
                  <a:lnTo>
                    <a:pt x="0" y="0"/>
                  </a:lnTo>
                  <a:lnTo>
                    <a:pt x="1" y="336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12" name="Freeform 97"/>
            <p:cNvSpPr/>
            <p:nvPr/>
          </p:nvSpPr>
          <p:spPr bwMode="white">
            <a:xfrm>
              <a:off x="5511" y="4029"/>
              <a:ext cx="253" cy="290"/>
            </a:xfrm>
            <a:custGeom>
              <a:cxnLst>
                <a:cxn ang="0">
                  <a:pos x="229" y="0"/>
                </a:cxn>
                <a:cxn ang="0">
                  <a:pos x="164" y="144"/>
                </a:cxn>
                <a:cxn ang="0">
                  <a:pos x="98" y="253"/>
                </a:cxn>
                <a:cxn ang="0">
                  <a:pos x="0" y="290"/>
                </a:cxn>
                <a:cxn ang="0">
                  <a:pos x="232" y="287"/>
                </a:cxn>
              </a:cxnLst>
              <a:rect l="0" t="0" r="r" b="b"/>
              <a:pathLst>
                <a:path w="231" h="290">
                  <a:moveTo>
                    <a:pt x="229" y="0"/>
                  </a:moveTo>
                  <a:lnTo>
                    <a:pt x="164" y="144"/>
                  </a:lnTo>
                  <a:lnTo>
                    <a:pt x="98" y="253"/>
                  </a:lnTo>
                  <a:lnTo>
                    <a:pt x="0" y="290"/>
                  </a:lnTo>
                  <a:lnTo>
                    <a:pt x="232" y="287"/>
                  </a:lnTo>
                </a:path>
              </a:pathLst>
            </a:custGeom>
            <a:solidFill>
              <a:schemeClr val="bg1"/>
            </a:solidFill>
            <a:ln w="9525">
              <a:solidFill>
                <a:schemeClr val="bg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13" name="Freeform 98"/>
            <p:cNvSpPr/>
            <p:nvPr/>
          </p:nvSpPr>
          <p:spPr bwMode="white">
            <a:xfrm>
              <a:off x="5472" y="0"/>
              <a:ext cx="288" cy="288"/>
            </a:xfrm>
            <a:custGeom>
              <a:cxnLst>
                <a:cxn ang="0">
                  <a:pos x="0" y="0"/>
                </a:cxn>
                <a:cxn ang="0">
                  <a:pos x="144" y="82"/>
                </a:cxn>
                <a:cxn ang="0">
                  <a:pos x="252" y="165"/>
                </a:cxn>
                <a:cxn ang="0">
                  <a:pos x="288" y="288"/>
                </a:cxn>
                <a:cxn ang="0">
                  <a:pos x="288" y="0"/>
                </a:cxn>
              </a:cxnLst>
              <a:rect l="0" t="0" r="r" b="b"/>
              <a:pathLst>
                <a:path w="288" h="288">
                  <a:moveTo>
                    <a:pt x="0" y="0"/>
                  </a:moveTo>
                  <a:lnTo>
                    <a:pt x="144" y="82"/>
                  </a:lnTo>
                  <a:lnTo>
                    <a:pt x="252" y="165"/>
                  </a:lnTo>
                  <a:lnTo>
                    <a:pt x="288" y="288"/>
                  </a:lnTo>
                  <a:lnTo>
                    <a:pt x="288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</p:grpSp>
      <p:sp>
        <p:nvSpPr>
          <p:cNvPr id="14" name="Oval 99"/>
          <p:cNvSpPr>
            <a:spLocks noChangeArrowheads="1"/>
          </p:cNvSpPr>
          <p:nvPr/>
        </p:nvSpPr>
        <p:spPr bwMode="ltGray">
          <a:xfrm>
            <a:off x="7453313" y="260350"/>
            <a:ext cx="863600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5" name="Oval 100"/>
          <p:cNvSpPr>
            <a:spLocks noChangeArrowheads="1"/>
          </p:cNvSpPr>
          <p:nvPr/>
        </p:nvSpPr>
        <p:spPr bwMode="ltGray">
          <a:xfrm>
            <a:off x="6516688" y="260350"/>
            <a:ext cx="866775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6" name="Oval 101"/>
          <p:cNvSpPr>
            <a:spLocks noChangeArrowheads="1"/>
          </p:cNvSpPr>
          <p:nvPr/>
        </p:nvSpPr>
        <p:spPr bwMode="ltGray">
          <a:xfrm>
            <a:off x="5580063" y="260350"/>
            <a:ext cx="865187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7" name="Rectangle 115"/>
          <p:cNvSpPr>
            <a:spLocks noChangeArrowheads="1"/>
          </p:cNvSpPr>
          <p:nvPr/>
        </p:nvSpPr>
        <p:spPr bwMode="auto">
          <a:xfrm>
            <a:off x="6389688" y="215900"/>
            <a:ext cx="260985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  <a:buClrTx/>
              <a:buFontTx/>
              <a:buNone/>
            </a:pPr>
            <a:r>
              <a:rPr lang="zh-CN" altLang="en-US" sz="18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江 门 市 中 心 医 院</a:t>
            </a:r>
            <a:endParaRPr lang="zh-CN" altLang="en-US" sz="18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algn="l">
              <a:spcBef>
                <a:spcPct val="0"/>
              </a:spcBef>
              <a:buClrTx/>
              <a:buFontTx/>
              <a:buNone/>
            </a:pPr>
            <a:r>
              <a:rPr lang="zh-CN" altLang="en-US" sz="18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中山大学附属江门医院</a:t>
            </a:r>
            <a:endParaRPr lang="zh-CN" altLang="en-US" sz="18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18" name="Picture 116" descr="新图像 拷贝"/>
          <p:cNvPicPr>
            <a:picLocks noChangeAspect="1" noChangeArrowheads="1"/>
          </p:cNvPicPr>
          <p:nvPr/>
        </p:nvPicPr>
        <p:blipFill>
          <a:blip r:embed="rId3"/>
          <a:srcRect l="2896" t="4581" r="1593" b="3665"/>
          <a:stretch>
            <a:fillRect/>
          </a:stretch>
        </p:blipFill>
        <p:spPr bwMode="auto">
          <a:xfrm>
            <a:off x="5451475" y="223838"/>
            <a:ext cx="992188" cy="75723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9" name="Rectangle 89"/>
          <p:cNvSpPr>
            <a:spLocks noChangeArrowheads="1"/>
          </p:cNvSpPr>
          <p:nvPr/>
        </p:nvSpPr>
        <p:spPr bwMode="ltGray">
          <a:xfrm>
            <a:off x="31750" y="1052513"/>
            <a:ext cx="252413" cy="5805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20" name="Rectangle 90"/>
          <p:cNvSpPr>
            <a:spLocks noChangeArrowheads="1"/>
          </p:cNvSpPr>
          <p:nvPr/>
        </p:nvSpPr>
        <p:spPr bwMode="ltGray">
          <a:xfrm>
            <a:off x="8894763" y="1052513"/>
            <a:ext cx="249237" cy="5805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graphicFrame>
        <p:nvGraphicFramePr>
          <p:cNvPr id="21" name="Object 3"/>
          <p:cNvGraphicFramePr>
            <a:graphicFrameLocks noChangeAspect="1"/>
          </p:cNvGraphicFramePr>
          <p:nvPr/>
        </p:nvGraphicFramePr>
        <p:xfrm>
          <a:off x="0" y="0"/>
          <a:ext cx="9091613" cy="1196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Image" r:id="rId4" imgW="9093200" imgH="1346200" progId="">
                  <p:embed/>
                </p:oleObj>
              </mc:Choice>
              <mc:Fallback>
                <p:oleObj name="Image" r:id="rId4" imgW="9093200" imgH="13462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091613" cy="11969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Rectangle 92"/>
          <p:cNvSpPr>
            <a:spLocks noChangeArrowheads="1"/>
          </p:cNvSpPr>
          <p:nvPr/>
        </p:nvSpPr>
        <p:spPr bwMode="invGray">
          <a:xfrm>
            <a:off x="0" y="6453188"/>
            <a:ext cx="9110663" cy="404812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grpSp>
        <p:nvGrpSpPr>
          <p:cNvPr id="3" name="Group 93"/>
          <p:cNvGrpSpPr/>
          <p:nvPr/>
        </p:nvGrpSpPr>
        <p:grpSpPr>
          <a:xfrm>
            <a:off x="0" y="0"/>
            <a:ext cx="9150350" cy="6859588"/>
            <a:chExt cx="5764" cy="4321"/>
          </a:xfrm>
        </p:grpSpPr>
        <p:sp>
          <p:nvSpPr>
            <p:cNvPr id="24" name="AutoShape 94"/>
            <p:cNvSpPr>
              <a:spLocks noChangeArrowheads="1"/>
            </p:cNvSpPr>
            <p:nvPr/>
          </p:nvSpPr>
          <p:spPr bwMode="white">
            <a:xfrm>
              <a:off x="27" y="24"/>
              <a:ext cx="5712" cy="4274"/>
            </a:xfrm>
            <a:prstGeom prst="roundRect">
              <a:avLst>
                <a:gd name="adj" fmla="val 6227"/>
              </a:avLst>
            </a:prstGeom>
            <a:noFill/>
            <a:ln w="762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25" name="Freeform 95"/>
            <p:cNvSpPr/>
            <p:nvPr/>
          </p:nvSpPr>
          <p:spPr bwMode="white">
            <a:xfrm>
              <a:off x="0" y="0"/>
              <a:ext cx="288" cy="282"/>
            </a:xfrm>
            <a:custGeom>
              <a:cxnLst>
                <a:cxn ang="0">
                  <a:pos x="2" y="282"/>
                </a:cxn>
                <a:cxn ang="0">
                  <a:pos x="82" y="144"/>
                </a:cxn>
                <a:cxn ang="0">
                  <a:pos x="165" y="36"/>
                </a:cxn>
                <a:cxn ang="0">
                  <a:pos x="288" y="0"/>
                </a:cxn>
                <a:cxn ang="0">
                  <a:pos x="0" y="0"/>
                </a:cxn>
              </a:cxnLst>
              <a:rect l="0" t="0" r="r" b="b"/>
              <a:pathLst>
                <a:path w="288" h="282">
                  <a:moveTo>
                    <a:pt x="2" y="282"/>
                  </a:moveTo>
                  <a:lnTo>
                    <a:pt x="82" y="144"/>
                  </a:lnTo>
                  <a:lnTo>
                    <a:pt x="165" y="36"/>
                  </a:lnTo>
                  <a:lnTo>
                    <a:pt x="288" y="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26" name="Freeform 96"/>
            <p:cNvSpPr/>
            <p:nvPr/>
          </p:nvSpPr>
          <p:spPr bwMode="white">
            <a:xfrm>
              <a:off x="5" y="3985"/>
              <a:ext cx="244" cy="336"/>
            </a:xfrm>
            <a:custGeom>
              <a:cxnLst>
                <a:cxn ang="0">
                  <a:pos x="243" y="335"/>
                </a:cxn>
                <a:cxn ang="0">
                  <a:pos x="122" y="239"/>
                </a:cxn>
                <a:cxn ang="0">
                  <a:pos x="30" y="144"/>
                </a:cxn>
                <a:cxn ang="0">
                  <a:pos x="0" y="0"/>
                </a:cxn>
                <a:cxn ang="0">
                  <a:pos x="1" y="336"/>
                </a:cxn>
              </a:cxnLst>
              <a:rect l="0" t="0" r="r" b="b"/>
              <a:pathLst>
                <a:path w="243" h="336">
                  <a:moveTo>
                    <a:pt x="243" y="335"/>
                  </a:moveTo>
                  <a:lnTo>
                    <a:pt x="122" y="239"/>
                  </a:lnTo>
                  <a:lnTo>
                    <a:pt x="30" y="144"/>
                  </a:lnTo>
                  <a:lnTo>
                    <a:pt x="0" y="0"/>
                  </a:lnTo>
                  <a:lnTo>
                    <a:pt x="1" y="336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27" name="Freeform 97"/>
            <p:cNvSpPr/>
            <p:nvPr/>
          </p:nvSpPr>
          <p:spPr bwMode="white">
            <a:xfrm>
              <a:off x="5511" y="4029"/>
              <a:ext cx="253" cy="290"/>
            </a:xfrm>
            <a:custGeom>
              <a:cxnLst>
                <a:cxn ang="0">
                  <a:pos x="229" y="0"/>
                </a:cxn>
                <a:cxn ang="0">
                  <a:pos x="164" y="144"/>
                </a:cxn>
                <a:cxn ang="0">
                  <a:pos x="98" y="253"/>
                </a:cxn>
                <a:cxn ang="0">
                  <a:pos x="0" y="290"/>
                </a:cxn>
                <a:cxn ang="0">
                  <a:pos x="232" y="287"/>
                </a:cxn>
              </a:cxnLst>
              <a:rect l="0" t="0" r="r" b="b"/>
              <a:pathLst>
                <a:path w="231" h="290">
                  <a:moveTo>
                    <a:pt x="229" y="0"/>
                  </a:moveTo>
                  <a:lnTo>
                    <a:pt x="164" y="144"/>
                  </a:lnTo>
                  <a:lnTo>
                    <a:pt x="98" y="253"/>
                  </a:lnTo>
                  <a:lnTo>
                    <a:pt x="0" y="290"/>
                  </a:lnTo>
                  <a:lnTo>
                    <a:pt x="232" y="287"/>
                  </a:lnTo>
                </a:path>
              </a:pathLst>
            </a:custGeom>
            <a:solidFill>
              <a:schemeClr val="bg1"/>
            </a:solidFill>
            <a:ln w="9525">
              <a:solidFill>
                <a:schemeClr val="bg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28" name="Freeform 98"/>
            <p:cNvSpPr/>
            <p:nvPr/>
          </p:nvSpPr>
          <p:spPr bwMode="white">
            <a:xfrm>
              <a:off x="5472" y="0"/>
              <a:ext cx="288" cy="288"/>
            </a:xfrm>
            <a:custGeom>
              <a:cxnLst>
                <a:cxn ang="0">
                  <a:pos x="0" y="0"/>
                </a:cxn>
                <a:cxn ang="0">
                  <a:pos x="144" y="82"/>
                </a:cxn>
                <a:cxn ang="0">
                  <a:pos x="252" y="165"/>
                </a:cxn>
                <a:cxn ang="0">
                  <a:pos x="288" y="288"/>
                </a:cxn>
                <a:cxn ang="0">
                  <a:pos x="288" y="0"/>
                </a:cxn>
              </a:cxnLst>
              <a:rect l="0" t="0" r="r" b="b"/>
              <a:pathLst>
                <a:path w="288" h="288">
                  <a:moveTo>
                    <a:pt x="0" y="0"/>
                  </a:moveTo>
                  <a:lnTo>
                    <a:pt x="144" y="82"/>
                  </a:lnTo>
                  <a:lnTo>
                    <a:pt x="252" y="165"/>
                  </a:lnTo>
                  <a:lnTo>
                    <a:pt x="288" y="288"/>
                  </a:lnTo>
                  <a:lnTo>
                    <a:pt x="288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</p:grpSp>
      <p:sp>
        <p:nvSpPr>
          <p:cNvPr id="29" name="Oval 99"/>
          <p:cNvSpPr>
            <a:spLocks noChangeArrowheads="1"/>
          </p:cNvSpPr>
          <p:nvPr/>
        </p:nvSpPr>
        <p:spPr bwMode="ltGray">
          <a:xfrm>
            <a:off x="7453313" y="260350"/>
            <a:ext cx="863600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30" name="Oval 100"/>
          <p:cNvSpPr>
            <a:spLocks noChangeArrowheads="1"/>
          </p:cNvSpPr>
          <p:nvPr/>
        </p:nvSpPr>
        <p:spPr bwMode="ltGray">
          <a:xfrm>
            <a:off x="6516688" y="260350"/>
            <a:ext cx="866775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31" name="Oval 101"/>
          <p:cNvSpPr>
            <a:spLocks noChangeArrowheads="1"/>
          </p:cNvSpPr>
          <p:nvPr/>
        </p:nvSpPr>
        <p:spPr bwMode="ltGray">
          <a:xfrm>
            <a:off x="5580063" y="260350"/>
            <a:ext cx="865187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32" name="Rectangle 115"/>
          <p:cNvSpPr>
            <a:spLocks noChangeArrowheads="1"/>
          </p:cNvSpPr>
          <p:nvPr/>
        </p:nvSpPr>
        <p:spPr bwMode="auto">
          <a:xfrm>
            <a:off x="6389688" y="215900"/>
            <a:ext cx="260985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  <a:buClrTx/>
              <a:buFontTx/>
              <a:buNone/>
            </a:pPr>
            <a:r>
              <a:rPr lang="zh-CN" altLang="en-US" sz="18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江 门 市 中 心 医 院</a:t>
            </a:r>
            <a:endParaRPr lang="zh-CN" altLang="en-US" sz="18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algn="l">
              <a:spcBef>
                <a:spcPct val="0"/>
              </a:spcBef>
              <a:buClrTx/>
              <a:buFontTx/>
              <a:buNone/>
            </a:pPr>
            <a:r>
              <a:rPr lang="zh-CN" altLang="en-US" sz="18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中山大学附属江门医院</a:t>
            </a:r>
            <a:endParaRPr lang="zh-CN" altLang="en-US" sz="1800">
              <a:solidFill>
                <a:schemeClr val="bg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33" name="Picture 116" descr="新图像 拷贝"/>
          <p:cNvPicPr>
            <a:picLocks noChangeAspect="1" noChangeArrowheads="1"/>
          </p:cNvPicPr>
          <p:nvPr/>
        </p:nvPicPr>
        <p:blipFill>
          <a:blip r:embed="rId3"/>
          <a:srcRect l="2896" t="4581" r="1593" b="3665"/>
          <a:stretch>
            <a:fillRect/>
          </a:stretch>
        </p:blipFill>
        <p:spPr bwMode="auto">
          <a:xfrm>
            <a:off x="5451475" y="223838"/>
            <a:ext cx="992188" cy="75723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4" name="Rectangle 88"/>
          <p:cNvSpPr>
            <a:spLocks noChangeArrowheads="1"/>
          </p:cNvSpPr>
          <p:nvPr/>
        </p:nvSpPr>
        <p:spPr bwMode="ltGray">
          <a:xfrm>
            <a:off x="84138" y="4581525"/>
            <a:ext cx="8994775" cy="22764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pic>
        <p:nvPicPr>
          <p:cNvPr id="35" name="Picture 89" descr="AA053737"/>
          <p:cNvPicPr>
            <a:picLocks noChangeAspect="1" noChangeArrowheads="1"/>
          </p:cNvPicPr>
          <p:nvPr/>
        </p:nvPicPr>
        <p:blipFill>
          <a:blip r:embed="rId5"/>
          <a:srcRect t="46793" b="14693"/>
          <a:stretch>
            <a:fillRect/>
          </a:stretch>
        </p:blipFill>
        <p:spPr bwMode="auto">
          <a:xfrm>
            <a:off x="0" y="2276475"/>
            <a:ext cx="9144000" cy="2232025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36" name="Object 90"/>
          <p:cNvGraphicFramePr>
            <a:graphicFrameLocks noChangeAspect="1"/>
          </p:cNvGraphicFramePr>
          <p:nvPr/>
        </p:nvGraphicFramePr>
        <p:xfrm>
          <a:off x="0" y="0"/>
          <a:ext cx="9144000" cy="22018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Image" r:id="rId6" imgW="13004800" imgH="3048000" progId="">
                  <p:embed/>
                </p:oleObj>
              </mc:Choice>
              <mc:Fallback>
                <p:oleObj name="Image" r:id="rId6" imgW="13004800" imgH="3048000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2201863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8" name="Group 91"/>
          <p:cNvGrpSpPr/>
          <p:nvPr/>
        </p:nvGrpSpPr>
        <p:grpSpPr>
          <a:xfrm>
            <a:off x="0" y="0"/>
            <a:ext cx="9150350" cy="6859588"/>
            <a:chExt cx="5764" cy="4321"/>
          </a:xfrm>
        </p:grpSpPr>
        <p:sp>
          <p:nvSpPr>
            <p:cNvPr id="38" name="AutoShape 92"/>
            <p:cNvSpPr>
              <a:spLocks noChangeArrowheads="1"/>
            </p:cNvSpPr>
            <p:nvPr/>
          </p:nvSpPr>
          <p:spPr bwMode="white">
            <a:xfrm>
              <a:off x="27" y="24"/>
              <a:ext cx="5712" cy="4274"/>
            </a:xfrm>
            <a:prstGeom prst="roundRect">
              <a:avLst>
                <a:gd name="adj" fmla="val 6227"/>
              </a:avLst>
            </a:prstGeom>
            <a:noFill/>
            <a:ln w="762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39" name="Freeform 93"/>
            <p:cNvSpPr/>
            <p:nvPr/>
          </p:nvSpPr>
          <p:spPr bwMode="white">
            <a:xfrm>
              <a:off x="0" y="0"/>
              <a:ext cx="288" cy="282"/>
            </a:xfrm>
            <a:custGeom>
              <a:cxnLst>
                <a:cxn ang="0">
                  <a:pos x="2" y="282"/>
                </a:cxn>
                <a:cxn ang="0">
                  <a:pos x="82" y="144"/>
                </a:cxn>
                <a:cxn ang="0">
                  <a:pos x="165" y="36"/>
                </a:cxn>
                <a:cxn ang="0">
                  <a:pos x="288" y="0"/>
                </a:cxn>
                <a:cxn ang="0">
                  <a:pos x="0" y="0"/>
                </a:cxn>
              </a:cxnLst>
              <a:rect l="0" t="0" r="r" b="b"/>
              <a:pathLst>
                <a:path w="288" h="282">
                  <a:moveTo>
                    <a:pt x="2" y="282"/>
                  </a:moveTo>
                  <a:lnTo>
                    <a:pt x="82" y="144"/>
                  </a:lnTo>
                  <a:lnTo>
                    <a:pt x="165" y="36"/>
                  </a:lnTo>
                  <a:lnTo>
                    <a:pt x="288" y="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40" name="Freeform 94"/>
            <p:cNvSpPr/>
            <p:nvPr/>
          </p:nvSpPr>
          <p:spPr bwMode="white">
            <a:xfrm>
              <a:off x="5" y="3985"/>
              <a:ext cx="244" cy="336"/>
            </a:xfrm>
            <a:custGeom>
              <a:cxnLst>
                <a:cxn ang="0">
                  <a:pos x="243" y="335"/>
                </a:cxn>
                <a:cxn ang="0">
                  <a:pos x="122" y="239"/>
                </a:cxn>
                <a:cxn ang="0">
                  <a:pos x="30" y="144"/>
                </a:cxn>
                <a:cxn ang="0">
                  <a:pos x="0" y="0"/>
                </a:cxn>
                <a:cxn ang="0">
                  <a:pos x="1" y="336"/>
                </a:cxn>
              </a:cxnLst>
              <a:rect l="0" t="0" r="r" b="b"/>
              <a:pathLst>
                <a:path w="243" h="336">
                  <a:moveTo>
                    <a:pt x="243" y="335"/>
                  </a:moveTo>
                  <a:lnTo>
                    <a:pt x="122" y="239"/>
                  </a:lnTo>
                  <a:lnTo>
                    <a:pt x="30" y="144"/>
                  </a:lnTo>
                  <a:lnTo>
                    <a:pt x="0" y="0"/>
                  </a:lnTo>
                  <a:lnTo>
                    <a:pt x="1" y="336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41" name="Freeform 95"/>
            <p:cNvSpPr/>
            <p:nvPr/>
          </p:nvSpPr>
          <p:spPr bwMode="white">
            <a:xfrm>
              <a:off x="5511" y="4029"/>
              <a:ext cx="253" cy="290"/>
            </a:xfrm>
            <a:custGeom>
              <a:cxnLst>
                <a:cxn ang="0">
                  <a:pos x="229" y="0"/>
                </a:cxn>
                <a:cxn ang="0">
                  <a:pos x="164" y="144"/>
                </a:cxn>
                <a:cxn ang="0">
                  <a:pos x="98" y="253"/>
                </a:cxn>
                <a:cxn ang="0">
                  <a:pos x="0" y="290"/>
                </a:cxn>
                <a:cxn ang="0">
                  <a:pos x="232" y="287"/>
                </a:cxn>
              </a:cxnLst>
              <a:rect l="0" t="0" r="r" b="b"/>
              <a:pathLst>
                <a:path w="231" h="290">
                  <a:moveTo>
                    <a:pt x="229" y="0"/>
                  </a:moveTo>
                  <a:lnTo>
                    <a:pt x="164" y="144"/>
                  </a:lnTo>
                  <a:lnTo>
                    <a:pt x="98" y="253"/>
                  </a:lnTo>
                  <a:lnTo>
                    <a:pt x="0" y="290"/>
                  </a:lnTo>
                  <a:lnTo>
                    <a:pt x="232" y="287"/>
                  </a:lnTo>
                </a:path>
              </a:pathLst>
            </a:custGeom>
            <a:solidFill>
              <a:schemeClr val="bg1"/>
            </a:solidFill>
            <a:ln w="9525">
              <a:solidFill>
                <a:schemeClr val="bg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42" name="Freeform 96"/>
            <p:cNvSpPr/>
            <p:nvPr/>
          </p:nvSpPr>
          <p:spPr bwMode="white">
            <a:xfrm>
              <a:off x="5472" y="0"/>
              <a:ext cx="288" cy="288"/>
            </a:xfrm>
            <a:custGeom>
              <a:cxnLst>
                <a:cxn ang="0">
                  <a:pos x="0" y="0"/>
                </a:cxn>
                <a:cxn ang="0">
                  <a:pos x="144" y="82"/>
                </a:cxn>
                <a:cxn ang="0">
                  <a:pos x="252" y="165"/>
                </a:cxn>
                <a:cxn ang="0">
                  <a:pos x="288" y="288"/>
                </a:cxn>
                <a:cxn ang="0">
                  <a:pos x="288" y="0"/>
                </a:cxn>
              </a:cxnLst>
              <a:rect l="0" t="0" r="r" b="b"/>
              <a:pathLst>
                <a:path w="288" h="288">
                  <a:moveTo>
                    <a:pt x="0" y="0"/>
                  </a:moveTo>
                  <a:lnTo>
                    <a:pt x="144" y="82"/>
                  </a:lnTo>
                  <a:lnTo>
                    <a:pt x="252" y="165"/>
                  </a:lnTo>
                  <a:lnTo>
                    <a:pt x="288" y="288"/>
                  </a:lnTo>
                  <a:lnTo>
                    <a:pt x="288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</p:grpSp>
      <p:sp>
        <p:nvSpPr>
          <p:cNvPr id="43" name="Oval 97"/>
          <p:cNvSpPr>
            <a:spLocks noChangeArrowheads="1"/>
          </p:cNvSpPr>
          <p:nvPr/>
        </p:nvSpPr>
        <p:spPr bwMode="gray">
          <a:xfrm>
            <a:off x="7956550" y="1844675"/>
            <a:ext cx="215900" cy="215900"/>
          </a:xfrm>
          <a:prstGeom prst="ellipse">
            <a:avLst/>
          </a:prstGeom>
          <a:solidFill>
            <a:schemeClr val="bg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44" name="Oval 98"/>
          <p:cNvSpPr>
            <a:spLocks noChangeArrowheads="1"/>
          </p:cNvSpPr>
          <p:nvPr/>
        </p:nvSpPr>
        <p:spPr bwMode="gray">
          <a:xfrm>
            <a:off x="8316913" y="1844675"/>
            <a:ext cx="215900" cy="215900"/>
          </a:xfrm>
          <a:prstGeom prst="ellipse">
            <a:avLst/>
          </a:prstGeom>
          <a:solidFill>
            <a:schemeClr val="bg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45" name="Oval 99"/>
          <p:cNvSpPr>
            <a:spLocks noChangeArrowheads="1"/>
          </p:cNvSpPr>
          <p:nvPr/>
        </p:nvSpPr>
        <p:spPr bwMode="gray">
          <a:xfrm>
            <a:off x="8678863" y="1844675"/>
            <a:ext cx="215900" cy="215900"/>
          </a:xfrm>
          <a:prstGeom prst="ellipse">
            <a:avLst/>
          </a:prstGeom>
          <a:solidFill>
            <a:schemeClr val="bg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 bwMode="white">
          <a:xfrm>
            <a:off x="1295400" y="5181600"/>
            <a:ext cx="6477000" cy="609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 bwMode="black">
          <a:xfrm>
            <a:off x="457200" y="1371600"/>
            <a:ext cx="8153400" cy="7620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9" name="Rectangle 7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564313"/>
            <a:ext cx="2133600" cy="157162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kumimoji="1" sz="1400" b="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50" name="Rectangle 7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550025"/>
            <a:ext cx="2895600" cy="171450"/>
          </a:xfrm>
        </p:spPr>
        <p:txBody>
          <a:bodyPr/>
          <a:lstStyle>
            <a:lvl1pPr algn="ctr">
              <a:defRPr sz="1400" b="0">
                <a:solidFill>
                  <a:schemeClr val="tx1"/>
                </a:solidFill>
                <a:latin typeface="Times New Roman" panose="02020603050405020304" charset="0"/>
              </a:defRPr>
            </a:lvl1pPr>
          </a:lstStyle>
          <a:p>
            <a:endParaRPr lang="en-US" altLang="zh-CN"/>
          </a:p>
        </p:txBody>
      </p:sp>
      <p:sp>
        <p:nvSpPr>
          <p:cNvPr id="51" name="Rectangle 7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535738"/>
            <a:ext cx="2133600" cy="185737"/>
          </a:xfrm>
        </p:spPr>
        <p:txBody>
          <a:bodyPr/>
          <a:lstStyle>
            <a:lvl1pPr algn="r">
              <a:defRPr sz="1400" b="0">
                <a:solidFill>
                  <a:schemeClr val="tx1"/>
                </a:solidFill>
                <a:latin typeface="Times New Roman" panose="02020603050405020304" charset="0"/>
              </a:defRPr>
            </a:lvl1pPr>
          </a:lstStyle>
          <a:p>
            <a:fld id="{87B7DC5D-B330-4222-9910-6A44FB5D996C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9" name="chimes.wav"/>
      </p:stSnd>
    </p:sndAc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diamond/>
    <p:sndAc>
      <p:stSnd>
        <p:snd r:embed="rId4" name="chimes.wav"/>
      </p:stSnd>
    </p:sndAc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87B7DC5D-B330-4222-9910-6A44FB5D996C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025DBBDE-2D8D-4F2F-AFCE-D1610E0EE10B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7FD0318-03B4-4871-B2B8-212E5293934F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69017AE1-3AD7-4672-AB7E-F168D8B71787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9FD77D7C-AFD0-4927-817A-CCB20A705B30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B181D1EF-32CC-464A-A4C1-1A045B96B535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BFA12E0F-25F6-40B0-9498-D8C059257237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EE9917F7-7332-494A-B011-2AA3DBDB27B8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F28096E6-6F51-4A26-B694-736AFBAD26A5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ED2BB0B-2036-416B-86D8-AD12088474D6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31F9408F-680F-455D-8B12-067B1CAC4E77}" type="slidenum">
              <a:rPr lang="en-US" altLang="zh-CN" smtClean="0"/>
              <a:t/>
            </a:fld>
            <a:endParaRPr lang="en-US" altLang="zh-CN"/>
          </a:p>
        </p:txBody>
      </p:sp>
    </p:spTree>
  </p:cSld>
  <p:clrMapOvr>
    <a:masterClrMapping/>
  </p:clrMapOvr>
  <p:transition spd="slow">
    <p:diamond/>
    <p:sndAc>
      <p:stSnd>
        <p:snd r:embed="rId1" name="chimes.wav"/>
      </p:stSnd>
    </p:sndAc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audio" Target="../media/chimes1.wav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slideLayout" Target="../slideLayouts/slideLayout23.xml" /><Relationship Id="rId11" Type="http://schemas.openxmlformats.org/officeDocument/2006/relationships/slideLayout" Target="../slideLayouts/slideLayout24.xml" /><Relationship Id="rId12" Type="http://schemas.openxmlformats.org/officeDocument/2006/relationships/audio" Target="../media/chimes1.wav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15.xml" /><Relationship Id="rId3" Type="http://schemas.openxmlformats.org/officeDocument/2006/relationships/slideLayout" Target="../slideLayouts/slideLayout16.xml" /><Relationship Id="rId4" Type="http://schemas.openxmlformats.org/officeDocument/2006/relationships/slideLayout" Target="../slideLayouts/slideLayout17.xml" /><Relationship Id="rId5" Type="http://schemas.openxmlformats.org/officeDocument/2006/relationships/slideLayout" Target="../slideLayouts/slideLayout18.xml" /><Relationship Id="rId6" Type="http://schemas.openxmlformats.org/officeDocument/2006/relationships/slideLayout" Target="../slideLayouts/slideLayout19.xml" /><Relationship Id="rId7" Type="http://schemas.openxmlformats.org/officeDocument/2006/relationships/slideLayout" Target="../slideLayouts/slideLayout20.xml" /><Relationship Id="rId8" Type="http://schemas.openxmlformats.org/officeDocument/2006/relationships/slideLayout" Target="../slideLayouts/slideLayout21.xml" /><Relationship Id="rId9" Type="http://schemas.openxmlformats.org/officeDocument/2006/relationships/slideLayout" Target="../slideLayouts/slideLayout2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3" name="Rectangle 89"/>
          <p:cNvSpPr>
            <a:spLocks noChangeArrowheads="1"/>
          </p:cNvSpPr>
          <p:nvPr/>
        </p:nvSpPr>
        <p:spPr bwMode="ltGray">
          <a:xfrm>
            <a:off x="31750" y="1052513"/>
            <a:ext cx="252413" cy="5805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114" name="Rectangle 90"/>
          <p:cNvSpPr>
            <a:spLocks noChangeArrowheads="1"/>
          </p:cNvSpPr>
          <p:nvPr/>
        </p:nvSpPr>
        <p:spPr bwMode="ltGray">
          <a:xfrm>
            <a:off x="8894763" y="1052513"/>
            <a:ext cx="249237" cy="58054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116" name="Rectangle 92"/>
          <p:cNvSpPr>
            <a:spLocks noChangeArrowheads="1"/>
          </p:cNvSpPr>
          <p:nvPr/>
        </p:nvSpPr>
        <p:spPr bwMode="invGray">
          <a:xfrm>
            <a:off x="0" y="6453188"/>
            <a:ext cx="9110663" cy="404812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81000" y="6477000"/>
            <a:ext cx="838200" cy="30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kumimoji="1" sz="1200" kern="1200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fld id="{207BF4A8-D039-41AD-98D9-FFAC0FBACA2C}" type="slidenum">
              <a:rPr lang="zh-CN" altLang="en-US"/>
              <a:t/>
            </a:fld>
            <a:endParaRPr lang="en-US" altLang="zh-CN"/>
          </a:p>
        </p:txBody>
      </p:sp>
      <p:grpSp>
        <p:nvGrpSpPr>
          <p:cNvPr id="2" name="Group 93"/>
          <p:cNvGrpSpPr/>
          <p:nvPr/>
        </p:nvGrpSpPr>
        <p:grpSpPr>
          <a:xfrm>
            <a:off x="0" y="0"/>
            <a:ext cx="9150350" cy="6859588"/>
            <a:chExt cx="5764" cy="4321"/>
          </a:xfrm>
        </p:grpSpPr>
        <p:sp>
          <p:nvSpPr>
            <p:cNvPr id="1118" name="AutoShape 94"/>
            <p:cNvSpPr>
              <a:spLocks noChangeArrowheads="1"/>
            </p:cNvSpPr>
            <p:nvPr/>
          </p:nvSpPr>
          <p:spPr bwMode="white">
            <a:xfrm>
              <a:off x="27" y="24"/>
              <a:ext cx="5712" cy="4274"/>
            </a:xfrm>
            <a:prstGeom prst="roundRect">
              <a:avLst>
                <a:gd name="adj" fmla="val 6227"/>
              </a:avLst>
            </a:prstGeom>
            <a:noFill/>
            <a:ln w="76200">
              <a:solidFill>
                <a:schemeClr val="bg1"/>
              </a:solidFill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1119" name="Freeform 95"/>
            <p:cNvSpPr/>
            <p:nvPr/>
          </p:nvSpPr>
          <p:spPr bwMode="white">
            <a:xfrm>
              <a:off x="0" y="0"/>
              <a:ext cx="288" cy="282"/>
            </a:xfrm>
            <a:custGeom>
              <a:cxnLst>
                <a:cxn ang="0">
                  <a:pos x="2" y="282"/>
                </a:cxn>
                <a:cxn ang="0">
                  <a:pos x="82" y="144"/>
                </a:cxn>
                <a:cxn ang="0">
                  <a:pos x="165" y="36"/>
                </a:cxn>
                <a:cxn ang="0">
                  <a:pos x="288" y="0"/>
                </a:cxn>
                <a:cxn ang="0">
                  <a:pos x="0" y="0"/>
                </a:cxn>
              </a:cxnLst>
              <a:rect l="0" t="0" r="r" b="b"/>
              <a:pathLst>
                <a:path w="288" h="282">
                  <a:moveTo>
                    <a:pt x="2" y="282"/>
                  </a:moveTo>
                  <a:lnTo>
                    <a:pt x="82" y="144"/>
                  </a:lnTo>
                  <a:lnTo>
                    <a:pt x="165" y="36"/>
                  </a:lnTo>
                  <a:lnTo>
                    <a:pt x="288" y="0"/>
                  </a:lnTo>
                  <a:lnTo>
                    <a:pt x="0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1120" name="Freeform 96"/>
            <p:cNvSpPr/>
            <p:nvPr/>
          </p:nvSpPr>
          <p:spPr bwMode="white">
            <a:xfrm>
              <a:off x="5" y="3985"/>
              <a:ext cx="244" cy="336"/>
            </a:xfrm>
            <a:custGeom>
              <a:cxnLst>
                <a:cxn ang="0">
                  <a:pos x="243" y="335"/>
                </a:cxn>
                <a:cxn ang="0">
                  <a:pos x="122" y="239"/>
                </a:cxn>
                <a:cxn ang="0">
                  <a:pos x="30" y="144"/>
                </a:cxn>
                <a:cxn ang="0">
                  <a:pos x="0" y="0"/>
                </a:cxn>
                <a:cxn ang="0">
                  <a:pos x="1" y="336"/>
                </a:cxn>
              </a:cxnLst>
              <a:rect l="0" t="0" r="r" b="b"/>
              <a:pathLst>
                <a:path w="243" h="336">
                  <a:moveTo>
                    <a:pt x="243" y="335"/>
                  </a:moveTo>
                  <a:lnTo>
                    <a:pt x="122" y="239"/>
                  </a:lnTo>
                  <a:lnTo>
                    <a:pt x="30" y="144"/>
                  </a:lnTo>
                  <a:lnTo>
                    <a:pt x="0" y="0"/>
                  </a:lnTo>
                  <a:lnTo>
                    <a:pt x="1" y="336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1121" name="Freeform 97"/>
            <p:cNvSpPr/>
            <p:nvPr/>
          </p:nvSpPr>
          <p:spPr bwMode="white">
            <a:xfrm>
              <a:off x="5511" y="4029"/>
              <a:ext cx="253" cy="290"/>
            </a:xfrm>
            <a:custGeom>
              <a:cxnLst>
                <a:cxn ang="0">
                  <a:pos x="229" y="0"/>
                </a:cxn>
                <a:cxn ang="0">
                  <a:pos x="164" y="144"/>
                </a:cxn>
                <a:cxn ang="0">
                  <a:pos x="98" y="253"/>
                </a:cxn>
                <a:cxn ang="0">
                  <a:pos x="0" y="290"/>
                </a:cxn>
                <a:cxn ang="0">
                  <a:pos x="232" y="287"/>
                </a:cxn>
              </a:cxnLst>
              <a:rect l="0" t="0" r="r" b="b"/>
              <a:pathLst>
                <a:path w="231" h="290">
                  <a:moveTo>
                    <a:pt x="229" y="0"/>
                  </a:moveTo>
                  <a:lnTo>
                    <a:pt x="164" y="144"/>
                  </a:lnTo>
                  <a:lnTo>
                    <a:pt x="98" y="253"/>
                  </a:lnTo>
                  <a:lnTo>
                    <a:pt x="0" y="290"/>
                  </a:lnTo>
                  <a:lnTo>
                    <a:pt x="232" y="287"/>
                  </a:lnTo>
                </a:path>
              </a:pathLst>
            </a:custGeom>
            <a:solidFill>
              <a:schemeClr val="bg1"/>
            </a:solidFill>
            <a:ln w="9525">
              <a:solidFill>
                <a:schemeClr val="bg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  <p:sp>
          <p:nvSpPr>
            <p:cNvPr id="1122" name="Freeform 98"/>
            <p:cNvSpPr/>
            <p:nvPr/>
          </p:nvSpPr>
          <p:spPr bwMode="white">
            <a:xfrm>
              <a:off x="5472" y="0"/>
              <a:ext cx="288" cy="288"/>
            </a:xfrm>
            <a:custGeom>
              <a:cxnLst>
                <a:cxn ang="0">
                  <a:pos x="0" y="0"/>
                </a:cxn>
                <a:cxn ang="0">
                  <a:pos x="144" y="82"/>
                </a:cxn>
                <a:cxn ang="0">
                  <a:pos x="252" y="165"/>
                </a:cxn>
                <a:cxn ang="0">
                  <a:pos x="288" y="288"/>
                </a:cxn>
                <a:cxn ang="0">
                  <a:pos x="288" y="0"/>
                </a:cxn>
              </a:cxnLst>
              <a:rect l="0" t="0" r="r" b="b"/>
              <a:pathLst>
                <a:path w="288" h="288">
                  <a:moveTo>
                    <a:pt x="0" y="0"/>
                  </a:moveTo>
                  <a:lnTo>
                    <a:pt x="144" y="82"/>
                  </a:lnTo>
                  <a:lnTo>
                    <a:pt x="252" y="165"/>
                  </a:lnTo>
                  <a:lnTo>
                    <a:pt x="288" y="288"/>
                  </a:lnTo>
                  <a:lnTo>
                    <a:pt x="288" y="0"/>
                  </a:lnTo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ctr">
                <a:spcBef>
                  <a:spcPct val="0"/>
                </a:spcBef>
                <a:spcAft>
                  <a:spcPct val="0"/>
                </a:spcAft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umimoji="1" sz="2400" kern="1200">
                  <a:solidFill>
                    <a:schemeClr val="tx1"/>
                  </a:solidFill>
                  <a:latin typeface="Times New Roman" panose="0202060305040502030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2400">
                <a:ea typeface="宋体" panose="02010600030101010101" pitchFamily="2" charset="-122"/>
              </a:endParaRPr>
            </a:p>
          </p:txBody>
        </p:sp>
      </p:grpSp>
      <p:sp>
        <p:nvSpPr>
          <p:cNvPr id="1123" name="Oval 99"/>
          <p:cNvSpPr>
            <a:spLocks noChangeArrowheads="1"/>
          </p:cNvSpPr>
          <p:nvPr/>
        </p:nvSpPr>
        <p:spPr bwMode="ltGray">
          <a:xfrm>
            <a:off x="7453313" y="260350"/>
            <a:ext cx="863600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124" name="Oval 100"/>
          <p:cNvSpPr>
            <a:spLocks noChangeArrowheads="1"/>
          </p:cNvSpPr>
          <p:nvPr/>
        </p:nvSpPr>
        <p:spPr bwMode="ltGray">
          <a:xfrm>
            <a:off x="6516688" y="260350"/>
            <a:ext cx="866775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125" name="Oval 101"/>
          <p:cNvSpPr>
            <a:spLocks noChangeArrowheads="1"/>
          </p:cNvSpPr>
          <p:nvPr/>
        </p:nvSpPr>
        <p:spPr bwMode="ltGray">
          <a:xfrm>
            <a:off x="5580063" y="260350"/>
            <a:ext cx="865187" cy="865188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ea typeface="宋体" panose="02010600030101010101" pitchFamily="2" charset="-122"/>
            </a:endParaRPr>
          </a:p>
        </p:txBody>
      </p:sp>
      <p:sp>
        <p:nvSpPr>
          <p:cNvPr id="1132" name="Rectangle 10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6248400" y="6477000"/>
            <a:ext cx="2590800" cy="30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fontAlgn="ctr"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kumimoji="1" sz="1200" kern="1200">
                <a:solidFill>
                  <a:schemeClr val="bg1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7" name="Rectangle 109"/>
          <p:cNvSpPr>
            <a:spLocks noGrp="1" noChangeArrowheads="1"/>
          </p:cNvSpPr>
          <p:nvPr>
            <p:ph type="body" idx="1"/>
          </p:nvPr>
        </p:nvSpPr>
        <p:spPr bwMode="auto">
          <a:xfrm>
            <a:off x="250825" y="1341438"/>
            <a:ext cx="8424863" cy="50403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</p:sldLayoutIdLst>
  <p:transition spd="slow">
    <p:diamond/>
    <p:sndAc>
      <p:stSnd>
        <p:snd r:embed="rId3" name="chimes.wav"/>
      </p:stSnd>
    </p:sndAc>
  </p:transition>
  <p:timing/>
  <p:txStyles>
    <p:titleStyle>
      <a:lvl1pPr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+mj-lt"/>
          <a:ea typeface="+mj-ea"/>
          <a:cs typeface="+mj-cs"/>
        </a:defRPr>
      </a:lvl1pPr>
      <a:lvl2pPr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2pPr>
      <a:lvl3pPr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3pPr>
      <a:lvl4pPr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4pPr>
      <a:lvl5pPr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5pPr>
      <a:lvl6pPr marL="457200"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6pPr>
      <a:lvl7pPr marL="914400"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7pPr>
      <a:lvl8pPr marL="1371600"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8pPr>
      <a:lvl9pPr marL="1828800" algn="r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bg1"/>
          </a:solidFill>
          <a:latin typeface="Arial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v"/>
        <a:defRPr sz="2800" b="1">
          <a:solidFill>
            <a:schemeClr val="accent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Wingdings" panose="05000000000000000000" pitchFamily="2" charset="2"/>
        <a:buChar char="§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ransition spd="slow">
    <p:diamond/>
    <p:sndAc>
      <p:stSnd>
        <p:snd r:embed="rId12" name="chimes.wav"/>
      </p:stSnd>
    </p:sndAc>
  </p:transition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Relationship Id="rId7" Type="http://schemas.openxmlformats.org/officeDocument/2006/relationships/audio" Target="../media/chimes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6.jpeg" /><Relationship Id="rId3" Type="http://schemas.openxmlformats.org/officeDocument/2006/relationships/audio" Target="../media/chimes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7.png" /><Relationship Id="rId4" Type="http://schemas.openxmlformats.org/officeDocument/2006/relationships/vmlDrawing" Target="../drawings/vmlDrawing2.vml" /><Relationship Id="rId5" Type="http://schemas.openxmlformats.org/officeDocument/2006/relationships/audio" Target="../media/chimes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8.jpeg" /><Relationship Id="rId3" Type="http://schemas.openxmlformats.org/officeDocument/2006/relationships/audio" Target="../media/chimes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9.jpeg" /><Relationship Id="rId3" Type="http://schemas.openxmlformats.org/officeDocument/2006/relationships/audio" Target="../media/chimes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audio" Target="../media/chimes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3.jpeg" /><Relationship Id="rId3" Type="http://schemas.openxmlformats.org/officeDocument/2006/relationships/audio" Target="../media/chimes1.wav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4.jpeg" /><Relationship Id="rId3" Type="http://schemas.openxmlformats.org/officeDocument/2006/relationships/audio" Target="../media/chimes1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5.jpeg" /><Relationship Id="rId3" Type="http://schemas.openxmlformats.org/officeDocument/2006/relationships/audio" Target="../media/chimes1.wav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16.jpeg" /><Relationship Id="rId3" Type="http://schemas.openxmlformats.org/officeDocument/2006/relationships/audio" Target="../media/chimes1.wav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audio" Target="../media/chimes1.wav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audio" Target="../media/chimes1.wav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510161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/data/cache/4e58a1f6f6eb8d132f5414fd5d48d991.jpg4e58a1f6f6eb8d132f5414fd5d48d99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t="25000" b="25000"/>
          <a:stretch>
            <a:fillRect/>
          </a:stretch>
        </p:blipFill>
        <p:spPr>
          <a:xfrm>
            <a:off x="-37" y="-16538"/>
            <a:ext cx="9144067" cy="685805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0800">
                <a:moveTo>
                  <a:pt x="0" y="0"/>
                </a:moveTo>
                <a:lnTo>
                  <a:pt x="19200" y="0"/>
                </a:lnTo>
                <a:lnTo>
                  <a:pt x="19200" y="10800"/>
                </a:lnTo>
                <a:lnTo>
                  <a:pt x="0" y="1080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9" name="任意多边形 8"/>
          <p:cNvSpPr/>
          <p:nvPr>
            <p:custDataLst>
              <p:tags r:id="rId4"/>
            </p:custDataLst>
          </p:nvPr>
        </p:nvSpPr>
        <p:spPr>
          <a:xfrm>
            <a:off x="0" y="2484160"/>
            <a:ext cx="8572500" cy="1143009"/>
          </a:xfrm>
          <a:custGeom>
            <a:gdLst>
              <a:gd name="connsiteX0" fmla="*/ 0 w 18000"/>
              <a:gd name="connsiteY0" fmla="*/ 0 h 2208"/>
              <a:gd name="connsiteX1" fmla="*/ 18000 w 18000"/>
              <a:gd name="connsiteY1" fmla="*/ 0 h 2208"/>
              <a:gd name="connsiteX2" fmla="*/ 16731 w 18000"/>
              <a:gd name="connsiteY2" fmla="*/ 2208 h 2208"/>
              <a:gd name="connsiteX3" fmla="*/ 0 w 18000"/>
              <a:gd name="connsiteY3" fmla="*/ 2190 h 2208"/>
              <a:gd name="connsiteX4" fmla="*/ 0 w 18000"/>
              <a:gd name="connsiteY4" fmla="*/ 0 h 2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000" h="2208">
                <a:moveTo>
                  <a:pt x="0" y="0"/>
                </a:moveTo>
                <a:lnTo>
                  <a:pt x="18000" y="0"/>
                </a:lnTo>
                <a:lnTo>
                  <a:pt x="16731" y="2208"/>
                </a:lnTo>
                <a:lnTo>
                  <a:pt x="0" y="2190"/>
                </a:lnTo>
                <a:lnTo>
                  <a:pt x="0" y="0"/>
                </a:lnTo>
                <a:close/>
              </a:path>
            </a:pathLst>
          </a:custGeom>
          <a:solidFill>
            <a:schemeClr val="dk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457204" y="2655674"/>
            <a:ext cx="6858048" cy="800005"/>
          </a:xfrm>
          <a:prstGeom prst="rect">
            <a:avLst/>
          </a:prstGeom>
          <a:noFill/>
        </p:spPr>
        <p:txBody>
          <a:bodyPr wrap="square" lIns="47625" tIns="19050" rIns="47625" bIns="19050" rtlCol="0" anchor="ctr" anchorCtr="0">
            <a:normAutofit lnSpcReduction="10000"/>
          </a:bodyPr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900" b="1" spc="330">
                <a:solidFill>
                  <a:schemeClr val="lt1"/>
                </a:solidFill>
                <a:uFillTx/>
                <a:latin typeface="微软雅黑" panose="020b0503020204020204" charset="-122"/>
                <a:ea typeface="微软雅黑" panose="020b0503020204020204" charset="-122"/>
              </a:rPr>
              <a:t>乳房疾病</a:t>
            </a:r>
            <a:endParaRPr lang="zh-CN" altLang="en-US" sz="4900" b="1" spc="330">
              <a:solidFill>
                <a:schemeClr val="lt1"/>
              </a:solidFill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 spd="slow">
    <p:diamond/>
    <p:sndAc>
      <p:stSnd>
        <p:snd r:embed="rId7" name="chimes.wav"/>
      </p:stSnd>
    </p:sndAc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0668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40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本章所需掌握内容</a:t>
            </a:r>
            <a:r>
              <a:rPr lang="en-US" altLang="zh-CN" sz="40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  <a:endParaRPr lang="en-US" altLang="zh-CN" sz="4000" b="1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1187450" y="836295"/>
            <a:ext cx="5715000" cy="5867400"/>
          </a:xfrm>
        </p:spPr>
        <p:txBody>
          <a:bodyPr/>
          <a:lstStyle/>
          <a:p>
            <a:pPr eaLnBrk="1" hangingPunct="1"/>
            <a:r>
              <a:rPr lang="zh-CN" altLang="en-US" sz="2400" b="1" smtClean="0"/>
              <a:t>乳房的检查方法**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乳房肿块的鉴别诊断要点***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急性乳房炎的诊断***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急性乳房炎的预防**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急性乳房炎的治疗***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乳腺囊性增生病的诊断***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乳腺囊性增生病的处理**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 乳癌的病理分型**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 乳癌的临床表现***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 乳癌的转移途径***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 乳癌的诊断方法***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 乳癌的外科治疗原则***</a:t>
            </a:r>
            <a:endParaRPr lang="zh-CN" altLang="en-US" sz="2400" b="1" smtClean="0"/>
          </a:p>
          <a:p>
            <a:pPr eaLnBrk="1" hangingPunct="1"/>
            <a:r>
              <a:rPr lang="zh-CN" altLang="en-US" sz="2400" b="1" smtClean="0"/>
              <a:t> 乳癌的预后*</a:t>
            </a:r>
            <a:endParaRPr lang="zh-CN" altLang="en-US" sz="2400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71480"/>
            <a:ext cx="8229600" cy="846158"/>
          </a:xfrm>
        </p:spPr>
        <p:txBody>
          <a:bodyPr/>
          <a:lstStyle/>
          <a:p>
            <a:pPr algn="l" eaLnBrk="1" hangingPunct="1"/>
            <a:r>
              <a:rPr lang="zh-CN" altLang="en-US" sz="4000" b="1" smtClean="0"/>
              <a:t>乳房的解剖生理</a:t>
            </a:r>
            <a:endParaRPr lang="zh-CN" altLang="en-US" sz="4000" b="1" smtClean="0"/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14488"/>
            <a:ext cx="8229600" cy="4411675"/>
          </a:xfrm>
        </p:spPr>
        <p:txBody>
          <a:bodyPr/>
          <a:lstStyle/>
          <a:p>
            <a:pPr lvl="0"/>
            <a:r>
              <a:rPr lang="en-US" b="1" smtClean="0"/>
              <a:t>15~20</a:t>
            </a:r>
            <a:r>
              <a:rPr lang="zh-CN" altLang="en-US" b="1" smtClean="0"/>
              <a:t>个腺叶，腺叶再分成腺小叶</a:t>
            </a:r>
            <a:endParaRPr lang="zh-CN" altLang="en-US" smtClean="0"/>
          </a:p>
          <a:p>
            <a:pPr lvl="0"/>
            <a:r>
              <a:rPr lang="zh-CN" altLang="en-US" b="1" smtClean="0"/>
              <a:t>乳腺的基本单位：腺小叶，由小乳管和腺泡组成</a:t>
            </a:r>
            <a:endParaRPr lang="zh-CN" altLang="en-US" smtClean="0"/>
          </a:p>
          <a:p>
            <a:pPr lvl="0"/>
            <a:r>
              <a:rPr lang="zh-CN" altLang="en-US" b="1" smtClean="0"/>
              <a:t>小乳管　　乳管　　乳头</a:t>
            </a:r>
            <a:endParaRPr lang="zh-CN" altLang="en-US" smtClean="0"/>
          </a:p>
          <a:p>
            <a:r>
              <a:rPr lang="zh-CN" altLang="en-US" b="1" smtClean="0"/>
              <a:t>乳管开口处膨大是乳管内乳头状瘤的好发部位</a:t>
            </a:r>
            <a:endParaRPr lang="zh-CN" altLang="en-US" smtClean="0"/>
          </a:p>
          <a:p>
            <a:endParaRPr lang="zh-CN" altLang="en-US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Picture 2" descr="F:\教学图谱\教学图谱\乳房\乳房解剖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525588" y="0"/>
            <a:ext cx="629285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>
    <p:diamond/>
    <p:sndAc>
      <p:stSnd>
        <p:snd r:embed="rId3" name="chimes.wav"/>
      </p:stSnd>
    </p:sndAc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26" name="Object 2050"/>
          <p:cNvGraphicFramePr>
            <a:graphicFrameLocks noChangeAspect="1"/>
          </p:cNvGraphicFramePr>
          <p:nvPr/>
        </p:nvGraphicFramePr>
        <p:xfrm>
          <a:off x="0" y="28575"/>
          <a:ext cx="9144000" cy="6862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Photo Editor 照片" r:id="rId2" imgW="5153025" imgH="4181475" progId="">
                  <p:embed/>
                </p:oleObj>
              </mc:Choice>
              <mc:Fallback>
                <p:oleObj name="Photo Editor 照片" r:id="rId2" imgW="5153025" imgH="4181475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28575"/>
                        <a:ext cx="9144000" cy="6862763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diamond/>
    <p:sndAc>
      <p:stSnd>
        <p:snd r:embed="rId5" name="chimes.wav"/>
      </p:stSnd>
    </p:sndAc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58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642918"/>
            <a:ext cx="8229600" cy="774720"/>
          </a:xfrm>
        </p:spPr>
        <p:txBody>
          <a:bodyPr/>
          <a:lstStyle/>
          <a:p>
            <a:pPr algn="l" eaLnBrk="1" hangingPunct="1">
              <a:defRPr/>
            </a:pPr>
            <a:r>
              <a:rPr lang="zh-CN" altLang="en-US" sz="40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乳房的淋巴分组和引流范围</a:t>
            </a:r>
            <a:endParaRPr lang="zh-CN" altLang="en-US" sz="4000" b="1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95587" name="Rectangle 1027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b="1" smtClean="0"/>
              <a:t>以胸小肌为标志，将腋区淋巴结分成三组：</a:t>
            </a:r>
            <a:endParaRPr lang="zh-CN" altLang="en-US" smtClean="0"/>
          </a:p>
          <a:p>
            <a:pPr lvl="0"/>
            <a:r>
              <a:rPr lang="en-US" altLang="zh-CN" b="1" smtClean="0"/>
              <a:t>Ⅰ</a:t>
            </a:r>
            <a:r>
              <a:rPr lang="zh-CN" altLang="en-US" b="1" smtClean="0"/>
              <a:t>组即腋下（胸小肌外侧）组：引流乳腺外侧组、中央组、肩胛下组、腋静脉组、胸大小肌间组的淋巴结</a:t>
            </a:r>
            <a:endParaRPr lang="zh-CN" altLang="en-US" smtClean="0"/>
          </a:p>
          <a:p>
            <a:pPr lvl="0"/>
            <a:r>
              <a:rPr lang="en-US" altLang="zh-CN" b="1" smtClean="0"/>
              <a:t>Ⅱ</a:t>
            </a:r>
            <a:r>
              <a:rPr lang="zh-CN" altLang="en-US" b="1" smtClean="0"/>
              <a:t>组即腋中（胸小肌后）组：引流胸小肌深面的腋静脉淋巴结</a:t>
            </a:r>
            <a:endParaRPr lang="zh-CN" altLang="en-US" smtClean="0"/>
          </a:p>
          <a:p>
            <a:pPr lvl="0"/>
            <a:r>
              <a:rPr lang="en-US" altLang="zh-CN" b="1" smtClean="0"/>
              <a:t>Ⅲ</a:t>
            </a:r>
            <a:r>
              <a:rPr lang="zh-CN" altLang="en-US" b="1" smtClean="0"/>
              <a:t>组即腋上（锁骨下）组：引流胸小肌内侧的锁骨下静脉淋巴结</a:t>
            </a:r>
            <a:endParaRPr lang="zh-CN" altLang="en-US" smtClean="0"/>
          </a:p>
          <a:p>
            <a:pPr>
              <a:buNone/>
            </a:pPr>
            <a:r>
              <a:rPr lang="en-US" smtClean="0"/>
              <a:t> </a:t>
            </a:r>
            <a:endParaRPr lang="zh-CN" altLang="en-US" smtClean="0"/>
          </a:p>
          <a:p>
            <a:pPr eaLnBrk="1" hangingPunct="1">
              <a:lnSpc>
                <a:spcPct val="90000"/>
              </a:lnSpc>
              <a:defRPr/>
            </a:pPr>
            <a:endParaRPr lang="en-US" altLang="zh-CN" b="1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1026" descr="F:\教学图谱\教学图谱\乳房\乳房淋巴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>
    <p:diamond/>
    <p:sndAc>
      <p:stSnd>
        <p:snd r:embed="rId3" name="chimes.wav"/>
      </p:stSnd>
    </p:sndAc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634" name="Rectangle 2050"/>
          <p:cNvSpPr>
            <a:spLocks noGrp="1" noChangeArrowheads="1"/>
          </p:cNvSpPr>
          <p:nvPr>
            <p:ph type="title"/>
          </p:nvPr>
        </p:nvSpPr>
        <p:spPr>
          <a:xfrm>
            <a:off x="685800" y="428604"/>
            <a:ext cx="7772400" cy="866796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乳房的淋巴引流途径</a:t>
            </a:r>
            <a:endParaRPr lang="zh-CN" altLang="en-US" sz="3600" b="1" smtClean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0243" name="Rectangle 2051"/>
          <p:cNvSpPr>
            <a:spLocks noGrp="1" noChangeArrowheads="1"/>
          </p:cNvSpPr>
          <p:nvPr>
            <p:ph idx="1"/>
          </p:nvPr>
        </p:nvSpPr>
        <p:spPr>
          <a:xfrm>
            <a:off x="685800" y="1295400"/>
            <a:ext cx="8077200" cy="5029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/>
              <a:t>　　四个输出途径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 ⑴ </a:t>
            </a:r>
            <a:r>
              <a:rPr lang="zh-CN" altLang="en-US" sz="2800" b="1" smtClean="0"/>
              <a:t>经胸大肌外侧缘淋巴管</a:t>
            </a:r>
            <a:r>
              <a:rPr lang="zh-CN" altLang="en-US" sz="2800" b="1" smtClean="0">
                <a:latin typeface="宋体" panose="02010600030101010101" pitchFamily="2" charset="-122"/>
              </a:rPr>
              <a:t>→</a:t>
            </a:r>
            <a:r>
              <a:rPr lang="zh-CN" altLang="en-US" sz="2800" b="1" smtClean="0"/>
              <a:t>同侧腋窝淋巴结</a:t>
            </a:r>
            <a:r>
              <a:rPr lang="zh-CN" altLang="en-US" sz="2800" b="1" smtClean="0">
                <a:latin typeface="宋体" panose="02010600030101010101" pitchFamily="2" charset="-122"/>
              </a:rPr>
              <a:t>→锁　骨下淋巴结→锁骨上淋巴结→胸导管（左）或　右淋巴导管入静脉血流</a:t>
            </a:r>
            <a:endParaRPr lang="zh-CN" altLang="en-US" sz="2800" b="1" smtClean="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 ⑵ 向内侧→肋间淋巴管→胸骨旁淋巴结→锁骨上　淋巴结→如上途径→静脉</a:t>
            </a:r>
            <a:endParaRPr lang="zh-CN" altLang="en-US" sz="2800" b="1" smtClean="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 ⑶ 两侧乳房间在皮下的交通淋巴管→从一侧乳房    　引流到对侧。</a:t>
            </a:r>
            <a:endParaRPr lang="zh-CN" altLang="en-US" sz="2800" b="1" smtClean="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 ⑷ 乳房深部淋巴网→腹直肌鞘和肝镰状韧带的淋　巴管→肝脏</a:t>
            </a:r>
            <a:br>
              <a:rPr lang="zh-CN" altLang="en-US" sz="2800" b="1" smtClean="0">
                <a:latin typeface="宋体" panose="02010600030101010101" pitchFamily="2" charset="-122"/>
              </a:rPr>
            </a:br>
            <a:r>
              <a:rPr lang="zh-CN" altLang="en-US" sz="2800" b="1" smtClean="0">
                <a:latin typeface="宋体" panose="02010600030101010101" pitchFamily="2" charset="-122"/>
              </a:rPr>
              <a:t>  </a:t>
            </a:r>
            <a:endParaRPr lang="zh-CN" altLang="en-US" sz="2800" b="1" smtClean="0">
              <a:latin typeface="宋体" panose="02010600030101010101" pitchFamily="2" charset="-122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zh-CN" sz="3600" b="1" smtClean="0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2" descr="F:\教学图谱\教学图谱\乳房\乳房淋巴输出途径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-3175"/>
            <a:ext cx="9144000" cy="686117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>
    <p:diamond/>
    <p:sndAc>
      <p:stSnd>
        <p:snd r:embed="rId3" name="chimes.wav"/>
      </p:stSnd>
    </p:sndAc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381000"/>
            <a:ext cx="7772400" cy="1143000"/>
          </a:xfrm>
        </p:spPr>
        <p:txBody>
          <a:bodyPr/>
          <a:lstStyle/>
          <a:p>
            <a:pPr algn="l" eaLnBrk="1" fontAlgn="ctr" hangingPunct="1">
              <a:defRPr/>
            </a:pPr>
            <a:r>
              <a:rPr lang="zh-CN" altLang="en-US" sz="40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乳房检查</a:t>
            </a:r>
            <a:endParaRPr lang="zh-CN" altLang="en-US" sz="4000" smtClean="0">
              <a:solidFill>
                <a:schemeClr val="tx1"/>
              </a:solidFill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298"/>
            <a:ext cx="8153400" cy="4967302"/>
          </a:xfrm>
        </p:spPr>
        <p:txBody>
          <a:bodyPr/>
          <a:lstStyle/>
          <a:p>
            <a:r>
              <a:rPr lang="zh-CN" altLang="en-US" b="1" smtClean="0"/>
              <a:t>一</a:t>
            </a:r>
            <a:r>
              <a:rPr lang="en-US" b="1" smtClean="0"/>
              <a:t>.  </a:t>
            </a:r>
            <a:r>
              <a:rPr lang="zh-CN" altLang="en-US" b="1" smtClean="0"/>
              <a:t>视诊： </a:t>
            </a:r>
            <a:endParaRPr lang="zh-CN" altLang="en-US" smtClean="0"/>
          </a:p>
          <a:p>
            <a:r>
              <a:rPr lang="en-US" b="1" smtClean="0"/>
              <a:t>1</a:t>
            </a:r>
            <a:r>
              <a:rPr lang="zh-CN" altLang="en-US" b="1" smtClean="0"/>
              <a:t>、一般视诊 </a:t>
            </a:r>
            <a:endParaRPr lang="zh-CN" altLang="en-US" smtClean="0"/>
          </a:p>
          <a:p>
            <a:r>
              <a:rPr lang="zh-CN" altLang="en-US" b="1" smtClean="0"/>
              <a:t>⑴ 不对称则常是有病变所在。</a:t>
            </a:r>
            <a:endParaRPr lang="zh-CN" altLang="en-US" smtClean="0"/>
          </a:p>
          <a:p>
            <a:r>
              <a:rPr lang="zh-CN" altLang="en-US" b="1" smtClean="0"/>
              <a:t>⑵ 局限性皮肤隆起</a:t>
            </a:r>
            <a:r>
              <a:rPr lang="en-US" b="1" smtClean="0"/>
              <a:t>――</a:t>
            </a:r>
            <a:r>
              <a:rPr lang="zh-CN" altLang="en-US" b="1" smtClean="0"/>
              <a:t>乳房肿块的部位。</a:t>
            </a:r>
            <a:endParaRPr lang="zh-CN" altLang="en-US" smtClean="0"/>
          </a:p>
          <a:p>
            <a:r>
              <a:rPr lang="zh-CN" altLang="en-US" b="1" smtClean="0"/>
              <a:t>⑶ 局限性皮肤凹陷（酒窝征）</a:t>
            </a:r>
            <a:r>
              <a:rPr lang="en-US" b="1" smtClean="0"/>
              <a:t>――</a:t>
            </a:r>
            <a:r>
              <a:rPr lang="zh-CN" altLang="en-US" b="1" smtClean="0"/>
              <a:t>深部</a:t>
            </a:r>
            <a:endParaRPr lang="zh-CN" altLang="en-US" smtClean="0"/>
          </a:p>
          <a:p>
            <a:r>
              <a:rPr lang="en-US" b="1" smtClean="0"/>
              <a:t>      </a:t>
            </a:r>
            <a:r>
              <a:rPr lang="zh-CN" altLang="en-US" b="1" smtClean="0"/>
              <a:t>癌肿或脂肪坏死及</a:t>
            </a:r>
            <a:r>
              <a:rPr lang="en-US" b="1" smtClean="0"/>
              <a:t>Cooper</a:t>
            </a:r>
            <a:r>
              <a:rPr lang="zh-CN" altLang="en-US" b="1" smtClean="0"/>
              <a:t>氏韧带所致。</a:t>
            </a:r>
            <a:endParaRPr lang="zh-CN" altLang="en-US" smtClean="0"/>
          </a:p>
          <a:p>
            <a:r>
              <a:rPr lang="zh-CN" altLang="en-US" b="1" smtClean="0"/>
              <a:t>⑷ 单侧乳房表面静脉曲张</a:t>
            </a:r>
            <a:r>
              <a:rPr lang="en-US" b="1" smtClean="0"/>
              <a:t>――</a:t>
            </a:r>
            <a:r>
              <a:rPr lang="zh-CN" altLang="en-US" b="1" smtClean="0"/>
              <a:t>晚期乳癌</a:t>
            </a:r>
            <a:endParaRPr lang="zh-CN" altLang="en-US" smtClean="0"/>
          </a:p>
          <a:p>
            <a:r>
              <a:rPr lang="en-US" b="1" smtClean="0"/>
              <a:t>      </a:t>
            </a:r>
            <a:r>
              <a:rPr lang="zh-CN" altLang="en-US" b="1" smtClean="0"/>
              <a:t>或乳房肉瘤。</a:t>
            </a:r>
            <a:endParaRPr lang="zh-CN" altLang="en-US" smtClean="0"/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endParaRPr lang="zh-CN" altLang="en-US" sz="3200" b="1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Rectangle 3075"/>
          <p:cNvSpPr>
            <a:spLocks noGrp="1" noChangeArrowheads="1"/>
          </p:cNvSpPr>
          <p:nvPr>
            <p:ph idx="1"/>
          </p:nvPr>
        </p:nvSpPr>
        <p:spPr>
          <a:xfrm>
            <a:off x="-304800" y="571480"/>
            <a:ext cx="9677400" cy="5829320"/>
          </a:xfrm>
        </p:spPr>
        <p:txBody>
          <a:bodyPr/>
          <a:lstStyle/>
          <a:p>
            <a:pPr lvl="2" eaLnBrk="1" hangingPunct="1">
              <a:buFontTx/>
              <a:buNone/>
            </a:pPr>
            <a:r>
              <a:rPr lang="en-US" altLang="zh-CN" sz="3600" b="1" smtClean="0">
                <a:solidFill>
                  <a:schemeClr val="accent1"/>
                </a:solidFill>
              </a:rPr>
              <a:t>2</a:t>
            </a:r>
            <a:r>
              <a:rPr lang="zh-CN" altLang="en-US" sz="3600" b="1" smtClean="0">
                <a:solidFill>
                  <a:schemeClr val="accent1"/>
                </a:solidFill>
              </a:rPr>
              <a:t>、乳头</a:t>
            </a:r>
            <a:endParaRPr lang="zh-CN" altLang="en-US" sz="3600" smtClean="0">
              <a:latin typeface="宋体" panose="02010600030101010101" pitchFamily="2" charset="-122"/>
            </a:endParaRPr>
          </a:p>
          <a:p>
            <a:pPr lvl="2" eaLnBrk="1" hangingPunct="1">
              <a:buFontTx/>
              <a:buNone/>
            </a:pPr>
            <a:r>
              <a:rPr lang="zh-CN" altLang="en-US" smtClean="0">
                <a:latin typeface="宋体" panose="02010600030101010101" pitchFamily="2" charset="-122"/>
              </a:rPr>
              <a:t> </a:t>
            </a:r>
            <a:r>
              <a:rPr lang="zh-CN" altLang="en-US" sz="2800" b="1" smtClean="0">
                <a:latin typeface="宋体" panose="02010600030101010101" pitchFamily="2" charset="-122"/>
              </a:rPr>
              <a:t>⑴ 乳头偏位：牵向侧有癌灶。</a:t>
            </a:r>
            <a:endParaRPr lang="zh-CN" altLang="en-US" sz="2800" b="1" smtClean="0">
              <a:latin typeface="宋体" panose="02010600030101010101" pitchFamily="2" charset="-122"/>
            </a:endParaRPr>
          </a:p>
          <a:p>
            <a:pPr lvl="2" eaLnBrk="1" hangingPunct="1"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 ⑵ </a:t>
            </a:r>
            <a:r>
              <a:rPr lang="zh-CN" altLang="en-US" sz="2800" b="1" smtClean="0"/>
              <a:t>乳头凹陷：乳头深部有癌肿。</a:t>
            </a:r>
            <a:endParaRPr lang="zh-CN" altLang="en-US" sz="2800" b="1" smtClean="0"/>
          </a:p>
          <a:p>
            <a:pPr lvl="2" eaLnBrk="1" hangingPunct="1">
              <a:buFontTx/>
              <a:buNone/>
            </a:pPr>
            <a:r>
              <a:rPr lang="zh-CN" altLang="en-US" sz="2800" b="1" smtClean="0"/>
              <a:t>  </a:t>
            </a:r>
            <a:r>
              <a:rPr lang="zh-CN" altLang="en-US" sz="2800" b="1" smtClean="0">
                <a:latin typeface="宋体" panose="02010600030101010101" pitchFamily="2" charset="-122"/>
              </a:rPr>
              <a:t>⑶</a:t>
            </a:r>
            <a:r>
              <a:rPr lang="zh-CN" altLang="en-US" sz="2800" b="1" smtClean="0"/>
              <a:t> 乳头</a:t>
            </a:r>
            <a:r>
              <a:rPr lang="zh-CN" altLang="en-US" sz="2800" b="1" u="sng" smtClean="0"/>
              <a:t>湿疹</a:t>
            </a:r>
            <a:r>
              <a:rPr lang="zh-CN" altLang="en-US" sz="2800" b="1" smtClean="0"/>
              <a:t>：癌细胞侵及乳头皮肤。</a:t>
            </a:r>
            <a:endParaRPr lang="zh-CN" altLang="en-US" b="1" smtClean="0"/>
          </a:p>
          <a:p>
            <a:pPr eaLnBrk="1" hangingPunct="1">
              <a:buFontTx/>
              <a:buNone/>
            </a:pPr>
            <a:r>
              <a:rPr lang="zh-CN" altLang="en-US" sz="4400" b="1" smtClean="0">
                <a:solidFill>
                  <a:schemeClr val="accent1"/>
                </a:solidFill>
              </a:rPr>
              <a:t>      </a:t>
            </a:r>
            <a:r>
              <a:rPr lang="en-US" altLang="zh-CN" sz="3600" b="1" smtClean="0">
                <a:solidFill>
                  <a:schemeClr val="accent1"/>
                </a:solidFill>
              </a:rPr>
              <a:t>3</a:t>
            </a:r>
            <a:r>
              <a:rPr lang="zh-CN" altLang="en-US" sz="3600" b="1" smtClean="0">
                <a:solidFill>
                  <a:schemeClr val="accent1"/>
                </a:solidFill>
              </a:rPr>
              <a:t>、</a:t>
            </a:r>
            <a:r>
              <a:rPr lang="zh-CN" altLang="en-US" sz="36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乳房皮肤</a:t>
            </a:r>
            <a:endParaRPr lang="zh-CN" altLang="en-US" sz="2000" b="1" smtClean="0">
              <a:latin typeface="宋体" panose="02010600030101010101" pitchFamily="2" charset="-122"/>
            </a:endParaRPr>
          </a:p>
          <a:p>
            <a:pPr lvl="2" eaLnBrk="1" hangingPunct="1">
              <a:buFontTx/>
              <a:buNone/>
            </a:pPr>
            <a:r>
              <a:rPr lang="zh-CN" altLang="en-US" b="1" smtClean="0">
                <a:latin typeface="宋体" panose="02010600030101010101" pitchFamily="2" charset="-122"/>
              </a:rPr>
              <a:t> </a:t>
            </a:r>
            <a:r>
              <a:rPr lang="zh-CN" altLang="en-US" sz="2800" b="1" smtClean="0">
                <a:latin typeface="宋体" panose="02010600030101010101" pitchFamily="2" charset="-122"/>
              </a:rPr>
              <a:t>⑴ 乳房皮肤红肿　　乳房炎症。</a:t>
            </a:r>
            <a:endParaRPr lang="zh-CN" altLang="en-US" sz="2800" b="1" smtClean="0">
              <a:latin typeface="宋体" panose="02010600030101010101" pitchFamily="2" charset="-122"/>
            </a:endParaRPr>
          </a:p>
          <a:p>
            <a:pPr lvl="2" eaLnBrk="1" hangingPunct="1"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 ⑵ 乳房皮肤大范围的发红、充血伴水肿　　炎性</a:t>
            </a:r>
            <a:br>
              <a:rPr lang="zh-CN" altLang="en-US" sz="2800" b="1" smtClean="0">
                <a:latin typeface="宋体" panose="02010600030101010101" pitchFamily="2" charset="-122"/>
              </a:rPr>
            </a:br>
            <a:r>
              <a:rPr lang="zh-CN" altLang="en-US" sz="2800" b="1" smtClean="0">
                <a:latin typeface="宋体" panose="02010600030101010101" pitchFamily="2" charset="-122"/>
              </a:rPr>
              <a:t>   乳癌。</a:t>
            </a:r>
            <a:endParaRPr lang="zh-CN" altLang="en-US" sz="2800" b="1" smtClean="0">
              <a:latin typeface="宋体" panose="02010600030101010101" pitchFamily="2" charset="-122"/>
            </a:endParaRPr>
          </a:p>
          <a:p>
            <a:pPr lvl="2" eaLnBrk="1" hangingPunct="1">
              <a:buFontTx/>
              <a:buNone/>
            </a:pPr>
            <a:r>
              <a:rPr lang="zh-CN" altLang="en-US" sz="2800" b="1" smtClean="0"/>
              <a:t>  </a:t>
            </a:r>
            <a:r>
              <a:rPr lang="zh-CN" altLang="en-US" sz="2800" b="1" smtClean="0">
                <a:latin typeface="宋体" panose="02010600030101010101" pitchFamily="2" charset="-122"/>
              </a:rPr>
              <a:t>⑶ 乳房皮肤</a:t>
            </a:r>
            <a:r>
              <a:rPr lang="zh-CN" altLang="en-US" sz="2800" b="1" smtClean="0"/>
              <a:t>“</a:t>
            </a:r>
            <a:r>
              <a:rPr lang="zh-CN" altLang="en-US" sz="2800" b="1" smtClean="0">
                <a:latin typeface="宋体" panose="02010600030101010101" pitchFamily="2" charset="-122"/>
              </a:rPr>
              <a:t> </a:t>
            </a:r>
            <a:r>
              <a:rPr lang="zh-CN" altLang="en-US" sz="2800" b="1" smtClean="0"/>
              <a:t>桔皮样”外观　　　癌细胞侵及乳房</a:t>
            </a:r>
            <a:br>
              <a:rPr lang="zh-CN" altLang="en-US" sz="2800" b="1" smtClean="0"/>
            </a:br>
            <a:r>
              <a:rPr lang="zh-CN" altLang="en-US" sz="2800" b="1" smtClean="0"/>
              <a:t>    表浅淋巴管引起堵塞而致淋巴水肿。</a:t>
            </a:r>
            <a:endParaRPr lang="zh-CN" altLang="en-US" b="1" smtClean="0"/>
          </a:p>
          <a:p>
            <a:pPr lvl="2" eaLnBrk="1" hangingPunct="1"/>
            <a:endParaRPr lang="en-US" altLang="zh-CN" smtClean="0"/>
          </a:p>
        </p:txBody>
      </p:sp>
      <p:sp>
        <p:nvSpPr>
          <p:cNvPr id="13316" name="Line 3076"/>
          <p:cNvSpPr>
            <a:spLocks noChangeShapeType="1"/>
          </p:cNvSpPr>
          <p:nvPr/>
        </p:nvSpPr>
        <p:spPr bwMode="auto">
          <a:xfrm>
            <a:off x="3657600" y="3810000"/>
            <a:ext cx="457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17" name="Line 3081"/>
          <p:cNvSpPr>
            <a:spLocks noChangeShapeType="1"/>
          </p:cNvSpPr>
          <p:nvPr/>
        </p:nvSpPr>
        <p:spPr bwMode="auto">
          <a:xfrm>
            <a:off x="7239000" y="4343400"/>
            <a:ext cx="533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18" name="Line 3082"/>
          <p:cNvSpPr>
            <a:spLocks noChangeShapeType="1"/>
          </p:cNvSpPr>
          <p:nvPr/>
        </p:nvSpPr>
        <p:spPr bwMode="auto">
          <a:xfrm>
            <a:off x="5562600" y="5257800"/>
            <a:ext cx="533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685800"/>
            <a:ext cx="7772400" cy="990600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二．扪诊：</a:t>
            </a:r>
            <a:endParaRPr lang="zh-CN" altLang="en-US" sz="3600" b="1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-304800" y="2133600"/>
            <a:ext cx="8991600" cy="4267200"/>
          </a:xfrm>
        </p:spPr>
        <p:txBody>
          <a:bodyPr/>
          <a:lstStyle/>
          <a:p>
            <a:pPr lvl="1" eaLnBrk="1" hangingPunct="1">
              <a:buFontTx/>
              <a:buNone/>
            </a:pPr>
            <a:r>
              <a:rPr lang="en-US" altLang="zh-CN" b="1" smtClean="0"/>
              <a:t>     </a:t>
            </a:r>
            <a:r>
              <a:rPr lang="zh-CN" altLang="en-US" b="1" smtClean="0"/>
              <a:t>了解乳房有无肿胀及性质。</a:t>
            </a:r>
            <a:endParaRPr lang="zh-CN" altLang="en-US" b="1" smtClean="0"/>
          </a:p>
          <a:p>
            <a:pPr lvl="2" eaLnBrk="1" hangingPunct="1"/>
            <a:r>
              <a:rPr lang="zh-CN" altLang="en-US" sz="2800" b="1" smtClean="0">
                <a:solidFill>
                  <a:schemeClr val="accent1"/>
                </a:solidFill>
              </a:rPr>
              <a:t>乳房检查的顺序</a:t>
            </a:r>
            <a:r>
              <a:rPr lang="zh-CN" altLang="en-US" sz="2800" b="1" smtClean="0"/>
              <a:t>：外上</a:t>
            </a:r>
            <a:r>
              <a:rPr lang="zh-CN" altLang="en-US" sz="2800" b="1" smtClean="0">
                <a:latin typeface="宋体" panose="02010600030101010101" pitchFamily="2" charset="-122"/>
              </a:rPr>
              <a:t>→</a:t>
            </a:r>
            <a:r>
              <a:rPr lang="zh-CN" altLang="en-US" sz="2800" b="1" smtClean="0"/>
              <a:t>外下</a:t>
            </a:r>
            <a:r>
              <a:rPr lang="zh-CN" altLang="en-US" sz="2800" b="1" smtClean="0">
                <a:latin typeface="宋体" panose="02010600030101010101" pitchFamily="2" charset="-122"/>
              </a:rPr>
              <a:t>→</a:t>
            </a:r>
            <a:r>
              <a:rPr lang="zh-CN" altLang="en-US" sz="2800" b="1" smtClean="0"/>
              <a:t>内下</a:t>
            </a:r>
            <a:r>
              <a:rPr lang="zh-CN" altLang="en-US" sz="2800" b="1" smtClean="0">
                <a:latin typeface="宋体" panose="02010600030101010101" pitchFamily="2" charset="-122"/>
              </a:rPr>
              <a:t>→</a:t>
            </a:r>
            <a:r>
              <a:rPr lang="zh-CN" altLang="en-US" sz="2800" b="1" smtClean="0"/>
              <a:t>内上 </a:t>
            </a:r>
            <a:r>
              <a:rPr lang="zh-CN" altLang="en-US" sz="2800" b="1" smtClean="0">
                <a:latin typeface="宋体" panose="02010600030101010101" pitchFamily="2" charset="-122"/>
              </a:rPr>
              <a:t>→</a:t>
            </a:r>
            <a:r>
              <a:rPr lang="zh-CN" altLang="en-US" sz="2800" b="1" smtClean="0"/>
              <a:t>中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    央（乳头、乳晕）区。</a:t>
            </a:r>
            <a:endParaRPr lang="zh-CN" altLang="en-US" sz="2800" b="1" smtClean="0"/>
          </a:p>
          <a:p>
            <a:pPr lvl="2" eaLnBrk="1" hangingPunct="1"/>
            <a:r>
              <a:rPr lang="zh-CN" altLang="en-US" sz="2800" b="1" smtClean="0">
                <a:solidFill>
                  <a:schemeClr val="accent1"/>
                </a:solidFill>
              </a:rPr>
              <a:t>肿块：</a:t>
            </a:r>
            <a:r>
              <a:rPr lang="zh-CN" altLang="en-US" sz="2800" b="1" smtClean="0"/>
              <a:t>记录大小、外形是否规则、硬度？边界清</a:t>
            </a:r>
            <a:br>
              <a:rPr lang="zh-CN" altLang="en-US" sz="2800" b="1" smtClean="0"/>
            </a:br>
            <a:r>
              <a:rPr lang="zh-CN" altLang="en-US" sz="2800" b="1" smtClean="0"/>
              <a:t>            楚？表面光滑？周围组织粘连情况。</a:t>
            </a:r>
            <a:endParaRPr lang="zh-CN" altLang="en-US" sz="2800" b="1" smtClean="0"/>
          </a:p>
          <a:p>
            <a:pPr lvl="2" eaLnBrk="1" hangingPunct="1"/>
            <a:r>
              <a:rPr lang="zh-CN" altLang="en-US" sz="2800" b="1" smtClean="0">
                <a:solidFill>
                  <a:schemeClr val="accent1"/>
                </a:solidFill>
              </a:rPr>
              <a:t>腋窝淋巴结（四组）：</a:t>
            </a:r>
            <a:br>
              <a:rPr lang="zh-CN" altLang="en-US" sz="2800" b="1" smtClean="0"/>
            </a:br>
            <a:r>
              <a:rPr lang="zh-CN" altLang="en-US" sz="2800" b="1" smtClean="0"/>
              <a:t>        中央组</a:t>
            </a:r>
            <a:r>
              <a:rPr lang="zh-CN" altLang="en-US" sz="2800" b="1" smtClean="0">
                <a:latin typeface="宋体" panose="02010600030101010101" pitchFamily="2" charset="-122"/>
              </a:rPr>
              <a:t>→胸肌组→肩胛下组→锁骨上、下组。</a:t>
            </a:r>
            <a:br>
              <a:rPr lang="zh-CN" altLang="en-US" sz="2800" b="1" smtClean="0">
                <a:latin typeface="宋体" panose="02010600030101010101" pitchFamily="2" charset="-122"/>
              </a:rPr>
            </a:br>
            <a:r>
              <a:rPr lang="zh-CN" altLang="en-US" sz="2800" b="1" smtClean="0">
                <a:latin typeface="宋体" panose="02010600030101010101" pitchFamily="2" charset="-122"/>
              </a:rPr>
              <a:t>记录位置、数字、大小、硬度及移动度。</a:t>
            </a:r>
            <a:endParaRPr lang="zh-CN" altLang="en-US" sz="2800" smtClean="0"/>
          </a:p>
          <a:p>
            <a:pPr lvl="2" eaLnBrk="1" hangingPunct="1"/>
            <a:endParaRPr lang="en-US" altLang="zh-CN" sz="2800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2" descr="F:\教学图谱\教学图谱\乳房\乳房体检2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3048000"/>
            <a:ext cx="3121025" cy="38100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</a:ln>
        </p:spPr>
      </p:pic>
      <p:pic>
        <p:nvPicPr>
          <p:cNvPr id="15363" name="Picture 3" descr="F:\教学图谱\教学图谱\乳房\乳房体检1-2.jp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096000" y="3276600"/>
            <a:ext cx="3048000" cy="35814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</a:ln>
        </p:spPr>
      </p:pic>
      <p:pic>
        <p:nvPicPr>
          <p:cNvPr id="15364" name="Picture 4" descr="F:\教学图谱\教学图谱\乳房\乳房体检1-1.jpg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3048000" y="0"/>
            <a:ext cx="3036888" cy="35052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</a:ln>
        </p:spPr>
      </p:pic>
    </p:spTree>
  </p:cSld>
  <p:clrMapOvr>
    <a:masterClrMapping/>
  </p:clrMapOvr>
  <p:transition spd="slow">
    <p:diamond/>
    <p:sndAc>
      <p:stSnd>
        <p:snd r:embed="rId5" name="chimes.wav"/>
      </p:stSnd>
    </p:sndAc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2" descr="F:\教学图谱\教学图谱\乳房\乳房体检4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85800" y="228600"/>
            <a:ext cx="7772400" cy="632460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</a:ln>
        </p:spPr>
      </p:pic>
    </p:spTree>
  </p:cSld>
  <p:clrMapOvr>
    <a:masterClrMapping/>
  </p:clrMapOvr>
  <p:transition spd="slow">
    <p:diamond/>
    <p:sndAc>
      <p:stSnd>
        <p:snd r:embed="rId3" name="chimes.wav"/>
      </p:stSnd>
    </p:sndAc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1026" descr="F:\教学图谱\教学图谱\乳房\腋窝淋巴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>
    <p:diamond/>
    <p:sndAc>
      <p:stSnd>
        <p:snd r:embed="rId3" name="chimes.wav"/>
      </p:stSnd>
    </p:sndAc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85728"/>
            <a:ext cx="8001000" cy="1162072"/>
          </a:xfrm>
        </p:spPr>
        <p:txBody>
          <a:bodyPr/>
          <a:lstStyle/>
          <a:p>
            <a:pPr algn="l" eaLnBrk="1" hangingPunct="1"/>
            <a:r>
              <a:rPr lang="en-US" altLang="zh-CN" sz="3600" b="1" smtClean="0"/>
              <a:t> </a:t>
            </a:r>
            <a:r>
              <a:rPr lang="zh-CN" altLang="en-US" sz="3600" b="1" smtClean="0"/>
              <a:t>　</a:t>
            </a:r>
            <a:r>
              <a:rPr lang="zh-CN" altLang="en-US" sz="3600" b="1" smtClean="0">
                <a:solidFill>
                  <a:schemeClr val="accent1"/>
                </a:solidFill>
              </a:rPr>
              <a:t>乳头溢液</a:t>
            </a:r>
            <a:br>
              <a:rPr lang="zh-CN" altLang="en-US" sz="3600" b="1" smtClean="0">
                <a:solidFill>
                  <a:schemeClr val="accent1"/>
                </a:solidFill>
              </a:rPr>
            </a:br>
            <a:endParaRPr lang="zh-CN" altLang="en-US" sz="3600" b="1" smtClean="0">
              <a:solidFill>
                <a:schemeClr val="accent1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066800"/>
            <a:ext cx="8458200" cy="5410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sz="2800" b="1" smtClean="0">
                <a:latin typeface="宋体" panose="02010600030101010101" pitchFamily="2" charset="-122"/>
              </a:rPr>
              <a:t>⑴</a:t>
            </a:r>
            <a:r>
              <a:rPr lang="en-US" altLang="zh-CN" sz="2800" b="1" smtClean="0"/>
              <a:t>    </a:t>
            </a:r>
            <a:r>
              <a:rPr lang="zh-CN" altLang="en-US" sz="2800" b="1" smtClean="0"/>
              <a:t>血性溢液</a:t>
            </a:r>
            <a:r>
              <a:rPr lang="en-US" altLang="zh-CN" sz="2800" b="1" smtClean="0"/>
              <a:t>――</a:t>
            </a:r>
            <a:r>
              <a:rPr lang="zh-CN" altLang="en-US" sz="2800" b="1" smtClean="0"/>
              <a:t>乳管内乳头状瘤、少见乳管内癌。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⑵  </a:t>
            </a:r>
            <a:r>
              <a:rPr lang="zh-CN" altLang="en-US" sz="2800" b="1" smtClean="0"/>
              <a:t>棕褐色溢液</a:t>
            </a:r>
            <a:r>
              <a:rPr lang="en-US" altLang="zh-CN" sz="2800" b="1" smtClean="0"/>
              <a:t>――</a:t>
            </a:r>
            <a:r>
              <a:rPr lang="zh-CN" altLang="en-US" sz="2800" b="1" smtClean="0"/>
              <a:t>乳管阻塞的乳管内乳头状瘤</a:t>
            </a:r>
            <a:r>
              <a:rPr lang="en-US" altLang="zh-CN" sz="2800" b="1" smtClean="0">
                <a:latin typeface="宋体" panose="02010600030101010101" pitchFamily="2" charset="-122"/>
              </a:rPr>
              <a:t>/</a:t>
            </a:r>
            <a:r>
              <a:rPr lang="en-US" altLang="zh-CN" sz="2800" b="1" smtClean="0"/>
              <a:t> </a:t>
            </a:r>
            <a:r>
              <a:rPr lang="zh-CN" altLang="en-US" sz="2800" b="1" smtClean="0"/>
              <a:t>因上皮增生有乳头状体形成的乳房 囊性增生病。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⑶  </a:t>
            </a:r>
            <a:r>
              <a:rPr lang="zh-CN" altLang="en-US" sz="2800" b="1" smtClean="0"/>
              <a:t>黄色或黄绿色溢液</a:t>
            </a:r>
            <a:r>
              <a:rPr lang="en-US" altLang="zh-CN" sz="2800" b="1" smtClean="0"/>
              <a:t>――</a:t>
            </a:r>
            <a:r>
              <a:rPr lang="zh-CN" altLang="en-US" sz="2800" b="1" smtClean="0"/>
              <a:t>乳房囊性增生病，少见于乳癌。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⑷  乳汁样</a:t>
            </a:r>
            <a:r>
              <a:rPr lang="zh-CN" altLang="en-US" sz="2800" b="1" smtClean="0"/>
              <a:t>溢液</a:t>
            </a:r>
            <a:r>
              <a:rPr lang="en-US" altLang="zh-CN" sz="2800" b="1" smtClean="0"/>
              <a:t>――</a:t>
            </a:r>
            <a:r>
              <a:rPr lang="zh-CN" altLang="en-US" sz="2800" b="1" smtClean="0"/>
              <a:t>停止哺乳后，如合并闭经，可能是垂体前叶功能亢进。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⑸  </a:t>
            </a:r>
            <a:r>
              <a:rPr lang="zh-CN" altLang="en-US" sz="2800" b="1" smtClean="0"/>
              <a:t>浆液样溢液</a:t>
            </a:r>
            <a:r>
              <a:rPr lang="en-US" altLang="zh-CN" sz="2800" b="1" smtClean="0"/>
              <a:t>――</a:t>
            </a:r>
            <a:r>
              <a:rPr lang="zh-CN" altLang="en-US" sz="2800" b="1" smtClean="0"/>
              <a:t>正常月经期、早期妊娠、或乳房囊性增生病。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/>
              <a:t>　　　 </a:t>
            </a:r>
            <a:r>
              <a:rPr lang="en-US" altLang="zh-CN" sz="2800" b="1" smtClean="0"/>
              <a:t>9</a:t>
            </a:r>
            <a:r>
              <a:rPr lang="zh-CN" altLang="en-US" sz="2800" b="1" smtClean="0"/>
              <a:t>～</a:t>
            </a:r>
            <a:r>
              <a:rPr lang="en-US" altLang="zh-CN" sz="2800" b="1" smtClean="0"/>
              <a:t>14</a:t>
            </a:r>
            <a:r>
              <a:rPr lang="zh-CN" altLang="en-US" sz="2800" b="1" smtClean="0"/>
              <a:t>％溢液者有乳癌，溢液涂片找癌细胞有助于确定溢液的原因，但阴性者不能完全除外乳癌的可能。</a:t>
            </a:r>
            <a:endParaRPr lang="zh-CN" altLang="en-US" sz="3600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24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001000" cy="1143000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36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三</a:t>
            </a:r>
            <a:r>
              <a:rPr lang="en-US" altLang="zh-CN" sz="36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  <a:r>
              <a:rPr lang="zh-CN" altLang="en-US" sz="36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特殊检查</a:t>
            </a:r>
            <a:endParaRPr lang="zh-CN" altLang="en-US" sz="3600" b="1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9459" name="Rectangle 1027"/>
          <p:cNvSpPr>
            <a:spLocks noGrp="1" noChangeArrowheads="1"/>
          </p:cNvSpPr>
          <p:nvPr>
            <p:ph idx="1"/>
          </p:nvPr>
        </p:nvSpPr>
        <p:spPr>
          <a:xfrm>
            <a:off x="381000" y="1524000"/>
            <a:ext cx="8763000" cy="4572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b="1" smtClean="0">
                <a:solidFill>
                  <a:schemeClr val="folHlink"/>
                </a:solidFill>
              </a:rPr>
              <a:t>（一）  乳房的</a:t>
            </a:r>
            <a:r>
              <a:rPr lang="en-US" altLang="zh-CN" b="1" smtClean="0">
                <a:solidFill>
                  <a:schemeClr val="folHlink"/>
                </a:solidFill>
              </a:rPr>
              <a:t>X</a:t>
            </a:r>
            <a:r>
              <a:rPr lang="zh-CN" altLang="en-US" b="1" smtClean="0">
                <a:solidFill>
                  <a:schemeClr val="folHlink"/>
                </a:solidFill>
              </a:rPr>
              <a:t>线检查</a:t>
            </a:r>
            <a:br>
              <a:rPr lang="zh-CN" altLang="en-US" sz="3600" b="1" smtClean="0">
                <a:solidFill>
                  <a:schemeClr val="folHlink"/>
                </a:solidFill>
              </a:rPr>
            </a:br>
            <a:r>
              <a:rPr lang="en-US" altLang="zh-CN" b="1" smtClean="0">
                <a:solidFill>
                  <a:schemeClr val="accent1"/>
                </a:solidFill>
                <a:latin typeface="宋体" panose="02010600030101010101" pitchFamily="2" charset="-122"/>
              </a:rPr>
              <a:t>1.</a:t>
            </a:r>
            <a:r>
              <a:rPr lang="zh-CN" altLang="en-US" b="1" smtClean="0">
                <a:solidFill>
                  <a:schemeClr val="accent1"/>
                </a:solidFill>
              </a:rPr>
              <a:t>钼靶摄片：</a:t>
            </a:r>
            <a:endParaRPr lang="zh-CN" altLang="en-US" sz="2000" b="1" smtClean="0"/>
          </a:p>
          <a:p>
            <a:pPr eaLnBrk="1" hangingPunct="1">
              <a:buFontTx/>
              <a:buNone/>
            </a:pPr>
            <a:r>
              <a:rPr lang="zh-CN" altLang="en-US" sz="2800" b="1" smtClean="0"/>
              <a:t>     </a:t>
            </a:r>
            <a:r>
              <a:rPr lang="zh-CN" altLang="en-US" sz="2800" b="1" smtClean="0">
                <a:solidFill>
                  <a:schemeClr val="hlink"/>
                </a:solidFill>
                <a:sym typeface="Symbol" panose="05050102010706020507" pitchFamily="18" charset="2"/>
              </a:rPr>
              <a:t> </a:t>
            </a:r>
            <a:r>
              <a:rPr lang="zh-CN" altLang="en-US" sz="2800" b="1" smtClean="0"/>
              <a:t>良性病变</a:t>
            </a:r>
            <a:r>
              <a:rPr lang="en-US" altLang="zh-CN" sz="2800" b="1" smtClean="0"/>
              <a:t>――</a:t>
            </a:r>
            <a:r>
              <a:rPr lang="zh-CN" altLang="en-US" sz="2800" b="1" smtClean="0"/>
              <a:t>块影密度均匀，周围有透亮度高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的脂肪圈，钙化影粗大而分散。</a:t>
            </a:r>
            <a:endParaRPr lang="zh-CN" altLang="en-US" sz="2800" b="1" smtClean="0"/>
          </a:p>
          <a:p>
            <a:pPr eaLnBrk="1" hangingPunct="1">
              <a:buFontTx/>
              <a:buNone/>
            </a:pPr>
            <a:r>
              <a:rPr lang="zh-CN" altLang="en-US" sz="2800" b="1" smtClean="0">
                <a:solidFill>
                  <a:schemeClr val="hlink"/>
                </a:solidFill>
              </a:rPr>
              <a:t>     </a:t>
            </a:r>
            <a:r>
              <a:rPr lang="zh-CN" altLang="en-US" sz="2800" b="1" smtClean="0">
                <a:solidFill>
                  <a:schemeClr val="hlink"/>
                </a:solidFill>
                <a:sym typeface="Symbol" panose="05050102010706020507" pitchFamily="18" charset="2"/>
              </a:rPr>
              <a:t> </a:t>
            </a:r>
            <a:r>
              <a:rPr lang="zh-CN" altLang="en-US" sz="2800" b="1" smtClean="0"/>
              <a:t>恶性病变</a:t>
            </a:r>
            <a:r>
              <a:rPr lang="en-US" altLang="zh-CN" sz="2800" b="1" smtClean="0"/>
              <a:t>――</a:t>
            </a:r>
            <a:r>
              <a:rPr lang="zh-CN" altLang="en-US" sz="2800" b="1" smtClean="0"/>
              <a:t>块影不规则、分叶状、中心密度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高，边缘毛刺状，钙化细小而密集。</a:t>
            </a:r>
            <a:endParaRPr lang="zh-CN" altLang="en-US" sz="2800" b="1" smtClean="0"/>
          </a:p>
          <a:p>
            <a:pPr eaLnBrk="1" hangingPunct="1">
              <a:buFontTx/>
              <a:buNone/>
            </a:pPr>
            <a:r>
              <a:rPr lang="zh-CN" altLang="en-US" sz="2400" b="1" smtClean="0">
                <a:solidFill>
                  <a:schemeClr val="accent1"/>
                </a:solidFill>
              </a:rPr>
              <a:t> 　</a:t>
            </a:r>
            <a:r>
              <a:rPr lang="en-US" altLang="zh-CN" b="1" smtClean="0">
                <a:solidFill>
                  <a:schemeClr val="accent1"/>
                </a:solidFill>
                <a:latin typeface="宋体" panose="02010600030101010101" pitchFamily="2" charset="-122"/>
              </a:rPr>
              <a:t>2.</a:t>
            </a:r>
            <a:r>
              <a:rPr lang="zh-CN" altLang="en-US" b="1" smtClean="0">
                <a:solidFill>
                  <a:schemeClr val="accent1"/>
                </a:solidFill>
              </a:rPr>
              <a:t>平板静电摄影：</a:t>
            </a:r>
            <a:r>
              <a:rPr lang="zh-CN" altLang="en-US" sz="2800" b="1" smtClean="0"/>
              <a:t>  有边缘加强效应。</a:t>
            </a:r>
            <a:endParaRPr lang="zh-CN" altLang="en-US" sz="2800" b="1" smtClean="0"/>
          </a:p>
          <a:p>
            <a:pPr eaLnBrk="1" hangingPunct="1">
              <a:buFontTx/>
              <a:buNone/>
            </a:pPr>
            <a:r>
              <a:rPr lang="zh-CN" altLang="en-US" sz="2000" b="1" smtClean="0">
                <a:solidFill>
                  <a:schemeClr val="accent1"/>
                </a:solidFill>
              </a:rPr>
              <a:t> 　</a:t>
            </a:r>
            <a:r>
              <a:rPr lang="en-US" altLang="zh-CN" b="1" smtClean="0">
                <a:solidFill>
                  <a:schemeClr val="accent1"/>
                </a:solidFill>
              </a:rPr>
              <a:t>3</a:t>
            </a:r>
            <a:r>
              <a:rPr lang="en-US" altLang="zh-CN" b="1" smtClean="0">
                <a:solidFill>
                  <a:schemeClr val="accent1"/>
                </a:solidFill>
                <a:latin typeface="宋体" panose="02010600030101010101" pitchFamily="2" charset="-122"/>
              </a:rPr>
              <a:t>.</a:t>
            </a:r>
            <a:r>
              <a:rPr lang="zh-CN" altLang="en-US" b="1" smtClean="0">
                <a:solidFill>
                  <a:schemeClr val="accent1"/>
                </a:solidFill>
              </a:rPr>
              <a:t>乳管造影：</a:t>
            </a:r>
            <a:r>
              <a:rPr lang="zh-CN" altLang="en-US" sz="2800" b="1" smtClean="0"/>
              <a:t> 乳管内病变的性质。</a:t>
            </a:r>
            <a:endParaRPr lang="zh-CN" altLang="en-US" sz="2800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b="1" smtClean="0"/>
              <a:t>  </a:t>
            </a:r>
            <a:endParaRPr lang="en-US" altLang="zh-CN" b="1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371600"/>
            <a:ext cx="8458200" cy="4724400"/>
          </a:xfrm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US" altLang="zh-CN" sz="2800" b="1" smtClean="0"/>
              <a:t>B</a:t>
            </a:r>
            <a:r>
              <a:rPr lang="zh-CN" altLang="en-US" sz="2800" b="1" smtClean="0"/>
              <a:t>型超声结合彩色多普勒检查：</a:t>
            </a:r>
            <a:endParaRPr lang="zh-CN" altLang="en-US" sz="2800" b="1" smtClean="0"/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/>
              <a:t>　鉴别肿块系囊性还是实质性。进行血供情况观察，可提高其判断的敏感性，且对肿瘤的定性诊断可提供有价值的指标。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</a:pPr>
            <a:r>
              <a:rPr lang="zh-CN" altLang="en-US" sz="2800" b="1" smtClean="0"/>
              <a:t>热图像：</a:t>
            </a:r>
            <a:br>
              <a:rPr lang="zh-CN" altLang="en-US" sz="2800" b="1" smtClean="0"/>
            </a:br>
            <a:r>
              <a:rPr lang="zh-CN" altLang="en-US" sz="2800" b="1" smtClean="0"/>
              <a:t>系根据癌细胞代谢快，产热较周围组织高，液晶膜可显示异常热区而诊断。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</a:pPr>
            <a:r>
              <a:rPr lang="zh-CN" altLang="en-US" sz="2800" b="1" smtClean="0"/>
              <a:t>红外线扫描：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CN" altLang="en-US" sz="2800" b="1" smtClean="0"/>
              <a:t>　利用红外线透照乳房时，各种密度组织可显示不同的灰度影，从而显示乳房肿块。另外红外线对血红蛋白的敏感度强，可显示块影周围的血管情况。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</a:pPr>
            <a:endParaRPr lang="en-US" altLang="zh-CN" sz="2800" b="1" smtClean="0"/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609600" y="609600"/>
            <a:ext cx="7848600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/>
          </a:p>
        </p:txBody>
      </p:sp>
      <p:sp>
        <p:nvSpPr>
          <p:cNvPr id="220165" name="Text Box 5"/>
          <p:cNvSpPr txBox="1">
            <a:spLocks noChangeArrowheads="1"/>
          </p:cNvSpPr>
          <p:nvPr/>
        </p:nvSpPr>
        <p:spPr bwMode="auto">
          <a:xfrm>
            <a:off x="609600" y="609600"/>
            <a:ext cx="78486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36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（二）其他影像学检查</a:t>
            </a:r>
            <a:endParaRPr lang="zh-CN" altLang="en-US" sz="3600" b="1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676400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36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（三）</a:t>
            </a:r>
            <a:r>
              <a:rPr lang="en-US" altLang="zh-CN" sz="36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 </a:t>
            </a:r>
            <a:r>
              <a:rPr lang="zh-CN" altLang="en-US" sz="36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活组织检查</a:t>
            </a:r>
            <a:r>
              <a:rPr lang="en-US" altLang="zh-CN" sz="36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  <a:endParaRPr lang="en-US" altLang="zh-CN" sz="320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43050"/>
            <a:ext cx="7772400" cy="4376750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en-US" altLang="zh-CN" b="1" smtClean="0"/>
              <a:t>          </a:t>
            </a:r>
            <a:r>
              <a:rPr lang="zh-CN" altLang="en-US" sz="2800" b="1" smtClean="0"/>
              <a:t>组织学检查是确定肿块性质最可靠的方法 。</a:t>
            </a:r>
            <a:endParaRPr lang="zh-CN" altLang="en-US" sz="2800" smtClean="0"/>
          </a:p>
          <a:p>
            <a:pPr eaLnBrk="1" hangingPunct="1">
              <a:buFontTx/>
              <a:buNone/>
            </a:pPr>
            <a: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 </a:t>
            </a:r>
            <a:r>
              <a:rPr lang="en-US" altLang="zh-CN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1.</a:t>
            </a:r>
            <a: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活切病检：</a:t>
            </a:r>
            <a:b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</a:br>
            <a:r>
              <a:rPr lang="zh-CN" altLang="en-US" sz="2800" b="1" smtClean="0">
                <a:latin typeface="宋体" panose="02010600030101010101" pitchFamily="2" charset="-122"/>
              </a:rPr>
              <a:t>有促进癌转移的可能</a:t>
            </a:r>
            <a:r>
              <a:rPr lang="zh-CN" altLang="en-US" sz="2800" smtClean="0">
                <a:latin typeface="宋体" panose="02010600030101010101" pitchFamily="2" charset="-122"/>
              </a:rPr>
              <a:t>。</a:t>
            </a:r>
            <a:endParaRPr lang="zh-CN" altLang="en-US" sz="2800" smtClean="0">
              <a:latin typeface="宋体" panose="02010600030101010101" pitchFamily="2" charset="-122"/>
            </a:endParaRPr>
          </a:p>
          <a:p>
            <a:pPr eaLnBrk="1" hangingPunct="1">
              <a:buFontTx/>
              <a:buNone/>
            </a:pPr>
            <a:r>
              <a:rPr lang="zh-CN" altLang="en-US" sz="2800" b="1" smtClean="0">
                <a:latin typeface="宋体" panose="02010600030101010101" pitchFamily="2" charset="-122"/>
              </a:rPr>
              <a:t> </a:t>
            </a:r>
            <a:r>
              <a:rPr lang="en-US" altLang="zh-CN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2.</a:t>
            </a:r>
            <a: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针吸细胞学检查：</a:t>
            </a:r>
            <a:b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</a:br>
            <a:r>
              <a:rPr lang="en-US" altLang="zh-CN" sz="2800" b="1" smtClean="0">
                <a:latin typeface="宋体" panose="02010600030101010101" pitchFamily="2" charset="-122"/>
              </a:rPr>
              <a:t>80</a:t>
            </a:r>
            <a:r>
              <a:rPr lang="zh-CN" altLang="en-US" sz="2800" b="1" smtClean="0">
                <a:latin typeface="宋体" panose="02010600030101010101" pitchFamily="2" charset="-122"/>
              </a:rPr>
              <a:t>～</a:t>
            </a:r>
            <a:r>
              <a:rPr lang="en-US" altLang="zh-CN" sz="2800" b="1" smtClean="0">
                <a:latin typeface="宋体" panose="02010600030101010101" pitchFamily="2" charset="-122"/>
              </a:rPr>
              <a:t>90</a:t>
            </a:r>
            <a:r>
              <a:rPr lang="zh-CN" altLang="en-US" sz="2800" b="1" smtClean="0">
                <a:latin typeface="宋体" panose="02010600030101010101" pitchFamily="2" charset="-122"/>
              </a:rPr>
              <a:t>％正确诊断率。</a:t>
            </a:r>
            <a:endParaRPr lang="zh-CN" altLang="en-US" sz="2800" b="1" smtClean="0">
              <a:latin typeface="宋体" panose="02010600030101010101" pitchFamily="2" charset="-122"/>
            </a:endParaRPr>
          </a:p>
          <a:p>
            <a:pPr eaLnBrk="1" hangingPunct="1">
              <a:buFontTx/>
              <a:buNone/>
            </a:pPr>
            <a: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 </a:t>
            </a:r>
            <a:r>
              <a:rPr lang="en-US" altLang="zh-CN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3.</a:t>
            </a:r>
            <a: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结合</a:t>
            </a:r>
            <a:r>
              <a:rPr lang="en-US" altLang="zh-CN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X</a:t>
            </a:r>
            <a: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线摄片、电脑计算进行立体定位活组织检查：</a:t>
            </a:r>
            <a:br>
              <a:rPr lang="zh-CN" altLang="en-US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</a:br>
            <a:r>
              <a:rPr lang="zh-CN" altLang="en-US" sz="2800" b="1" smtClean="0"/>
              <a:t>此法定位准，取材多，阳性率高。</a:t>
            </a:r>
            <a:r>
              <a:rPr lang="zh-CN" altLang="en-US" sz="2800" b="1" smtClean="0">
                <a:latin typeface="宋体" panose="02010600030101010101" pitchFamily="2" charset="-122"/>
              </a:rPr>
              <a:t> </a:t>
            </a:r>
            <a:r>
              <a:rPr lang="zh-CN" altLang="en-US" sz="2800" smtClean="0">
                <a:latin typeface="宋体" panose="02010600030101010101" pitchFamily="2" charset="-122"/>
              </a:rPr>
              <a:t> </a:t>
            </a:r>
            <a:endParaRPr lang="zh-CN" altLang="en-US" sz="2800" smtClean="0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85800"/>
            <a:ext cx="7772400" cy="838200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36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（四）</a:t>
            </a:r>
            <a:r>
              <a:rPr lang="zh-CN" altLang="en-US" sz="36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</a:rPr>
              <a:t>其它</a:t>
            </a:r>
            <a:r>
              <a:rPr lang="en-US" altLang="zh-CN" sz="36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宋体" panose="02010600030101010101" pitchFamily="2" charset="-122"/>
              </a:rPr>
              <a:t>:</a:t>
            </a:r>
            <a:endParaRPr lang="en-US" altLang="zh-CN" sz="3200" smtClean="0">
              <a:effectLst>
                <a:outerShdw blurRad="38100" dist="38100" dir="2700000" algn="tl">
                  <a:srgbClr val="00000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057400"/>
            <a:ext cx="8229600" cy="3276600"/>
          </a:xfrm>
        </p:spPr>
        <p:txBody>
          <a:bodyPr/>
          <a:lstStyle/>
          <a:p>
            <a:pPr marL="990600" lvl="1" indent="-533400" algn="just" eaLnBrk="1" hangingPunct="1">
              <a:buFontTx/>
              <a:buAutoNum type="arabicPeriod"/>
            </a:pPr>
            <a:r>
              <a:rPr lang="en-US" altLang="zh-CN" sz="32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 </a:t>
            </a:r>
            <a:r>
              <a:rPr lang="zh-CN" altLang="en-US" sz="32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同位素</a:t>
            </a:r>
            <a:r>
              <a:rPr lang="en-US" altLang="zh-CN" sz="3200" b="1" baseline="30000" smtClean="0">
                <a:solidFill>
                  <a:schemeClr val="accent1"/>
                </a:solidFill>
                <a:latin typeface="宋体" panose="02010600030101010101" pitchFamily="2" charset="-122"/>
              </a:rPr>
              <a:t>32</a:t>
            </a:r>
            <a:r>
              <a:rPr lang="en-US" altLang="zh-CN" sz="32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P</a:t>
            </a:r>
            <a:r>
              <a:rPr lang="zh-CN" altLang="en-US" sz="32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扫描：</a:t>
            </a:r>
            <a:endParaRPr lang="zh-CN" altLang="en-US" sz="3200" b="1" smtClean="0">
              <a:solidFill>
                <a:schemeClr val="accent1"/>
              </a:solidFill>
              <a:latin typeface="宋体" panose="02010600030101010101" pitchFamily="2" charset="-122"/>
            </a:endParaRPr>
          </a:p>
          <a:p>
            <a:pPr marL="990600" lvl="1" indent="-533400" algn="just" eaLnBrk="1" hangingPunct="1">
              <a:buFontTx/>
              <a:buAutoNum type="arabicPeriod"/>
            </a:pPr>
            <a:r>
              <a:rPr lang="zh-CN" altLang="en-US" sz="3200" b="1" smtClean="0">
                <a:solidFill>
                  <a:schemeClr val="accent1"/>
                </a:solidFill>
                <a:latin typeface="宋体" panose="02010600030101010101" pitchFamily="2" charset="-122"/>
                <a:cs typeface="Courier New" panose="02070309020205020404" pitchFamily="49" charset="0"/>
              </a:rPr>
              <a:t>乳头溢液涂片细胞学检查</a:t>
            </a:r>
            <a:r>
              <a:rPr lang="zh-CN" altLang="en-US" sz="32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：</a:t>
            </a:r>
            <a:endParaRPr lang="zh-CN" altLang="en-US" sz="3200" b="1" smtClean="0">
              <a:solidFill>
                <a:schemeClr val="accent1"/>
              </a:solidFill>
              <a:latin typeface="宋体" panose="02010600030101010101" pitchFamily="2" charset="-122"/>
            </a:endParaRPr>
          </a:p>
          <a:p>
            <a:pPr marL="990600" lvl="1" indent="-533400" algn="just" eaLnBrk="1" hangingPunct="1">
              <a:buFontTx/>
              <a:buAutoNum type="arabicPeriod"/>
            </a:pPr>
            <a:r>
              <a:rPr lang="zh-CN" altLang="en-US" sz="3200" b="1" smtClean="0">
                <a:solidFill>
                  <a:schemeClr val="accent1"/>
                </a:solidFill>
                <a:latin typeface="宋体" panose="02010600030101010101" pitchFamily="2" charset="-122"/>
                <a:cs typeface="Courier New" panose="02070309020205020404" pitchFamily="49" charset="0"/>
              </a:rPr>
              <a:t>乳头糜烂疑为湿疹样乳腺癌时，可作乳头糜烂部刮片或印片细胞学检查</a:t>
            </a:r>
            <a:r>
              <a:rPr lang="zh-CN" altLang="en-US" sz="32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：</a:t>
            </a:r>
            <a:endParaRPr lang="zh-CN" altLang="en-US" sz="3200" b="1" smtClean="0">
              <a:solidFill>
                <a:schemeClr val="accent1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914400"/>
          </a:xfrm>
        </p:spPr>
        <p:txBody>
          <a:bodyPr/>
          <a:lstStyle/>
          <a:p>
            <a:pPr algn="just" eaLnBrk="1" hangingPunct="1"/>
            <a:r>
              <a:rPr lang="zh-CN" altLang="en-US" sz="40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乳腺疾病的分类：</a:t>
            </a:r>
            <a:endParaRPr lang="zh-CN" altLang="en-US" sz="4000" b="1" smtClean="0">
              <a:solidFill>
                <a:schemeClr val="accent1"/>
              </a:solidFill>
              <a:latin typeface="宋体" panose="02010600030101010101" pitchFamily="2" charset="-122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1" algn="just" eaLnBrk="1" hangingPunct="1">
              <a:buFontTx/>
              <a:buNone/>
            </a:pPr>
            <a:endParaRPr lang="en-US" altLang="zh-CN" sz="3200" b="1" smtClean="0">
              <a:solidFill>
                <a:schemeClr val="accent1"/>
              </a:solidFill>
              <a:latin typeface="宋体" panose="02010600030101010101" pitchFamily="2" charset="-122"/>
            </a:endParaRPr>
          </a:p>
          <a:p>
            <a:pPr lvl="1" algn="just" eaLnBrk="1" hangingPunct="1">
              <a:buFontTx/>
              <a:buNone/>
            </a:pPr>
            <a:endParaRPr lang="en-US" altLang="zh-CN" sz="2000" smtClean="0">
              <a:solidFill>
                <a:schemeClr val="accent1"/>
              </a:solidFill>
              <a:latin typeface="宋体" panose="02010600030101010101" pitchFamily="2" charset="-122"/>
            </a:endParaRPr>
          </a:p>
        </p:txBody>
      </p:sp>
      <p:sp>
        <p:nvSpPr>
          <p:cNvPr id="222212" name="Text Box 4"/>
          <p:cNvSpPr txBox="1">
            <a:spLocks noChangeArrowheads="1"/>
          </p:cNvSpPr>
          <p:nvPr/>
        </p:nvSpPr>
        <p:spPr bwMode="auto">
          <a:xfrm>
            <a:off x="838200" y="1600200"/>
            <a:ext cx="7924800" cy="41529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一</a:t>
            </a:r>
            <a:r>
              <a:rPr lang="en-US" altLang="zh-CN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  <a:r>
              <a:rPr lang="zh-CN" altLang="en-US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炎症：</a:t>
            </a:r>
            <a:r>
              <a:rPr lang="zh-CN" altLang="en-US" sz="2800" b="1"/>
              <a:t>急性乳房炎</a:t>
            </a:r>
            <a:endParaRPr lang="zh-CN" altLang="en-US" sz="2800" b="1"/>
          </a:p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二</a:t>
            </a:r>
            <a:r>
              <a:rPr lang="en-US" altLang="zh-CN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  <a:r>
              <a:rPr lang="zh-CN" altLang="en-US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乳腺囊性增生症：</a:t>
            </a:r>
            <a:endParaRPr lang="zh-CN" altLang="en-US" sz="2800" b="1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三</a:t>
            </a:r>
            <a:r>
              <a:rPr lang="en-US" altLang="zh-CN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  <a:r>
              <a:rPr lang="zh-CN" altLang="en-US" sz="28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肿瘤：</a:t>
            </a:r>
            <a:endParaRPr lang="zh-CN" altLang="en-US" sz="2800" b="1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spcBef>
                <a:spcPct val="50000"/>
              </a:spcBef>
              <a:defRPr/>
            </a:pPr>
            <a:r>
              <a:rPr lang="en-US" altLang="zh-CN" sz="2800" b="1">
                <a:solidFill>
                  <a:schemeClr val="folHlink"/>
                </a:solidFill>
              </a:rPr>
              <a:t>1.</a:t>
            </a:r>
            <a:r>
              <a:rPr lang="zh-CN" altLang="en-US" sz="2800" b="1">
                <a:solidFill>
                  <a:schemeClr val="folHlink"/>
                </a:solidFill>
              </a:rPr>
              <a:t>良性肿瘤：</a:t>
            </a:r>
            <a:br>
              <a:rPr lang="zh-CN" altLang="en-US" sz="2800" b="1"/>
            </a:br>
            <a:r>
              <a:rPr lang="zh-CN" altLang="en-US" sz="2800" b="1"/>
              <a:t>乳腺纤维瘤；乳管内乳头状瘤</a:t>
            </a:r>
            <a:endParaRPr lang="zh-CN" altLang="en-US" sz="2800" b="1"/>
          </a:p>
          <a:p>
            <a:pPr>
              <a:spcBef>
                <a:spcPct val="50000"/>
              </a:spcBef>
              <a:defRPr/>
            </a:pPr>
            <a:r>
              <a:rPr lang="en-US" altLang="zh-CN" sz="2800" b="1">
                <a:solidFill>
                  <a:schemeClr val="folHlink"/>
                </a:solidFill>
              </a:rPr>
              <a:t>2.</a:t>
            </a:r>
            <a:r>
              <a:rPr lang="zh-CN" altLang="en-US" sz="2800" b="1">
                <a:solidFill>
                  <a:schemeClr val="folHlink"/>
                </a:solidFill>
              </a:rPr>
              <a:t>恶性肿瘤：</a:t>
            </a:r>
            <a:r>
              <a:rPr lang="zh-CN" altLang="en-US" sz="2800" b="1"/>
              <a:t>乳房肉瘤；乳癌</a:t>
            </a:r>
            <a:endParaRPr lang="zh-CN" altLang="en-US" sz="2800" b="1"/>
          </a:p>
          <a:p>
            <a:pPr>
              <a:spcBef>
                <a:spcPct val="50000"/>
              </a:spcBef>
              <a:defRPr/>
            </a:pPr>
            <a:r>
              <a:rPr lang="zh-CN" altLang="en-US" sz="2800" b="1">
                <a:solidFill>
                  <a:schemeClr val="folHlink"/>
                </a:solidFill>
              </a:rPr>
              <a:t>四</a:t>
            </a:r>
            <a:r>
              <a:rPr lang="en-US" altLang="zh-CN" sz="2800" b="1">
                <a:solidFill>
                  <a:schemeClr val="folHlink"/>
                </a:solidFill>
              </a:rPr>
              <a:t>.</a:t>
            </a:r>
            <a:r>
              <a:rPr lang="zh-CN" altLang="en-US" sz="2800" b="1">
                <a:solidFill>
                  <a:schemeClr val="folHlink"/>
                </a:solidFill>
              </a:rPr>
              <a:t>多乳头、多乳房畸形</a:t>
            </a:r>
            <a:endParaRPr lang="zh-CN" altLang="en-US" sz="2800" b="1">
              <a:solidFill>
                <a:schemeClr val="folHlink"/>
              </a:solidFill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876800"/>
          </a:xfrm>
        </p:spPr>
        <p:txBody>
          <a:bodyPr/>
          <a:lstStyle/>
          <a:p>
            <a:pPr eaLnBrk="1" hangingPunct="1">
              <a:lnSpc>
                <a:spcPct val="140000"/>
              </a:lnSpc>
              <a:defRPr/>
            </a:pPr>
            <a:r>
              <a:rPr lang="zh-CN" altLang="en-US" sz="80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急性乳腺炎</a:t>
            </a:r>
            <a:br>
              <a:rPr lang="zh-CN" altLang="en-US" sz="80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en-US" altLang="zh-CN" sz="5400" b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acute mastitis</a:t>
            </a:r>
            <a:endParaRPr lang="en-US" altLang="zh-CN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609600"/>
            <a:ext cx="7924800" cy="1371600"/>
          </a:xfrm>
        </p:spPr>
        <p:txBody>
          <a:bodyPr/>
          <a:lstStyle/>
          <a:p>
            <a:pPr algn="just" eaLnBrk="1" hangingPunct="1"/>
            <a:r>
              <a:rPr lang="zh-CN" altLang="en-US" sz="4000" b="1" smtClean="0">
                <a:solidFill>
                  <a:schemeClr val="folHlink"/>
                </a:solidFill>
              </a:rPr>
              <a:t>一</a:t>
            </a:r>
            <a:r>
              <a:rPr lang="en-US" altLang="zh-CN" sz="4000" b="1" smtClean="0">
                <a:solidFill>
                  <a:schemeClr val="folHlink"/>
                </a:solidFill>
              </a:rPr>
              <a:t>.  </a:t>
            </a:r>
            <a:r>
              <a:rPr lang="zh-CN" altLang="en-US" sz="4000" b="1" smtClean="0">
                <a:solidFill>
                  <a:schemeClr val="folHlink"/>
                </a:solidFill>
              </a:rPr>
              <a:t>病因</a:t>
            </a:r>
            <a:r>
              <a:rPr lang="en-US" altLang="zh-CN" sz="4000" b="1" smtClean="0">
                <a:solidFill>
                  <a:schemeClr val="folHlink"/>
                </a:solidFill>
              </a:rPr>
              <a:t>:</a:t>
            </a:r>
            <a:endParaRPr lang="en-US" altLang="zh-CN" sz="3600" b="1" smtClean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500174"/>
            <a:ext cx="8382000" cy="4595826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en-US" altLang="zh-CN" smtClean="0"/>
              <a:t>   </a:t>
            </a:r>
            <a:r>
              <a:rPr lang="zh-CN" altLang="en-US" b="1" smtClean="0"/>
              <a:t>除产后全身抵抗力下降以外，有二种原因： 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sz="2800" b="1" smtClean="0">
                <a:solidFill>
                  <a:schemeClr val="accent1"/>
                </a:solidFill>
              </a:rPr>
              <a:t>  </a:t>
            </a:r>
            <a:r>
              <a:rPr lang="en-US" altLang="zh-CN" sz="3600" b="1" smtClean="0">
                <a:solidFill>
                  <a:schemeClr val="accent1"/>
                </a:solidFill>
              </a:rPr>
              <a:t>1. </a:t>
            </a:r>
            <a:r>
              <a:rPr lang="zh-CN" altLang="en-US" sz="3600" b="1" smtClean="0">
                <a:solidFill>
                  <a:schemeClr val="accent1"/>
                </a:solidFill>
              </a:rPr>
              <a:t>乳汁淤积</a:t>
            </a:r>
            <a:r>
              <a:rPr lang="zh-CN" altLang="en-US" sz="2800" b="1" smtClean="0">
                <a:solidFill>
                  <a:schemeClr val="accent1"/>
                </a:solidFill>
              </a:rPr>
              <a:t> ：</a:t>
            </a:r>
            <a:r>
              <a:rPr lang="zh-CN" altLang="en-US" b="1" smtClean="0"/>
              <a:t>（</a:t>
            </a:r>
            <a:r>
              <a:rPr lang="en-US" altLang="zh-CN" b="1" smtClean="0"/>
              <a:t>1</a:t>
            </a:r>
            <a:r>
              <a:rPr lang="zh-CN" altLang="en-US" b="1" smtClean="0"/>
              <a:t>）乳头过小或内陷；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b="1" smtClean="0"/>
              <a:t>                                （</a:t>
            </a:r>
            <a:r>
              <a:rPr lang="en-US" altLang="zh-CN" b="1" smtClean="0"/>
              <a:t>2</a:t>
            </a:r>
            <a:r>
              <a:rPr lang="zh-CN" altLang="en-US" b="1" smtClean="0"/>
              <a:t>）乳汁过多或吸奶过少；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b="1" smtClean="0"/>
              <a:t>                                （</a:t>
            </a:r>
            <a:r>
              <a:rPr lang="en-US" altLang="zh-CN" b="1" smtClean="0"/>
              <a:t>3</a:t>
            </a:r>
            <a:r>
              <a:rPr lang="zh-CN" altLang="en-US" b="1" smtClean="0"/>
              <a:t>）乳管不通。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b="1" smtClean="0">
                <a:solidFill>
                  <a:schemeClr val="accent1"/>
                </a:solidFill>
              </a:rPr>
              <a:t>  </a:t>
            </a:r>
            <a:r>
              <a:rPr lang="en-US" altLang="zh-CN" sz="3600" b="1" smtClean="0">
                <a:solidFill>
                  <a:schemeClr val="accent1"/>
                </a:solidFill>
              </a:rPr>
              <a:t>2. </a:t>
            </a:r>
            <a:r>
              <a:rPr lang="zh-CN" altLang="en-US" sz="3600" b="1" smtClean="0">
                <a:solidFill>
                  <a:schemeClr val="accent1"/>
                </a:solidFill>
              </a:rPr>
              <a:t>细菌侵入</a:t>
            </a:r>
            <a:r>
              <a:rPr lang="zh-CN" altLang="en-US" sz="2800" b="1" smtClean="0">
                <a:solidFill>
                  <a:schemeClr val="accent1"/>
                </a:solidFill>
              </a:rPr>
              <a:t> </a:t>
            </a:r>
            <a:r>
              <a:rPr lang="zh-CN" altLang="en-US" b="1" smtClean="0"/>
              <a:t>细菌</a:t>
            </a:r>
            <a:r>
              <a:rPr lang="zh-CN" altLang="en-US" b="1" smtClean="0">
                <a:latin typeface="宋体" panose="02010600030101010101" pitchFamily="2" charset="-122"/>
              </a:rPr>
              <a:t>→</a:t>
            </a:r>
            <a:r>
              <a:rPr lang="zh-CN" altLang="en-US" b="1" smtClean="0"/>
              <a:t>沿淋巴管侵入∕经乳</a:t>
            </a:r>
            <a:br>
              <a:rPr lang="zh-CN" altLang="en-US" b="1" smtClean="0"/>
            </a:br>
            <a:r>
              <a:rPr lang="zh-CN" altLang="en-US" b="1" smtClean="0"/>
              <a:t>                             管侵入 。</a:t>
            </a:r>
            <a:endParaRPr lang="zh-CN" altLang="en-US" b="1" smtClean="0"/>
          </a:p>
          <a:p>
            <a:pPr lvl="4" algn="just" eaLnBrk="1" hangingPunct="1">
              <a:buFontTx/>
              <a:buNone/>
            </a:pPr>
            <a:r>
              <a:rPr lang="zh-CN" altLang="en-US" b="1" smtClean="0"/>
              <a:t>  </a:t>
            </a:r>
            <a:endParaRPr lang="zh-CN" altLang="en-US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0"/>
            <a:ext cx="7772400" cy="1143000"/>
          </a:xfrm>
        </p:spPr>
        <p:txBody>
          <a:bodyPr/>
          <a:lstStyle/>
          <a:p>
            <a:pPr algn="just" eaLnBrk="1" hangingPunct="1"/>
            <a:r>
              <a:rPr lang="zh-CN" altLang="en-US" sz="4000" b="1" smtClean="0">
                <a:solidFill>
                  <a:schemeClr val="folHlink"/>
                </a:solidFill>
              </a:rPr>
              <a:t>二．临床表现</a:t>
            </a:r>
            <a:r>
              <a:rPr lang="en-US" altLang="zh-CN" sz="4000" b="1" smtClean="0">
                <a:solidFill>
                  <a:schemeClr val="folHlink"/>
                </a:solidFill>
              </a:rPr>
              <a:t>:</a:t>
            </a:r>
            <a:endParaRPr lang="en-US" altLang="zh-CN" sz="4000" b="1" smtClean="0">
              <a:solidFill>
                <a:schemeClr val="tx1"/>
              </a:solidFill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714488"/>
            <a:ext cx="8763000" cy="438151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zh-CN" b="1" smtClean="0"/>
              <a:t>   </a:t>
            </a:r>
            <a:r>
              <a:rPr lang="zh-CN" altLang="en-US" b="1" smtClean="0"/>
              <a:t>可分三期：瘀乳期、浸润期、脓肿期。</a:t>
            </a:r>
            <a:endParaRPr lang="zh-CN" altLang="en-US" b="1" smtClean="0"/>
          </a:p>
          <a:p>
            <a:pPr eaLnBrk="1" hangingPunct="1"/>
            <a:r>
              <a:rPr lang="zh-CN" altLang="en-US" b="1" smtClean="0">
                <a:solidFill>
                  <a:schemeClr val="accent1"/>
                </a:solidFill>
              </a:rPr>
              <a:t>第一阶段     </a:t>
            </a:r>
            <a:r>
              <a:rPr lang="zh-CN" altLang="en-US" b="1" smtClean="0"/>
              <a:t>乳房胀痛、乳汁郁积、皮肤红</a:t>
            </a:r>
            <a:br>
              <a:rPr lang="zh-CN" altLang="en-US" b="1" smtClean="0"/>
            </a:br>
            <a:r>
              <a:rPr lang="zh-CN" altLang="en-US" b="1" smtClean="0"/>
              <a:t>                      热；</a:t>
            </a:r>
            <a:endParaRPr lang="zh-CN" altLang="en-US" sz="2800" b="1" smtClean="0"/>
          </a:p>
          <a:p>
            <a:pPr eaLnBrk="1" hangingPunct="1"/>
            <a:r>
              <a:rPr lang="zh-CN" altLang="en-US" b="1" smtClean="0">
                <a:solidFill>
                  <a:schemeClr val="accent1"/>
                </a:solidFill>
              </a:rPr>
              <a:t>第二阶段：</a:t>
            </a:r>
            <a:r>
              <a:rPr lang="zh-CN" altLang="en-US" b="1" smtClean="0"/>
              <a:t>乳房跳痛；寒战、高热、</a:t>
            </a:r>
            <a:br>
              <a:rPr lang="zh-CN" altLang="en-US" b="1" smtClean="0"/>
            </a:br>
            <a:r>
              <a:rPr lang="zh-CN" altLang="en-US" b="1" smtClean="0"/>
              <a:t>                       </a:t>
            </a:r>
            <a:r>
              <a:rPr lang="en-US" altLang="zh-CN" sz="2800" b="1" smtClean="0"/>
              <a:t>WBC+DC</a:t>
            </a:r>
            <a:r>
              <a:rPr lang="zh-CN" altLang="en-US" b="1" smtClean="0"/>
              <a:t>升高，腋窝淋巴结肿大；</a:t>
            </a:r>
            <a:endParaRPr lang="zh-CN" altLang="en-US" b="1" smtClean="0"/>
          </a:p>
          <a:p>
            <a:pPr eaLnBrk="1" hangingPunct="1"/>
            <a:r>
              <a:rPr lang="zh-CN" altLang="en-US" b="1" smtClean="0">
                <a:solidFill>
                  <a:schemeClr val="accent1"/>
                </a:solidFill>
              </a:rPr>
              <a:t>第三阶段：</a:t>
            </a:r>
            <a:r>
              <a:rPr lang="zh-CN" altLang="en-US" b="1" smtClean="0"/>
              <a:t>脓肿形成：局部有波动或穿刺有</a:t>
            </a:r>
            <a:br>
              <a:rPr lang="zh-CN" altLang="en-US" b="1" smtClean="0"/>
            </a:br>
            <a:r>
              <a:rPr lang="zh-CN" altLang="en-US" b="1" smtClean="0"/>
              <a:t>                       脓。</a:t>
            </a:r>
            <a:endParaRPr lang="zh-CN" altLang="en-US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50" name="Picture 2" descr="F:\教学图谱\教学图谱\乳房\乳房脓肿不同部位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828800" y="0"/>
            <a:ext cx="5638800" cy="685800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>
    <p:diamond/>
    <p:sndAc>
      <p:stSnd>
        <p:snd r:embed="rId3" name="chimes.wav"/>
      </p:stSnd>
    </p:sndAc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447800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三</a:t>
            </a:r>
            <a:r>
              <a:rPr lang="en-US" altLang="zh-CN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 </a:t>
            </a: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治疗：</a:t>
            </a:r>
            <a:endParaRPr lang="zh-CN" altLang="en-US" sz="3600" smtClean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785794"/>
            <a:ext cx="8001000" cy="5538806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en-US" altLang="zh-CN" sz="2800" b="1" smtClean="0">
                <a:solidFill>
                  <a:schemeClr val="accent1"/>
                </a:solidFill>
              </a:rPr>
              <a:t>1. </a:t>
            </a:r>
            <a:r>
              <a:rPr lang="zh-CN" altLang="en-US" sz="2800" b="1" smtClean="0">
                <a:solidFill>
                  <a:schemeClr val="accent1"/>
                </a:solidFill>
              </a:rPr>
              <a:t>停哺乳，防治乳汁淤积：</a:t>
            </a:r>
            <a:r>
              <a:rPr lang="zh-CN" altLang="en-US" sz="2800" b="1" smtClean="0"/>
              <a:t>乙烯雌酚  </a:t>
            </a:r>
            <a:r>
              <a:rPr lang="en-US" altLang="zh-CN" sz="2800" b="1" smtClean="0"/>
              <a:t>5mg  Tid</a:t>
            </a:r>
            <a:r>
              <a:rPr lang="zh-CN" altLang="en-US" sz="2800" b="1" smtClean="0"/>
              <a:t>。</a:t>
            </a:r>
            <a:endParaRPr lang="zh-CN" altLang="en-US" sz="2800" b="1" smtClean="0"/>
          </a:p>
          <a:p>
            <a:pPr algn="just" eaLnBrk="1" hangingPunct="1">
              <a:buFontTx/>
              <a:buNone/>
            </a:pPr>
            <a:r>
              <a:rPr lang="en-US" altLang="zh-CN" sz="2800" b="1" smtClean="0">
                <a:solidFill>
                  <a:schemeClr val="accent1"/>
                </a:solidFill>
              </a:rPr>
              <a:t>2</a:t>
            </a:r>
            <a:r>
              <a:rPr lang="en-US" altLang="zh-CN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.</a:t>
            </a:r>
            <a:r>
              <a:rPr lang="zh-CN" altLang="en-US" sz="2800" b="1" smtClean="0">
                <a:solidFill>
                  <a:schemeClr val="accent1"/>
                </a:solidFill>
              </a:rPr>
              <a:t>局部热敷或理疗。</a:t>
            </a:r>
            <a:endParaRPr lang="zh-CN" altLang="en-US" sz="2800" b="1" smtClean="0"/>
          </a:p>
          <a:p>
            <a:pPr algn="just" eaLnBrk="1" hangingPunct="1">
              <a:buFontTx/>
              <a:buNone/>
            </a:pPr>
            <a:r>
              <a:rPr lang="en-US" altLang="zh-CN" sz="2800" b="1" smtClean="0">
                <a:solidFill>
                  <a:schemeClr val="accent1"/>
                </a:solidFill>
              </a:rPr>
              <a:t>3</a:t>
            </a:r>
            <a:r>
              <a:rPr lang="en-US" altLang="zh-CN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.</a:t>
            </a:r>
            <a:r>
              <a:rPr lang="zh-CN" altLang="en-US" sz="2800" b="1" smtClean="0">
                <a:solidFill>
                  <a:schemeClr val="accent1"/>
                </a:solidFill>
              </a:rPr>
              <a:t>应用抗菌素：</a:t>
            </a:r>
            <a:r>
              <a:rPr lang="zh-CN" altLang="en-US" sz="2800" b="1" smtClean="0"/>
              <a:t>青霉素局封；抗生素或磺胺类药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 物全身应用。</a:t>
            </a:r>
            <a:endParaRPr lang="zh-CN" altLang="en-US" sz="2800" b="1" smtClean="0"/>
          </a:p>
          <a:p>
            <a:pPr algn="just" eaLnBrk="1" hangingPunct="1">
              <a:buFontTx/>
              <a:buNone/>
            </a:pPr>
            <a:r>
              <a:rPr lang="en-US" altLang="zh-CN" sz="2800" b="1" smtClean="0">
                <a:solidFill>
                  <a:schemeClr val="accent1"/>
                </a:solidFill>
              </a:rPr>
              <a:t>4</a:t>
            </a:r>
            <a:r>
              <a:rPr lang="en-US" altLang="zh-CN" sz="2800" b="1" smtClean="0">
                <a:solidFill>
                  <a:schemeClr val="accent1"/>
                </a:solidFill>
                <a:latin typeface="宋体" panose="02010600030101010101" pitchFamily="2" charset="-122"/>
              </a:rPr>
              <a:t>.</a:t>
            </a:r>
            <a:r>
              <a:rPr lang="zh-CN" altLang="en-US" sz="2800" b="1" smtClean="0">
                <a:solidFill>
                  <a:schemeClr val="accent1"/>
                </a:solidFill>
              </a:rPr>
              <a:t>脓肿切开引流：</a:t>
            </a:r>
            <a:endParaRPr lang="zh-CN" altLang="en-US" sz="2800" b="1" smtClean="0">
              <a:solidFill>
                <a:schemeClr val="accent1"/>
              </a:solidFill>
            </a:endParaRPr>
          </a:p>
          <a:p>
            <a:pPr algn="just" eaLnBrk="1" hangingPunct="1">
              <a:buFontTx/>
              <a:buNone/>
            </a:pPr>
            <a:r>
              <a:rPr lang="zh-CN" altLang="en-US" sz="2800" b="1" smtClean="0"/>
              <a:t>（</a:t>
            </a:r>
            <a:r>
              <a:rPr lang="en-US" altLang="zh-CN" sz="2800" b="1" smtClean="0"/>
              <a:t>1</a:t>
            </a:r>
            <a:r>
              <a:rPr lang="zh-CN" altLang="en-US" sz="2800" b="1" smtClean="0"/>
              <a:t>）切口选择：弧形切口：乳晕脓肿，乳房深部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  及乳房后脓肿。</a:t>
            </a:r>
            <a:endParaRPr lang="zh-CN" altLang="en-US" sz="2800" b="1" smtClean="0"/>
          </a:p>
          <a:p>
            <a:pPr algn="just">
              <a:buNone/>
            </a:pPr>
            <a:r>
              <a:rPr lang="zh-CN" altLang="en-US" sz="2800" b="1" smtClean="0"/>
              <a:t>（</a:t>
            </a:r>
            <a:r>
              <a:rPr lang="en-US" altLang="zh-CN" sz="2800" b="1" smtClean="0"/>
              <a:t>2</a:t>
            </a:r>
            <a:r>
              <a:rPr lang="zh-CN" altLang="en-US" sz="2800" b="1" smtClean="0"/>
              <a:t> ）放射状切口：乳房浅脓肿 。             </a:t>
            </a:r>
            <a:endParaRPr lang="zh-CN" altLang="en-US" sz="2800" b="1" smtClean="0"/>
          </a:p>
          <a:p>
            <a:pPr algn="just" eaLnBrk="1" hangingPunct="1">
              <a:buFontTx/>
              <a:buNone/>
            </a:pPr>
            <a:r>
              <a:rPr lang="zh-CN" altLang="en-US" sz="2800" b="1" smtClean="0"/>
              <a:t>（</a:t>
            </a:r>
            <a:r>
              <a:rPr lang="en-US" altLang="zh-CN" sz="2800" b="1" smtClean="0"/>
              <a:t>3</a:t>
            </a:r>
            <a:r>
              <a:rPr lang="zh-CN" altLang="en-US" sz="2800" b="1" smtClean="0"/>
              <a:t>）引流要点：麻醉要完善；低位、对口引流；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  沟通间隔，充分引流；记清引流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  条数目</a:t>
            </a:r>
            <a:r>
              <a:rPr lang="zh-CN" altLang="en-US" smtClean="0"/>
              <a:t>。</a:t>
            </a:r>
            <a:endParaRPr lang="zh-CN" altLang="en-US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98" name="Picture 2" descr="F:\教学图谱\教学图谱\乳房\乳房脓肿对口引流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066800" y="0"/>
            <a:ext cx="7010400" cy="6850063"/>
          </a:xfrm>
          <a:prstGeom prst="rect">
            <a:avLst/>
          </a:prstGeom>
          <a:solidFill>
            <a:srgbClr val="99FF66"/>
          </a:solidFill>
          <a:ln w="9525">
            <a:noFill/>
            <a:miter lim="800000"/>
          </a:ln>
        </p:spPr>
      </p:pic>
    </p:spTree>
  </p:cSld>
  <p:clrMapOvr>
    <a:masterClrMapping/>
  </p:clrMapOvr>
  <p:transition spd="slow">
    <p:diamond/>
    <p:sndAc>
      <p:stSnd>
        <p:snd r:embed="rId3" name="chimes.wav"/>
      </p:stSnd>
    </p:sndAc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990600" y="609600"/>
            <a:ext cx="7467600" cy="1143000"/>
          </a:xfrm>
        </p:spPr>
        <p:txBody>
          <a:bodyPr/>
          <a:lstStyle/>
          <a:p>
            <a:pPr algn="just" eaLnBrk="1" hangingPunct="1"/>
            <a:r>
              <a:rPr lang="zh-CN" altLang="en-US" sz="4000" b="1" smtClean="0">
                <a:solidFill>
                  <a:schemeClr val="folHlink"/>
                </a:solidFill>
              </a:rPr>
              <a:t>四</a:t>
            </a:r>
            <a:r>
              <a:rPr lang="en-US" altLang="zh-CN" sz="4000" b="1" smtClean="0">
                <a:solidFill>
                  <a:schemeClr val="folHlink"/>
                </a:solidFill>
              </a:rPr>
              <a:t>.  </a:t>
            </a:r>
            <a:r>
              <a:rPr lang="zh-CN" altLang="en-US" sz="4000" b="1" smtClean="0">
                <a:solidFill>
                  <a:schemeClr val="folHlink"/>
                </a:solidFill>
              </a:rPr>
              <a:t>预防</a:t>
            </a:r>
            <a:r>
              <a:rPr lang="en-US" altLang="zh-CN" sz="4000" b="1" smtClean="0">
                <a:solidFill>
                  <a:schemeClr val="folHlink"/>
                </a:solidFill>
              </a:rPr>
              <a:t>:</a:t>
            </a:r>
            <a:endParaRPr lang="en-US" altLang="zh-CN" sz="4000" b="1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1066800" y="1643050"/>
            <a:ext cx="7391400" cy="4452950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en-US" altLang="zh-CN" smtClean="0"/>
              <a:t>     </a:t>
            </a:r>
            <a:r>
              <a:rPr lang="en-US" altLang="zh-CN" smtClean="0">
                <a:solidFill>
                  <a:schemeClr val="accent1"/>
                </a:solidFill>
              </a:rPr>
              <a:t> </a:t>
            </a:r>
            <a:r>
              <a:rPr lang="en-US" altLang="zh-CN" b="1" smtClean="0">
                <a:solidFill>
                  <a:schemeClr val="accent1"/>
                </a:solidFill>
              </a:rPr>
              <a:t>①</a:t>
            </a:r>
            <a:r>
              <a:rPr lang="en-US" altLang="zh-CN" b="1" smtClean="0"/>
              <a:t>  </a:t>
            </a:r>
            <a:r>
              <a:rPr lang="zh-CN" altLang="en-US" b="1" smtClean="0"/>
              <a:t>纠正乳头内陷；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b="1" smtClean="0"/>
              <a:t>     </a:t>
            </a:r>
            <a:r>
              <a:rPr lang="zh-CN" altLang="en-US" b="1" smtClean="0">
                <a:solidFill>
                  <a:schemeClr val="accent1"/>
                </a:solidFill>
              </a:rPr>
              <a:t> ② </a:t>
            </a:r>
            <a:r>
              <a:rPr lang="zh-CN" altLang="en-US" b="1" smtClean="0"/>
              <a:t> 养成良好哺乳习慣；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b="1" smtClean="0"/>
              <a:t>      </a:t>
            </a:r>
            <a:r>
              <a:rPr lang="zh-CN" altLang="en-US" b="1" smtClean="0">
                <a:solidFill>
                  <a:schemeClr val="accent1"/>
                </a:solidFill>
              </a:rPr>
              <a:t>③</a:t>
            </a:r>
            <a:r>
              <a:rPr lang="zh-CN" altLang="en-US" b="1" smtClean="0"/>
              <a:t>  尽量排空多余乳汁；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b="1" smtClean="0"/>
              <a:t>     </a:t>
            </a:r>
            <a:r>
              <a:rPr lang="zh-CN" altLang="en-US" b="1" smtClean="0">
                <a:solidFill>
                  <a:schemeClr val="accent1"/>
                </a:solidFill>
              </a:rPr>
              <a:t> ④</a:t>
            </a:r>
            <a:r>
              <a:rPr lang="zh-CN" altLang="en-US" b="1" smtClean="0"/>
              <a:t>  预防乳头损伤；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b="1" smtClean="0"/>
              <a:t>      </a:t>
            </a:r>
            <a:r>
              <a:rPr lang="zh-CN" altLang="en-US" b="1" smtClean="0">
                <a:solidFill>
                  <a:schemeClr val="accent1"/>
                </a:solidFill>
                <a:latin typeface="宋体" panose="02010600030101010101" pitchFamily="2" charset="-122"/>
              </a:rPr>
              <a:t>⑤</a:t>
            </a:r>
            <a:r>
              <a:rPr lang="zh-CN" altLang="en-US" b="1" smtClean="0">
                <a:latin typeface="宋体" panose="02010600030101010101" pitchFamily="2" charset="-122"/>
              </a:rPr>
              <a:t> </a:t>
            </a:r>
            <a:r>
              <a:rPr lang="zh-CN" altLang="en-US" b="1" smtClean="0"/>
              <a:t>经常清洁乳头；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zh-CN" altLang="en-US" b="1" smtClean="0"/>
              <a:t>      </a:t>
            </a:r>
            <a:r>
              <a:rPr lang="zh-CN" altLang="en-US" b="1" smtClean="0">
                <a:solidFill>
                  <a:schemeClr val="accent1"/>
                </a:solidFill>
              </a:rPr>
              <a:t>⑥</a:t>
            </a:r>
            <a:r>
              <a:rPr lang="zh-CN" altLang="en-US" b="1" smtClean="0"/>
              <a:t>  注意婴儿口腔卫生。</a:t>
            </a:r>
            <a:endParaRPr lang="zh-CN" altLang="en-US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524000"/>
            <a:ext cx="7772400" cy="3124200"/>
          </a:xfrm>
        </p:spPr>
        <p:txBody>
          <a:bodyPr/>
          <a:lstStyle/>
          <a:p>
            <a:pPr eaLnBrk="1" hangingPunct="1"/>
            <a:r>
              <a:rPr lang="zh-CN" altLang="en-US" sz="6600" b="1" smtClean="0"/>
              <a:t>乳房囊性增生病</a:t>
            </a:r>
            <a:br>
              <a:rPr lang="zh-CN" altLang="en-US" sz="6600" b="1" smtClean="0"/>
            </a:br>
            <a:r>
              <a:rPr lang="en-US" altLang="zh-CN" sz="4800" b="1" smtClean="0"/>
              <a:t>mastopathy</a:t>
            </a:r>
            <a:endParaRPr lang="en-US" altLang="zh-CN" sz="4800" b="1" smtClean="0"/>
          </a:p>
        </p:txBody>
      </p:sp>
    </p:spTree>
  </p:cSld>
  <p:clrMapOvr>
    <a:masterClrMapping/>
  </p:clrMapOvr>
  <p:transition spd="slow">
    <p:diamond/>
    <p:sndAc>
      <p:stSnd>
        <p:snd r:embed="rId3" name="chimes.wav"/>
      </p:stSnd>
    </p:sndAc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7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/>
          <a:lstStyle/>
          <a:p>
            <a:pPr algn="l" eaLnBrk="1" hangingPunct="1">
              <a:defRPr/>
            </a:pPr>
            <a:r>
              <a:rPr lang="zh-CN" altLang="en-US" sz="4000" b="1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乳腺囊性增生病的特征：</a:t>
            </a:r>
            <a:endParaRPr lang="zh-CN" altLang="en-US" sz="4000" b="1" smtClean="0">
              <a:solidFill>
                <a:schemeClr val="accent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8001000" cy="4114800"/>
          </a:xfrm>
        </p:spPr>
        <p:txBody>
          <a:bodyPr/>
          <a:lstStyle/>
          <a:p>
            <a:pPr eaLnBrk="1" hangingPunct="1"/>
            <a:r>
              <a:rPr lang="zh-CN" altLang="en-US" b="1" smtClean="0"/>
              <a:t>常见于</a:t>
            </a:r>
            <a:r>
              <a:rPr lang="en-US" altLang="zh-CN" b="1" smtClean="0"/>
              <a:t>25</a:t>
            </a:r>
            <a:r>
              <a:rPr lang="zh-CN" altLang="en-US" b="1" smtClean="0"/>
              <a:t>～</a:t>
            </a:r>
            <a:r>
              <a:rPr lang="en-US" altLang="zh-CN" b="1" smtClean="0"/>
              <a:t>40</a:t>
            </a:r>
            <a:r>
              <a:rPr lang="zh-CN" altLang="en-US" b="1" smtClean="0"/>
              <a:t>岁，有</a:t>
            </a:r>
            <a:r>
              <a:rPr lang="en-US" altLang="zh-CN" b="1" smtClean="0"/>
              <a:t>2</a:t>
            </a:r>
            <a:r>
              <a:rPr lang="zh-CN" altLang="en-US" b="1" smtClean="0"/>
              <a:t>～</a:t>
            </a:r>
            <a:r>
              <a:rPr lang="en-US" altLang="zh-CN" b="1" smtClean="0"/>
              <a:t>3</a:t>
            </a:r>
            <a:r>
              <a:rPr lang="zh-CN" altLang="en-US" b="1" smtClean="0"/>
              <a:t>％的恶变率。</a:t>
            </a:r>
            <a:endParaRPr lang="zh-CN" altLang="en-US" b="1" smtClean="0"/>
          </a:p>
          <a:p>
            <a:pPr eaLnBrk="1" hangingPunct="1"/>
            <a:r>
              <a:rPr lang="zh-CN" altLang="en-US" b="1" smtClean="0"/>
              <a:t>增生发生于：</a:t>
            </a:r>
            <a:endParaRPr lang="zh-CN" altLang="en-US" b="1" smtClean="0"/>
          </a:p>
          <a:p>
            <a:pPr lvl="1" eaLnBrk="1" hangingPunct="1"/>
            <a:r>
              <a:rPr lang="zh-CN" altLang="en-US" b="1" smtClean="0"/>
              <a:t>腺管周围伴有大小不等的囊肿形成</a:t>
            </a:r>
            <a:endParaRPr lang="zh-CN" altLang="en-US" b="1" smtClean="0"/>
          </a:p>
          <a:p>
            <a:pPr lvl="1" eaLnBrk="1" hangingPunct="1"/>
            <a:r>
              <a:rPr lang="zh-CN" altLang="en-US" b="1" smtClean="0"/>
              <a:t>腺管上皮乳头样增 生伴乳管囊性扩 张</a:t>
            </a:r>
            <a:endParaRPr lang="zh-CN" altLang="en-US" b="1" smtClean="0"/>
          </a:p>
          <a:p>
            <a:pPr lvl="1" eaLnBrk="1" hangingPunct="1"/>
            <a:r>
              <a:rPr lang="zh-CN" altLang="en-US" b="1" smtClean="0"/>
              <a:t>小叶实质增生</a:t>
            </a:r>
            <a:endParaRPr lang="zh-CN" altLang="en-US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43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990600" y="1143000"/>
            <a:ext cx="7315200" cy="1600200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一</a:t>
            </a:r>
            <a:r>
              <a:rPr lang="en-US" altLang="zh-CN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 </a:t>
            </a: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病因</a:t>
            </a:r>
            <a:endParaRPr lang="zh-CN" altLang="en-US" sz="360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3795" name="Rectangle 1027"/>
          <p:cNvSpPr>
            <a:spLocks noGrp="1" noChangeArrowheads="1"/>
          </p:cNvSpPr>
          <p:nvPr>
            <p:ph idx="1"/>
          </p:nvPr>
        </p:nvSpPr>
        <p:spPr>
          <a:xfrm>
            <a:off x="0" y="2357430"/>
            <a:ext cx="8763000" cy="3738570"/>
          </a:xfrm>
        </p:spPr>
        <p:txBody>
          <a:bodyPr/>
          <a:lstStyle/>
          <a:p>
            <a:pPr lvl="2" algn="just" eaLnBrk="1" hangingPunct="1"/>
            <a:r>
              <a:rPr lang="zh-CN" altLang="en-US" sz="3200" b="1" smtClean="0"/>
              <a:t>与卵巢功能失调（黄体素分泌减少，雌激素呈相对增多所致）。</a:t>
            </a:r>
            <a:endParaRPr lang="zh-CN" altLang="en-US" sz="3200" b="1" smtClean="0"/>
          </a:p>
          <a:p>
            <a:pPr lvl="2" algn="just" eaLnBrk="1" hangingPunct="1"/>
            <a:r>
              <a:rPr lang="zh-CN" altLang="en-US" sz="3200" b="1" smtClean="0"/>
              <a:t>部分乳腺实质中女性激素受体质和量异常</a:t>
            </a:r>
            <a:endParaRPr lang="zh-CN" altLang="en-US" sz="3200" b="1" smtClean="0"/>
          </a:p>
          <a:p>
            <a:pPr lvl="2" algn="just" eaLnBrk="1" hangingPunct="1"/>
            <a:r>
              <a:rPr lang="zh-CN" altLang="en-US" sz="3200" b="1" smtClean="0"/>
              <a:t>有较多的流产率，症状与月经周期有关。</a:t>
            </a:r>
            <a:endParaRPr lang="zh-CN" altLang="en-US" sz="3200" b="1" smtClean="0"/>
          </a:p>
          <a:p>
            <a:pPr lvl="2" algn="just" eaLnBrk="1" hangingPunct="1"/>
            <a:endParaRPr lang="en-US" altLang="zh-CN" sz="3200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762000"/>
            <a:ext cx="7772400" cy="1219200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二．临床表现</a:t>
            </a:r>
            <a:endParaRPr lang="zh-CN" altLang="en-US" sz="3600" b="1" smtClean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305800" cy="3886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b="1" smtClean="0">
                <a:solidFill>
                  <a:schemeClr val="accent1"/>
                </a:solidFill>
              </a:rPr>
              <a:t>1. </a:t>
            </a:r>
            <a:r>
              <a:rPr lang="zh-CN" altLang="en-US" b="1" smtClean="0">
                <a:solidFill>
                  <a:schemeClr val="accent1"/>
                </a:solidFill>
              </a:rPr>
              <a:t>乳房胀痛：</a:t>
            </a:r>
            <a:r>
              <a:rPr lang="zh-CN" altLang="en-US" sz="2800" b="1" smtClean="0"/>
              <a:t>有周期性，发生或加重于月经前期。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b="1" smtClean="0">
                <a:solidFill>
                  <a:schemeClr val="accent1"/>
                </a:solidFill>
              </a:rPr>
              <a:t>2. </a:t>
            </a:r>
            <a:r>
              <a:rPr lang="zh-CN" altLang="en-US" b="1" smtClean="0">
                <a:solidFill>
                  <a:schemeClr val="accent1"/>
                </a:solidFill>
              </a:rPr>
              <a:t>乳房肿块：</a:t>
            </a:r>
            <a:r>
              <a:rPr lang="zh-CN" altLang="en-US" sz="2800" b="1" smtClean="0"/>
              <a:t>常多发性、一侧或双侧，结节状，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大小不一，肿块结节状质韧而不 硬。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b="1" smtClean="0">
                <a:solidFill>
                  <a:schemeClr val="accent1"/>
                </a:solidFill>
              </a:rPr>
              <a:t>3 .</a:t>
            </a:r>
            <a:r>
              <a:rPr lang="zh-CN" altLang="en-US" b="1" smtClean="0">
                <a:solidFill>
                  <a:schemeClr val="accent1"/>
                </a:solidFill>
              </a:rPr>
              <a:t>乳头溢液：</a:t>
            </a:r>
            <a:r>
              <a:rPr lang="zh-CN" altLang="en-US" sz="2800" b="1" smtClean="0"/>
              <a:t>黄绿色、棕色或血性。</a:t>
            </a:r>
            <a:endParaRPr lang="zh-CN" altLang="en-US" sz="28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zh-CN" b="1" smtClean="0">
                <a:solidFill>
                  <a:schemeClr val="accent1"/>
                </a:solidFill>
              </a:rPr>
              <a:t>4. </a:t>
            </a:r>
            <a:r>
              <a:rPr lang="zh-CN" altLang="en-US" b="1" smtClean="0">
                <a:solidFill>
                  <a:schemeClr val="accent1"/>
                </a:solidFill>
              </a:rPr>
              <a:t>有</a:t>
            </a:r>
            <a:r>
              <a:rPr lang="en-US" altLang="zh-CN" b="1" smtClean="0">
                <a:solidFill>
                  <a:schemeClr val="accent1"/>
                </a:solidFill>
              </a:rPr>
              <a:t>2</a:t>
            </a:r>
            <a:r>
              <a:rPr lang="zh-CN" altLang="en-US" b="1" smtClean="0">
                <a:solidFill>
                  <a:schemeClr val="accent1"/>
                </a:solidFill>
              </a:rPr>
              <a:t>～</a:t>
            </a:r>
            <a:r>
              <a:rPr lang="en-US" altLang="zh-CN" b="1" smtClean="0">
                <a:solidFill>
                  <a:schemeClr val="accent1"/>
                </a:solidFill>
              </a:rPr>
              <a:t>3</a:t>
            </a:r>
            <a:r>
              <a:rPr lang="zh-CN" altLang="en-US" b="1" smtClean="0">
                <a:solidFill>
                  <a:schemeClr val="accent1"/>
                </a:solidFill>
              </a:rPr>
              <a:t>％恶变：</a:t>
            </a:r>
            <a:r>
              <a:rPr lang="zh-CN" altLang="en-US" sz="2800" b="1" smtClean="0"/>
              <a:t>应注意有无迅速增长或质地变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     硬的单个肿块出现，一旦有，</a:t>
            </a:r>
            <a:br>
              <a:rPr lang="zh-CN" altLang="en-US" sz="2800" b="1" smtClean="0"/>
            </a:br>
            <a:r>
              <a:rPr lang="zh-CN" altLang="en-US" sz="2800" b="1" smtClean="0"/>
              <a:t>                                 高度怀疑恶性可能。</a:t>
            </a:r>
            <a:endParaRPr lang="zh-CN" altLang="en-US" sz="2800" b="1" smtClean="0"/>
          </a:p>
          <a:p>
            <a:pPr lvl="2" algn="just" eaLnBrk="1" hangingPunct="1">
              <a:lnSpc>
                <a:spcPct val="90000"/>
              </a:lnSpc>
              <a:buFontTx/>
              <a:buNone/>
            </a:pPr>
            <a:r>
              <a:rPr lang="zh-CN" altLang="en-US" smtClean="0"/>
              <a:t> </a:t>
            </a:r>
            <a:endParaRPr lang="zh-CN" altLang="en-US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371600"/>
          </a:xfrm>
        </p:spPr>
        <p:txBody>
          <a:bodyPr/>
          <a:lstStyle/>
          <a:p>
            <a:pPr algn="just" eaLnBrk="1" hangingPunct="1"/>
            <a:r>
              <a:rPr lang="zh-CN" altLang="en-US" sz="4000" b="1" smtClean="0">
                <a:solidFill>
                  <a:schemeClr val="folHlink"/>
                </a:solidFill>
              </a:rPr>
              <a:t>三．治疗</a:t>
            </a:r>
            <a:endParaRPr lang="zh-CN" altLang="en-US" sz="3600" b="1" smtClean="0">
              <a:solidFill>
                <a:schemeClr val="tx1"/>
              </a:solidFill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428736"/>
            <a:ext cx="8077200" cy="4667264"/>
          </a:xfrm>
        </p:spPr>
        <p:txBody>
          <a:bodyPr/>
          <a:lstStyle/>
          <a:p>
            <a:pPr algn="just" eaLnBrk="1" hangingPunct="1">
              <a:buFontTx/>
              <a:buNone/>
            </a:pPr>
            <a:r>
              <a:rPr lang="en-US" altLang="zh-CN" b="1" smtClean="0">
                <a:solidFill>
                  <a:schemeClr val="accent1"/>
                </a:solidFill>
              </a:rPr>
              <a:t>1.</a:t>
            </a:r>
            <a:r>
              <a:rPr lang="en-US" altLang="zh-CN" b="1" smtClean="0"/>
              <a:t>  </a:t>
            </a:r>
            <a:r>
              <a:rPr lang="zh-CN" altLang="en-US" b="1" smtClean="0"/>
              <a:t>无特殊的方法，但多数在数月～</a:t>
            </a:r>
            <a:r>
              <a:rPr lang="en-US" altLang="zh-CN" b="1" smtClean="0"/>
              <a:t>1</a:t>
            </a:r>
            <a:r>
              <a:rPr lang="zh-CN" altLang="en-US" b="1" smtClean="0"/>
              <a:t>～</a:t>
            </a:r>
            <a:r>
              <a:rPr lang="en-US" altLang="zh-CN" b="1" smtClean="0"/>
              <a:t>2</a:t>
            </a:r>
            <a:r>
              <a:rPr lang="zh-CN" altLang="en-US" b="1" smtClean="0"/>
              <a:t>年</a:t>
            </a:r>
            <a:br>
              <a:rPr lang="zh-CN" altLang="en-US" b="1" smtClean="0"/>
            </a:br>
            <a:r>
              <a:rPr lang="zh-CN" altLang="en-US" b="1" smtClean="0"/>
              <a:t>    间可以自行缓解，多不需特殊治疗。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en-US" altLang="zh-CN" b="1" smtClean="0">
                <a:solidFill>
                  <a:schemeClr val="accent1"/>
                </a:solidFill>
              </a:rPr>
              <a:t>2.</a:t>
            </a:r>
            <a:r>
              <a:rPr lang="en-US" altLang="zh-CN" b="1" smtClean="0"/>
              <a:t>  </a:t>
            </a:r>
            <a:r>
              <a:rPr lang="zh-CN" altLang="en-US" b="1" smtClean="0"/>
              <a:t>中药逍遥散。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en-US" altLang="zh-CN" b="1" smtClean="0">
                <a:solidFill>
                  <a:schemeClr val="accent1"/>
                </a:solidFill>
              </a:rPr>
              <a:t>3.</a:t>
            </a:r>
            <a:r>
              <a:rPr lang="en-US" altLang="zh-CN" b="1" smtClean="0"/>
              <a:t>  </a:t>
            </a:r>
            <a:r>
              <a:rPr lang="zh-CN" altLang="en-US" b="1" smtClean="0"/>
              <a:t>雄激素、三苯氧胺。</a:t>
            </a:r>
            <a:endParaRPr lang="zh-CN" altLang="en-US" b="1" smtClean="0"/>
          </a:p>
          <a:p>
            <a:pPr algn="just" eaLnBrk="1" hangingPunct="1">
              <a:buFontTx/>
              <a:buNone/>
            </a:pPr>
            <a:r>
              <a:rPr lang="en-US" altLang="zh-CN" b="1" smtClean="0">
                <a:solidFill>
                  <a:schemeClr val="accent1"/>
                </a:solidFill>
              </a:rPr>
              <a:t>4.</a:t>
            </a:r>
            <a:r>
              <a:rPr lang="en-US" altLang="zh-CN" b="1" smtClean="0"/>
              <a:t> </a:t>
            </a:r>
            <a:r>
              <a:rPr lang="zh-CN" altLang="en-US" b="1" smtClean="0"/>
              <a:t>上述治疗无效、发现局部病变有明显改变</a:t>
            </a:r>
            <a:br>
              <a:rPr lang="zh-CN" altLang="en-US" b="1" smtClean="0"/>
            </a:br>
            <a:r>
              <a:rPr lang="zh-CN" altLang="en-US" b="1" smtClean="0"/>
              <a:t>  时，应行活组织检查：如上皮细胞增生显</a:t>
            </a:r>
            <a:br>
              <a:rPr lang="zh-CN" altLang="en-US" b="1" smtClean="0"/>
            </a:br>
            <a:r>
              <a:rPr lang="zh-CN" altLang="en-US" b="1" smtClean="0"/>
              <a:t>  著，可以行单纯乳房切除术；证实有恶变</a:t>
            </a:r>
            <a:br>
              <a:rPr lang="zh-CN" altLang="en-US" b="1" smtClean="0"/>
            </a:br>
            <a:r>
              <a:rPr lang="zh-CN" altLang="en-US" b="1" smtClean="0"/>
              <a:t>  时，则行乳房根治性切除术。</a:t>
            </a:r>
            <a:endParaRPr lang="zh-CN" altLang="en-US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4724400"/>
          </a:xfrm>
        </p:spPr>
        <p:txBody>
          <a:bodyPr/>
          <a:lstStyle/>
          <a:p>
            <a:pPr eaLnBrk="1" hangingPunct="1">
              <a:lnSpc>
                <a:spcPct val="130000"/>
              </a:lnSpc>
            </a:pPr>
            <a:r>
              <a:rPr lang="zh-CN" altLang="en-US" sz="8000" b="1" smtClean="0">
                <a:solidFill>
                  <a:schemeClr val="accent1"/>
                </a:solidFill>
              </a:rPr>
              <a:t>乳房纤维腺瘤</a:t>
            </a:r>
            <a:br>
              <a:rPr lang="zh-CN" altLang="en-US" sz="8000" b="1" smtClean="0">
                <a:solidFill>
                  <a:schemeClr val="accent1"/>
                </a:solidFill>
              </a:rPr>
            </a:br>
            <a:r>
              <a:rPr lang="en-US" altLang="zh-CN" b="1" smtClean="0"/>
              <a:t>breast fibroadenoma</a:t>
            </a:r>
            <a:endParaRPr lang="en-US" altLang="zh-CN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28670"/>
            <a:ext cx="7772400" cy="1509730"/>
          </a:xfrm>
        </p:spPr>
        <p:txBody>
          <a:bodyPr/>
          <a:lstStyle/>
          <a:p>
            <a:pPr algn="just" eaLnBrk="1" hangingPunct="1">
              <a:defRPr/>
            </a:pPr>
            <a:r>
              <a:rPr lang="en-US" altLang="zh-CN" sz="4800" b="1" smtClean="0"/>
              <a:t> </a:t>
            </a: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一</a:t>
            </a:r>
            <a:r>
              <a:rPr lang="en-US" altLang="zh-CN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 </a:t>
            </a: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病因</a:t>
            </a:r>
            <a:endParaRPr lang="zh-CN" altLang="en-US" sz="360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071678"/>
            <a:ext cx="8001000" cy="4024322"/>
          </a:xfrm>
        </p:spPr>
        <p:txBody>
          <a:bodyPr/>
          <a:lstStyle/>
          <a:p>
            <a:pPr eaLnBrk="1" hangingPunct="1"/>
            <a:r>
              <a:rPr lang="zh-CN" altLang="en-US" b="1" smtClean="0"/>
              <a:t>与雌激素作用活跃有关，小叶内纤维细胞的</a:t>
            </a:r>
            <a:r>
              <a:rPr lang="en-US" altLang="zh-CN" b="1" smtClean="0"/>
              <a:t>ER</a:t>
            </a:r>
            <a:r>
              <a:rPr lang="zh-CN" altLang="en-US" b="1" smtClean="0"/>
              <a:t>的量或质发生异常，使其对雌激素敏感性异常增高。</a:t>
            </a:r>
            <a:endParaRPr lang="zh-CN" altLang="en-US" b="1" smtClean="0"/>
          </a:p>
          <a:p>
            <a:pPr eaLnBrk="1" hangingPunct="1"/>
            <a:r>
              <a:rPr lang="zh-CN" altLang="en-US" b="1" smtClean="0"/>
              <a:t>  </a:t>
            </a:r>
            <a:r>
              <a:rPr lang="en-US" altLang="zh-CN" b="1" smtClean="0"/>
              <a:t>18</a:t>
            </a:r>
            <a:r>
              <a:rPr lang="zh-CN" altLang="en-US" b="1" smtClean="0"/>
              <a:t>～</a:t>
            </a:r>
            <a:r>
              <a:rPr lang="en-US" altLang="zh-CN" b="1" smtClean="0"/>
              <a:t>25</a:t>
            </a:r>
            <a:r>
              <a:rPr lang="zh-CN" altLang="en-US" b="1" smtClean="0"/>
              <a:t>岁多发；</a:t>
            </a:r>
            <a:r>
              <a:rPr lang="en-US" altLang="zh-CN" b="1" smtClean="0"/>
              <a:t>15</a:t>
            </a:r>
            <a:r>
              <a:rPr lang="zh-CN" altLang="en-US" b="1" smtClean="0"/>
              <a:t>％为多发性。</a:t>
            </a:r>
            <a:endParaRPr lang="zh-CN" altLang="en-US" b="1" smtClean="0"/>
          </a:p>
          <a:p>
            <a:pPr eaLnBrk="1" hangingPunct="1"/>
            <a:r>
              <a:rPr lang="zh-CN" altLang="en-US" b="1" smtClean="0"/>
              <a:t>最常见的乳房良性肿瘤（</a:t>
            </a:r>
            <a:r>
              <a:rPr lang="en-US" altLang="zh-CN" b="1" smtClean="0"/>
              <a:t>3/4</a:t>
            </a:r>
            <a:r>
              <a:rPr lang="zh-CN" altLang="en-US" b="1" smtClean="0"/>
              <a:t>）</a:t>
            </a:r>
            <a:endParaRPr lang="zh-CN" altLang="en-US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38200"/>
            <a:ext cx="7772400" cy="1295400"/>
          </a:xfrm>
        </p:spPr>
        <p:txBody>
          <a:bodyPr/>
          <a:lstStyle/>
          <a:p>
            <a:pPr algn="just" eaLnBrk="1" hangingPunct="1">
              <a:defRPr/>
            </a:pPr>
            <a:r>
              <a:rPr lang="zh-CN" altLang="en-US" sz="40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二．临床表现</a:t>
            </a:r>
            <a:endParaRPr lang="zh-CN" altLang="en-US" sz="3600" b="1" smtClean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2000240"/>
            <a:ext cx="7772400" cy="4095760"/>
          </a:xfrm>
        </p:spPr>
        <p:txBody>
          <a:bodyPr/>
          <a:lstStyle/>
          <a:p>
            <a:pPr algn="just" eaLnBrk="1" hangingPunct="1"/>
            <a:r>
              <a:rPr lang="zh-CN" altLang="en-US" sz="3600" b="1" smtClean="0"/>
              <a:t>主要是乳房肿块，与月经周期无关。</a:t>
            </a:r>
            <a:endParaRPr lang="zh-CN" altLang="en-US" sz="3600" b="1" smtClean="0"/>
          </a:p>
          <a:p>
            <a:pPr algn="just" eaLnBrk="1" hangingPunct="1"/>
            <a:r>
              <a:rPr lang="zh-CN" altLang="en-US" sz="3600" b="1" smtClean="0"/>
              <a:t>多见于乳房外上象限，</a:t>
            </a:r>
            <a:r>
              <a:rPr lang="en-US" altLang="zh-CN" sz="3600" b="1" smtClean="0"/>
              <a:t>75</a:t>
            </a:r>
            <a:r>
              <a:rPr lang="zh-CN" altLang="en-US" sz="3600" b="1" smtClean="0"/>
              <a:t>％单发，少数多发。</a:t>
            </a:r>
            <a:endParaRPr lang="zh-CN" altLang="en-US" sz="3600" b="1" smtClean="0"/>
          </a:p>
          <a:p>
            <a:pPr algn="just" eaLnBrk="1" hangingPunct="1"/>
            <a:r>
              <a:rPr lang="zh-CN" altLang="en-US" sz="3600" b="1" smtClean="0"/>
              <a:t>质硬、光滑、活动。</a:t>
            </a:r>
            <a:endParaRPr lang="zh-CN" altLang="en-US" sz="3600" b="1" smtClean="0"/>
          </a:p>
          <a:p>
            <a:pPr algn="just" eaLnBrk="1" hangingPunct="1"/>
            <a:r>
              <a:rPr lang="zh-CN" altLang="en-US" sz="3600" b="1" smtClean="0"/>
              <a:t>有恶变的可能。</a:t>
            </a:r>
            <a:endParaRPr lang="zh-CN" altLang="en-US" sz="3600" b="1" smtClean="0"/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2819400"/>
            <a:ext cx="7772400" cy="1676400"/>
          </a:xfrm>
        </p:spPr>
        <p:txBody>
          <a:bodyPr/>
          <a:lstStyle/>
          <a:p>
            <a:pPr algn="l" eaLnBrk="1" hangingPunct="1"/>
            <a:r>
              <a:rPr lang="zh-CN" altLang="en-US" sz="3600" b="1" smtClean="0">
                <a:solidFill>
                  <a:schemeClr val="tx1"/>
                </a:solidFill>
              </a:rPr>
              <a:t>手术切除，肿块应常规送病检。</a:t>
            </a:r>
            <a:endParaRPr lang="zh-CN" altLang="en-US" sz="3200" smtClean="0">
              <a:solidFill>
                <a:schemeClr val="tx1"/>
              </a:solidFill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762000" y="1204913"/>
            <a:ext cx="8382000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572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9144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13716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828800" algn="l" rtl="0" fontAlgn="ctr">
              <a:spcBef>
                <a:spcPct val="0"/>
              </a:spcBef>
              <a:spcAft>
                <a:spcPct val="0"/>
              </a:spcAft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umimoji="1" sz="2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kumimoji="0" lang="zh-CN" altLang="en-US" sz="4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三</a:t>
            </a:r>
            <a:r>
              <a:rPr kumimoji="0" lang="en-US" altLang="zh-CN" sz="4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</a:t>
            </a:r>
            <a:r>
              <a:rPr kumimoji="0" lang="zh-CN" altLang="en-US" sz="4000" b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治疗</a:t>
            </a:r>
            <a:endParaRPr kumimoji="0" lang="zh-CN" altLang="en-US" sz="4000" b="1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diamond/>
    <p:sndAc>
      <p:stSnd>
        <p:snd r:embed="rId2" name="chimes.wav"/>
      </p:stSnd>
    </p:sndAc>
  </p:transition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https://d.book118.com/377151016151006046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ASSEMBLE_CHIP_INDEX" val="de1e60896e89481c985a27934d2f75ce"/>
  <p:tag name="KSO_WM_BEAUTIFY_FLAG" val="#wm#"/>
  <p:tag name="KSO_WM_CHIP_FILLAREA_FILL_RULE" val="{&quot;fill_align&quot;:&quot;cm&quot;,&quot;fill_mode&quot;:&quot;full&quot;,&quot;sacle_strategy&quot;:&quot;smart&quot;}"/>
  <p:tag name="KSO_WM_CHIP_GROUPID" val="5e7310da9a230a26b9e88a19"/>
  <p:tag name="KSO_WM_CHIP_XID" val="5e7310da9a230a26b9e88a1a"/>
  <p:tag name="KSO_WM_TAG_VERSION" val="1.0"/>
  <p:tag name="KSO_WM_TEMPLATE_ASSEMBLE_GROUPID" val="60656f534054ed1e2fb807cf"/>
  <p:tag name="KSO_WM_TEMPLATE_ASSEMBLE_XID" val="60656f534054ed1e2fb807cf"/>
  <p:tag name="KSO_WM_TEMPLATE_CATEGORY" val="diagram"/>
  <p:tag name="KSO_WM_TEMPLATE_INDEX" val="20212616"/>
  <p:tag name="KSO_WM_UNIT_COMPATIBLE" val="1"/>
  <p:tag name="KSO_WM_UNIT_DEC_AREA_ID" val="4b0952ae2e2c485dbec4f9ab18287764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12616_1*d*1"/>
  <p:tag name="KSO_WM_UNIT_INDEX" val="1"/>
  <p:tag name="KSO_WM_UNIT_LAYERLEVEL" val="1"/>
  <p:tag name="KSO_WM_UNIT_PLACING_PICTURE" val="de1e60896e89481c985a27934d2f75ce"/>
  <p:tag name="KSO_WM_UNIT_SM_LIMIT_TYPE" val="2"/>
  <p:tag name="KSO_WM_UNIT_TYPE" val="d"/>
  <p:tag name="KSO_WM_UNIT_VALUE" val="1904*3384"/>
</p:tagLst>
</file>

<file path=ppt/tags/tag5.xml><?xml version="1.0" encoding="utf-8"?>
<p:tagLst xmlns:p="http://schemas.openxmlformats.org/presentationml/2006/main">
  <p:tag name="KSO_WM_BEAUTIFY_FLAG" val="#wm#"/>
  <p:tag name="KSO_WM_CHIP_GROUPID" val="5e9e7ee973d2384101fd9d64"/>
  <p:tag name="KSO_WM_CHIP_XID" val="5e9e7ee973d2384101fd9d65"/>
  <p:tag name="KSO_WM_TAG_VERSION" val="1.0"/>
  <p:tag name="KSO_WM_TEMPLATE_ASSEMBLE_GROUPID" val="60656f534054ed1e2fb807cf"/>
  <p:tag name="KSO_WM_TEMPLATE_ASSEMBLE_XID" val="60656f534054ed1e2fb807cf"/>
  <p:tag name="KSO_WM_TEMPLATE_CATEGORY" val="diagram"/>
  <p:tag name="KSO_WM_TEMPLATE_INDEX" val="20212616"/>
  <p:tag name="KSO_WM_UNIT_BLOCK" val="0"/>
  <p:tag name="KSO_WM_UNIT_COMPATIBLE" val="0"/>
  <p:tag name="KSO_WM_UNIT_DEC_AREA_ID" val="6a427a24a4f94a2ab2792ae590ae060d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FILL_FORE_SCHEMECOLOR_INDEX" val="13"/>
  <p:tag name="KSO_WM_UNIT_FILL_FORE_SCHEMECOLOR_INDEX_BRIGHTNESS" val="0"/>
  <p:tag name="KSO_WM_UNIT_FILL_TYPE" val="1"/>
  <p:tag name="KSO_WM_UNIT_HIGHLIGHT" val="0"/>
  <p:tag name="KSO_WM_UNIT_ID" val="diagram20212616_1*i*1"/>
  <p:tag name="KSO_WM_UNIT_INDEX" val="1"/>
  <p:tag name="KSO_WM_UNIT_LAYERLEVEL" val="1"/>
  <p:tag name="KSO_WM_UNIT_SM_LIMIT_TYPE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50"/>
</p:tagLst>
</file>

<file path=ppt/tags/tag6.xml><?xml version="1.0" encoding="utf-8"?>
<p:tagLst xmlns:p="http://schemas.openxmlformats.org/presentationml/2006/main">
  <p:tag name="KSO_WM_ASSEMBLE_CHIP_INDEX" val="7ffba625ef05460e97f0a148f9beed30"/>
  <p:tag name="KSO_WM_BEAUTIFY_FLAG" val="#wm#"/>
  <p:tag name="KSO_WM_CHIP_FILLAREA_FILL_RULE" val="{&quot;fill_align&quot;:&quot;lm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f534054ed1e2fb807cf"/>
  <p:tag name="KSO_WM_TEMPLATE_ASSEMBLE_XID" val="60656f534054ed1e2fb807cf"/>
  <p:tag name="KSO_WM_TEMPLATE_CATEGORY" val="diagram"/>
  <p:tag name="KSO_WM_TEMPLATE_INDEX" val="20212616"/>
  <p:tag name="KSO_WM_UNIT_BLOCK" val="0"/>
  <p:tag name="KSO_WM_UNIT_COMPATIBLE" val="0"/>
  <p:tag name="KSO_WM_UNIT_DEC_AREA_ID" val="ff62634adbff474ba995849703b3cb4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26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25"/>
</p:tagLst>
</file>

<file path=ppt/tags/tag7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m&quot;,&quot;text_direction&quot;:&quot;horizontal&quot;,&quot;support_big_font&quot;:false,&quot;fill_id&quot;:&quot;ae754b46ef9c498c94e6eb31ba505f64&quot;,&quot;fill_align&quot;:&quot;cm&quot;,&quot;chip_types&quot;:[&quot;picture&quot;]},{&quot;text_align&quot;:&quot;lm&quot;,&quot;text_direction&quot;:&quot;horizontal&quot;,&quot;support_big_font&quot;:false,&quot;fill_id&quot;:&quot;713236aab74f4238b215a8bd9a2b717e&quot;,&quot;fill_align&quot;:&quot;lm&quot;,&quot;chip_types&quot;:[&quot;text&quot;,&quot;header&quot;]}]]"/>
  <p:tag name="KSO_WM_CHIP_GROUPID" val="5e9e7ee973d2384101fd9d64"/>
  <p:tag name="KSO_WM_CHIP_INFOS" val="{&quot;type&quot;:0,&quot;layout_type&quot;:&quot;full&quot;,&quot;layout_feature&quot;:2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e9e7ee973d2384101fd9d65"/>
  <p:tag name="KSO_WM_SLIDE_BACKGROUND" val="[&quot;general&quot;]"/>
  <p:tag name="KSO_WM_SLIDE_BACKGROUND_TYPE" val="general"/>
  <p:tag name="KSO_WM_SLIDE_BK_DARK_LIGHT" val="2"/>
  <p:tag name="KSO_WM_SLIDE_ID" val="diagram20212616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direction&quot;:1,&quot;id&quot;:&quot;2021-04-01T15:40:01&quot;,&quot;maxSize&quot;:{&quot;size1&quot;:98.8},&quot;minSize&quot;:{&quot;size1&quot;:98.8},&quot;normalSize&quot;:{&quot;size1&quot;:98.8},&quot;subLayout&quot;:[{&quot;id&quot;:&quot;2021-04-01T15:40:01&quot;,&quot;margin&quot;:{&quot;bottom&quot;:1.9049999713897705,&quot;left&quot;:1.2697499990463257,&quot;right&quot;:4.762499809265137,&quot;top&quot;:14.182000160217285},&quot;type&quot;:0},{&quot;id&quot;:&quot;2021-04-01T15:40:01&quot;,&quot;type&quot;:0}],&quot;type&quot;:0}"/>
  <p:tag name="KSO_WM_SLIDE_POSITION" val="0*-1"/>
  <p:tag name="KSO_WM_SLIDE_RATIO" val="1.777778"/>
  <p:tag name="KSO_WM_SLIDE_SIZE" val="960*540"/>
  <p:tag name="KSO_WM_SLIDE_SUBTYPE" val="picTxt"/>
  <p:tag name="KSO_WM_SLIDE_SUPPORT_FEATURE_TYPE" val="0"/>
  <p:tag name="KSO_WM_SLIDE_TYPE" val="text"/>
  <p:tag name="KSO_WM_TAG_VERSION" val="1.0"/>
  <p:tag name="KSO_WM_TEMPLATE_ASSEMBLE_GROUPID" val="60656f534054ed1e2fb807cf"/>
  <p:tag name="KSO_WM_TEMPLATE_ASSEMBLE_XID" val="60656f534054ed1e2fb807cf"/>
  <p:tag name="KSO_WM_TEMPLATE_CATEGORY" val="diagram"/>
  <p:tag name="KSO_WM_TEMPLATE_COLOR_TYPE" val="1"/>
  <p:tag name="KSO_WM_TEMPLATE_INDEX" val="20212616"/>
  <p:tag name="KSO_WM_TEMPLATE_MASTER_TYPE" val="0"/>
  <p:tag name="KSO_WM_TEMPLATE_SUBCATEGORY" val="21"/>
</p:tagLst>
</file>

<file path=ppt/tags/tag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极力推荐的医学类ppt模板">
  <a:themeElements>
    <a:clrScheme name="极力推荐的医学类ppt模板 5">
      <a:dk1>
        <a:srgbClr val="000066"/>
      </a:dk1>
      <a:lt1>
        <a:srgbClr val="FFFFFF"/>
      </a:lt1>
      <a:dk2>
        <a:srgbClr val="FFFFE7"/>
      </a:dk2>
      <a:lt2>
        <a:srgbClr val="B2B2B2"/>
      </a:lt2>
      <a:accent1>
        <a:srgbClr val="36A4D0"/>
      </a:accent1>
      <a:accent2>
        <a:srgbClr val="FF9966"/>
      </a:accent2>
      <a:accent3>
        <a:srgbClr val="FFFFFF"/>
      </a:accent3>
      <a:accent4>
        <a:srgbClr val="000056"/>
      </a:accent4>
      <a:accent5>
        <a:srgbClr val="AECFE4"/>
      </a:accent5>
      <a:accent6>
        <a:srgbClr val="E78A5C"/>
      </a:accent6>
      <a:hlink>
        <a:srgbClr val="3B5AB1"/>
      </a:hlink>
      <a:folHlink>
        <a:srgbClr val="666699"/>
      </a:folHlink>
    </a:clrScheme>
    <a:fontScheme name="极力推荐的医学类ppt模板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342900" marR="0" indent="-34290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hlink"/>
          </a:buClr>
          <a:buSzTx/>
          <a:buFont typeface="Wingdings" panose="05000000000000000000" pitchFamily="2" charset="2"/>
          <a:buNone/>
          <a:defRPr kumimoji="0" lang="en-US" sz="2000" b="1" i="0" u="none" strike="noStrike" cap="none" normalizeH="0" baseline="0" smtClean="0">
            <a:ln>
              <a:noFill/>
            </a:ln>
            <a:solidFill>
              <a:schemeClr val="accent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/>
      <a:lstStyle>
        <a:defPPr marL="342900" marR="0" indent="-34290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hlink"/>
          </a:buClr>
          <a:buSzTx/>
          <a:buFont typeface="Wingdings" panose="05000000000000000000" pitchFamily="2" charset="2"/>
          <a:buNone/>
          <a:defRPr kumimoji="0" lang="en-US" sz="2000" b="1" i="0" u="none" strike="noStrike" cap="none" normalizeH="0" baseline="0" smtClean="0">
            <a:ln>
              <a:noFill/>
            </a:ln>
            <a:solidFill>
              <a:schemeClr val="accent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极力推荐的医学类ppt模板 1">
        <a:dk1>
          <a:srgbClr val="000000"/>
        </a:dk1>
        <a:lt1>
          <a:srgbClr val="FFFFFF"/>
        </a:lt1>
        <a:dk2>
          <a:srgbClr val="FFFFFF"/>
        </a:dk2>
        <a:lt2>
          <a:srgbClr val="A1ABA3"/>
        </a:lt2>
        <a:accent1>
          <a:srgbClr val="A4C961"/>
        </a:accent1>
        <a:accent2>
          <a:srgbClr val="7C57C7"/>
        </a:accent2>
        <a:accent3>
          <a:srgbClr val="FFFFFF"/>
        </a:accent3>
        <a:accent4>
          <a:srgbClr val="000000"/>
        </a:accent4>
        <a:accent5>
          <a:srgbClr val="CFE1B7"/>
        </a:accent5>
        <a:accent6>
          <a:srgbClr val="704EB4"/>
        </a:accent6>
        <a:hlink>
          <a:srgbClr val="4D97B5"/>
        </a:hlink>
        <a:folHlink>
          <a:srgbClr val="FF99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极力推荐的医学类ppt模板 2">
        <a:dk1>
          <a:srgbClr val="000066"/>
        </a:dk1>
        <a:lt1>
          <a:srgbClr val="FFFFFF"/>
        </a:lt1>
        <a:dk2>
          <a:srgbClr val="FFFFFF"/>
        </a:dk2>
        <a:lt2>
          <a:srgbClr val="B2B2B2"/>
        </a:lt2>
        <a:accent1>
          <a:srgbClr val="AF7DC3"/>
        </a:accent1>
        <a:accent2>
          <a:srgbClr val="0099CC"/>
        </a:accent2>
        <a:accent3>
          <a:srgbClr val="FFFFFF"/>
        </a:accent3>
        <a:accent4>
          <a:srgbClr val="000056"/>
        </a:accent4>
        <a:accent5>
          <a:srgbClr val="D4BFDE"/>
        </a:accent5>
        <a:accent6>
          <a:srgbClr val="008AB9"/>
        </a:accent6>
        <a:hlink>
          <a:srgbClr val="7055AD"/>
        </a:hlink>
        <a:folHlink>
          <a:srgbClr val="00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极力推荐的医学类ppt模板 3">
        <a:dk1>
          <a:srgbClr val="000066"/>
        </a:dk1>
        <a:lt1>
          <a:srgbClr val="FFFFFF"/>
        </a:lt1>
        <a:dk2>
          <a:srgbClr val="FFFFE7"/>
        </a:dk2>
        <a:lt2>
          <a:srgbClr val="B2B2B2"/>
        </a:lt2>
        <a:accent1>
          <a:srgbClr val="6D77BF"/>
        </a:accent1>
        <a:accent2>
          <a:srgbClr val="FF7C80"/>
        </a:accent2>
        <a:accent3>
          <a:srgbClr val="FFFFFF"/>
        </a:accent3>
        <a:accent4>
          <a:srgbClr val="000056"/>
        </a:accent4>
        <a:accent5>
          <a:srgbClr val="BABDDC"/>
        </a:accent5>
        <a:accent6>
          <a:srgbClr val="E77073"/>
        </a:accent6>
        <a:hlink>
          <a:srgbClr val="5A94A8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极力推荐的医学类ppt模板 4">
        <a:dk1>
          <a:srgbClr val="000066"/>
        </a:dk1>
        <a:lt1>
          <a:srgbClr val="FFFFFF"/>
        </a:lt1>
        <a:dk2>
          <a:srgbClr val="FFFFE7"/>
        </a:dk2>
        <a:lt2>
          <a:srgbClr val="B2B2B2"/>
        </a:lt2>
        <a:accent1>
          <a:srgbClr val="969696"/>
        </a:accent1>
        <a:accent2>
          <a:srgbClr val="FF7C80"/>
        </a:accent2>
        <a:accent3>
          <a:srgbClr val="FFFFFF"/>
        </a:accent3>
        <a:accent4>
          <a:srgbClr val="000056"/>
        </a:accent4>
        <a:accent5>
          <a:srgbClr val="C9C9C9"/>
        </a:accent5>
        <a:accent6>
          <a:srgbClr val="E77073"/>
        </a:accent6>
        <a:hlink>
          <a:srgbClr val="5A94A8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极力推荐的医学类ppt模板 5">
        <a:dk1>
          <a:srgbClr val="000066"/>
        </a:dk1>
        <a:lt1>
          <a:srgbClr val="FFFFFF"/>
        </a:lt1>
        <a:dk2>
          <a:srgbClr val="FFFFE7"/>
        </a:dk2>
        <a:lt2>
          <a:srgbClr val="B2B2B2"/>
        </a:lt2>
        <a:accent1>
          <a:srgbClr val="36A4D0"/>
        </a:accent1>
        <a:accent2>
          <a:srgbClr val="FF9966"/>
        </a:accent2>
        <a:accent3>
          <a:srgbClr val="FFFFFF"/>
        </a:accent3>
        <a:accent4>
          <a:srgbClr val="000056"/>
        </a:accent4>
        <a:accent5>
          <a:srgbClr val="AECFE4"/>
        </a:accent5>
        <a:accent6>
          <a:srgbClr val="E78A5C"/>
        </a:accent6>
        <a:hlink>
          <a:srgbClr val="3B5AB1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唯美水墨荷花动态PPT模板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38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baseType="lpstr" size="49">
      <vt:lpstr>Arial</vt:lpstr>
      <vt:lpstr>Calibri</vt:lpstr>
      <vt:lpstr>宋体</vt:lpstr>
      <vt:lpstr>Verdana</vt:lpstr>
      <vt:lpstr>Wingdings</vt:lpstr>
      <vt:lpstr>黑体</vt:lpstr>
      <vt:lpstr>Times New Roman</vt:lpstr>
      <vt:lpstr>微软雅黑</vt:lpstr>
      <vt:lpstr>Symbol</vt:lpstr>
      <vt:lpstr>Courier New</vt:lpstr>
      <vt:lpstr>Office Theme</vt:lpstr>
      <vt:lpstr>PowerPoint Presentation</vt:lpstr>
      <vt:lpstr>本章所需掌握内容:</vt:lpstr>
      <vt:lpstr>乳房的解剖生理</vt:lpstr>
      <vt:lpstr>PowerPoint Presentation</vt:lpstr>
      <vt:lpstr>PowerPoint Presentation</vt:lpstr>
      <vt:lpstr>乳房的淋巴分组和引流范围</vt:lpstr>
      <vt:lpstr>PowerPoint Presentation</vt:lpstr>
      <vt:lpstr>乳房的淋巴引流途径</vt:lpstr>
      <vt:lpstr>PowerPoint Presentation</vt:lpstr>
      <vt:lpstr>乳房检查</vt:lpstr>
      <vt:lpstr>PowerPoint Presentation</vt:lpstr>
      <vt:lpstr>二．扪诊：</vt:lpstr>
      <vt:lpstr>PowerPoint Presentation</vt:lpstr>
      <vt:lpstr>PowerPoint Presentation</vt:lpstr>
      <vt:lpstr>PowerPoint Presentation</vt:lpstr>
      <vt:lpstr> 　乳头溢液</vt:lpstr>
      <vt:lpstr>三.特殊检查</vt:lpstr>
      <vt:lpstr>  </vt:lpstr>
      <vt:lpstr>（三）.  活组织检查:</vt:lpstr>
      <vt:lpstr>（四）其它:</vt:lpstr>
      <vt:lpstr>乳腺疾病的分类：</vt:lpstr>
      <vt:lpstr>急性乳腺炎acute mastitis</vt:lpstr>
      <vt:lpstr>一.  病因:</vt:lpstr>
      <vt:lpstr>二．临床表现:</vt:lpstr>
      <vt:lpstr>PowerPoint Presentation</vt:lpstr>
      <vt:lpstr>三.  治疗：</vt:lpstr>
      <vt:lpstr>PowerPoint Presentation</vt:lpstr>
      <vt:lpstr>四.  预防:</vt:lpstr>
      <vt:lpstr>乳房囊性增生病mastopathy</vt:lpstr>
      <vt:lpstr>乳腺囊性增生病的特征：</vt:lpstr>
      <vt:lpstr>一.  病因</vt:lpstr>
      <vt:lpstr>二．临床表现</vt:lpstr>
      <vt:lpstr>三．治疗</vt:lpstr>
      <vt:lpstr>乳房纤维腺瘤breast fibroadenoma</vt:lpstr>
      <vt:lpstr> 一.  病因</vt:lpstr>
      <vt:lpstr>二．临床表现</vt:lpstr>
      <vt:lpstr>手术切除，肿块应常规送病检。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2024-09-22T02:36:57.356</cp:lastPrinted>
  <dcterms:created xsi:type="dcterms:W3CDTF">2024-09-21T18:36:57Z</dcterms:created>
  <dcterms:modified xsi:type="dcterms:W3CDTF">2024-09-21T18:36:59Z</dcterms:modified>
</cp:coreProperties>
</file>