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BE822CD-C996-4E6B-A87B-31DDA23BA6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873F7D-D4C3-4E74-BE28-6072414379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42703BA-4C37-47AB-9442-C15FEAA856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04B8AA2-E171-4B58-BB98-39326DEF164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672A6C6-AA30-4A84-9679-3560BDD1BCE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206B1EA-07BB-45BE-9A87-2740DB4BD55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AB6AA36-FB0B-4418-A117-DFA1B0F6D30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15204C3-027D-47B1-A1CC-9858ECB5BD2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8E0E602-B5C1-4728-91C4-E26EEA4C396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AC1F21-DB20-42B1-9823-306054434A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B4B29A6-867E-473A-A7CC-F53B012952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771530200620060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61364" cy="462234"/>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solidFill>
                <a:latin typeface="Microsoft Yahei"/>
                <a:ea typeface="Microsoft Yahei"/>
                <a:cs typeface="Microsoft Yahei"/>
              </a:rPr>
              <a:t>汇报人：</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solidFill>
                <a:latin typeface="Microsoft Yahei"/>
                <a:ea typeface="Microsoft Yahei"/>
                <a:cs typeface="Microsoft Yahei"/>
              </a:rPr>
              <a:t>2023-12-27</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solidFill>
                <a:latin typeface="Microsoft Yahei"/>
                <a:ea typeface="Microsoft Yahei"/>
                <a:cs typeface="Microsoft Yahei"/>
              </a:rPr>
              <a:t>制定职业道德与职业责任教育计划提升医者荣誉感培训课件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solidFill>
                <a:latin typeface="Microsoft Yahei"/>
                <a:ea typeface="Microsoft Yahei"/>
                <a:cs typeface="Microsoft Yahei"/>
              </a:rPr>
              <a:t>职业道德与职业责任概述</a:t>
            </a:r>
          </a:p>
          <a:p>
            <a:pPr marL="203200" lvl="0" indent="-203200" algn="l">
              <a:lnSpc>
                <a:spcPct val="120000"/>
              </a:lnSpc>
              <a:spcBef>
                <a:spcPts val="375"/>
              </a:spcBef>
              <a:buFont typeface="Arial"/>
              <a:buChar char="•"/>
            </a:pPr>
            <a:r>
              <a:rPr lang="en-US" sz="2400">
                <a:solidFill>
                  <a:schemeClr val="dk1"/>
                </a:solidFill>
                <a:latin typeface="Microsoft Yahei"/>
                <a:ea typeface="Microsoft Yahei"/>
                <a:cs typeface="Microsoft Yahei"/>
              </a:rPr>
              <a:t>医者荣誉感的培养与提升</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solidFill>
                <a:latin typeface="Microsoft Yahei"/>
                <a:ea typeface="Microsoft Yahei"/>
                <a:cs typeface="Microsoft Yahei"/>
              </a:rPr>
              <a:t>制定职业道德与职业责任教育计划</a:t>
            </a:r>
          </a:p>
          <a:p>
            <a:pPr marL="203200" lvl="0" indent="-203200" algn="l">
              <a:lnSpc>
                <a:spcPct val="120000"/>
              </a:lnSpc>
              <a:spcBef>
                <a:spcPts val="375"/>
              </a:spcBef>
              <a:buFont typeface="Arial"/>
              <a:buChar char="•"/>
            </a:pPr>
            <a:r>
              <a:rPr lang="en-US" sz="2400">
                <a:solidFill>
                  <a:schemeClr val="dk1"/>
                </a:solidFill>
                <a:latin typeface="Microsoft Yahei"/>
                <a:ea typeface="Microsoft Yahei"/>
                <a:cs typeface="Microsoft Yahei"/>
              </a:rPr>
              <a:t>教育计划的效果评估与持续改进</a:t>
            </a:r>
          </a:p>
          <a:p>
            <a:pPr marL="203200" lvl="0" indent="-203200" algn="l">
              <a:lnSpc>
                <a:spcPct val="120000"/>
              </a:lnSpc>
              <a:spcBef>
                <a:spcPts val="375"/>
              </a:spcBef>
              <a:buFont typeface="Arial"/>
              <a:buChar char="•"/>
            </a:pPr>
            <a:r>
              <a:rPr lang="en-US" sz="2400">
                <a:solidFill>
                  <a:schemeClr val="dk1"/>
                </a:solidFill>
                <a:latin typeface="Microsoft Yahei"/>
                <a:ea typeface="Microsoft Yahei"/>
                <a:cs typeface="Microsoft Yahei"/>
              </a:rPr>
              <a:t>结论与展望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grpSp>
      <p:pic>
        <p:nvPicPr>
          <p:cNvPr id="8" name="Picture 8"/>
          <p:cNvPicPr>
            <a:picLocks noChangeAspect="1"/>
          </p:cNvPicPr>
          <p:nvPr/>
        </p:nvPicPr>
        <p:blipFill>
          <a:blip r:embed="rId2"/>
          <a:srcRect t="9215" b="9215"/>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8950" b="895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9846" b="1984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目的和背景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提升医者职业道德</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通过教育培训，增强医者对职业道德的认同和遵守，提高医疗服务质量。</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强化医者职业责任</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明确医者的职业责任，培养医者的责任感和使命感，使其更加专注于患者健康。</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应对医疗行业挑战</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当前医疗行业面临诸多挑战，如医患关系紧张、医疗资源分配不均等，通过提升医者荣誉感，有助于改善行业形象，增进医患互信。</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医者荣誉感是医者对自身职业价值的认同和肯定，有助于提升医者的自我认同感和职业满足感。</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提升医者自我认同</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强烈的荣誉感能够激发医者的工作热情和积极性，使其更加投入于医疗工作，提高医疗服务水平。</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激发医者工作热情</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4458" r="1445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医者的荣誉感不仅关乎个人形象，更关乎整个医疗行业的形象。具备荣誉感的医者更能够赢得患者和社会的尊重和信任。</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塑造良好医疗形象</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医者荣誉感的重要性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solidFill>
                <a:latin typeface="Microsoft Yahei"/>
                <a:ea typeface="Microsoft Yahei"/>
                <a:cs typeface="Microsoft Yahei"/>
              </a:rPr>
              <a:t>职业道德与职业责任概述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90" r="3259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7" name="AutoShape 7"/>
          <p:cNvSpPr/>
          <p:nvPr/>
        </p:nvSpPr>
        <p:spPr>
          <a:xfrm>
            <a:off x="8901714" y="1917723"/>
            <a:ext cx="2084387" cy="616443"/>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职业道德的定义与内涵</a:t>
              </a:r>
            </a:p>
          </p:txBody>
        </p:sp>
      </p:grpSp>
      <p:sp>
        <p:nvSpPr>
          <p:cNvPr id="31" name="AutoShape 31"/>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职业道德的内涵包括职业理想、职业态度、职业义务、职业纪律、职业良心、职业荣誉和职业作风等方面。</a:t>
            </a:r>
            <a:endParaRPr lang="en-US" sz="1100"/>
          </a:p>
        </p:txBody>
      </p:sp>
      <p:sp>
        <p:nvSpPr>
          <p:cNvPr id="32" name="AutoShape 32"/>
          <p:cNvSpPr/>
          <p:nvPr/>
        </p:nvSpPr>
        <p:spPr>
          <a:xfrm>
            <a:off x="8406414" y="2594489"/>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职业道德是指从事一定职业的人在职业生活中应当遵循的具有职业特征的道德要求和行为准则。</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职业责任的概念与要求</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6" name="AutoShape 26"/>
          <p:cNvSpPr/>
          <p:nvPr/>
        </p:nvSpPr>
        <p:spPr>
          <a:xfrm>
            <a:off x="563624" y="1510084"/>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职业责任是指从事一定职业的人对社会和他人所承担的职责和任务，是职业道德的核心内容。</a:t>
            </a:r>
            <a:endParaRPr lang="en-US" sz="1100"/>
          </a:p>
        </p:txBody>
      </p:sp>
      <p:sp>
        <p:nvSpPr>
          <p:cNvPr id="27" name="AutoShape 27"/>
          <p:cNvSpPr/>
          <p:nvPr/>
        </p:nvSpPr>
        <p:spPr>
          <a:xfrm>
            <a:off x="590191" y="415758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职业责任的要求包括尽职尽责、勇于承担责任、坚持原则、维护职业声誉等方面。</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43534" y="1338101"/>
            <a:ext cx="3333658" cy="4817902"/>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 name="AutoShape 3"/>
          <p:cNvSpPr/>
          <p:nvPr/>
        </p:nvSpPr>
        <p:spPr>
          <a:xfrm>
            <a:off x="743534" y="1338101"/>
            <a:ext cx="3333658" cy="1268015"/>
          </a:xfrm>
          <a:prstGeom prst="rect">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 name="TextBox 4"/>
          <p:cNvSpPr txBox="1"/>
          <p:nvPr/>
        </p:nvSpPr>
        <p:spPr>
          <a:xfrm>
            <a:off x="938867" y="2734162"/>
            <a:ext cx="2990850" cy="30765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FFF"/>
                </a:solidFill>
                <a:latin typeface="Microsoft Yahei"/>
                <a:ea typeface="Microsoft Yahei"/>
                <a:cs typeface="Microsoft Yahei"/>
              </a:rPr>
              <a:t>医者职业道德是指医务人员在医疗实践中应遵循的道德规范，包括医德医风、医学伦理、医学人文等方面的要求。</a:t>
            </a:r>
          </a:p>
        </p:txBody>
      </p:sp>
      <p:sp>
        <p:nvSpPr>
          <p:cNvPr id="5" name="AutoShape 5"/>
          <p:cNvSpPr/>
          <p:nvPr/>
        </p:nvSpPr>
        <p:spPr>
          <a:xfrm>
            <a:off x="4429171" y="1338101"/>
            <a:ext cx="3333658" cy="4817902"/>
          </a:xfrm>
          <a:prstGeom prst="rect">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6" name="AutoShape 6"/>
          <p:cNvSpPr/>
          <p:nvPr/>
        </p:nvSpPr>
        <p:spPr>
          <a:xfrm>
            <a:off x="4429171" y="1338101"/>
            <a:ext cx="3333658" cy="126801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7" name="TextBox 7"/>
          <p:cNvSpPr txBox="1"/>
          <p:nvPr/>
        </p:nvSpPr>
        <p:spPr>
          <a:xfrm>
            <a:off x="4624504" y="2734162"/>
            <a:ext cx="2995145" cy="30601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350">
                <a:solidFill>
                  <a:srgbClr val="FFFFFF"/>
                </a:solidFill>
                <a:latin typeface="Microsoft Yahei"/>
                <a:ea typeface="Microsoft Yahei"/>
                <a:cs typeface="Microsoft Yahei"/>
              </a:rPr>
              <a:t>医者职业责任是指医务人员在医疗实践中对社会和患者所承担的职责和任务，包括救死扶伤、保障人民健康等方面的要求。</a:t>
            </a:r>
          </a:p>
        </p:txBody>
      </p:sp>
      <p:sp>
        <p:nvSpPr>
          <p:cNvPr id="8" name="AutoShape 8"/>
          <p:cNvSpPr/>
          <p:nvPr/>
        </p:nvSpPr>
        <p:spPr>
          <a:xfrm>
            <a:off x="8118788" y="1338101"/>
            <a:ext cx="3333658" cy="4817902"/>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9" name="AutoShape 9"/>
          <p:cNvSpPr/>
          <p:nvPr/>
        </p:nvSpPr>
        <p:spPr>
          <a:xfrm>
            <a:off x="8118788" y="1338101"/>
            <a:ext cx="3333658" cy="1268015"/>
          </a:xfrm>
          <a:prstGeom prst="rect">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0" name="TextBox 10"/>
          <p:cNvSpPr txBox="1"/>
          <p:nvPr/>
        </p:nvSpPr>
        <p:spPr>
          <a:xfrm>
            <a:off x="8314120" y="2734162"/>
            <a:ext cx="2995145" cy="30601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350">
                <a:solidFill>
                  <a:srgbClr val="FFFFFF"/>
                </a:solidFill>
                <a:latin typeface="Microsoft Yahei"/>
                <a:ea typeface="Microsoft Yahei"/>
                <a:cs typeface="Microsoft Yahei"/>
              </a:rPr>
              <a:t>医者职业道德与职业责任的特殊性在于其直接关系到患者的生命安全和身心健康，医务人员需要具备高度的职业道德和职业责任感，才能为患者提供优质的医疗服务。同时，医者职业道德和职业责任也是医学教育的重要内容，需要加强医学生的职业道德教育和职业责任感培养。</a:t>
            </a:r>
          </a:p>
        </p:txBody>
      </p:sp>
      <p:sp>
        <p:nvSpPr>
          <p:cNvPr id="11" name="TextBox 11"/>
          <p:cNvSpPr txBox="1"/>
          <p:nvPr/>
        </p:nvSpPr>
        <p:spPr>
          <a:xfrm>
            <a:off x="1766577" y="1338101"/>
            <a:ext cx="1155795"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75" b="1">
                <a:solidFill>
                  <a:srgbClr val="FFFFFF"/>
                </a:solidFill>
                <a:latin typeface="Microsoft Yahei"/>
                <a:ea typeface="Microsoft Yahei"/>
                <a:cs typeface="Microsoft Yahei"/>
              </a:rPr>
              <a:t>01</a:t>
            </a:r>
          </a:p>
        </p:txBody>
      </p:sp>
      <p:sp>
        <p:nvSpPr>
          <p:cNvPr id="12" name="TextBox 12"/>
          <p:cNvSpPr txBox="1"/>
          <p:nvPr/>
        </p:nvSpPr>
        <p:spPr>
          <a:xfrm>
            <a:off x="5518102" y="1338101"/>
            <a:ext cx="1155795"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75" b="1">
                <a:solidFill>
                  <a:srgbClr val="FFFFFF"/>
                </a:solidFill>
                <a:latin typeface="Microsoft Yahei"/>
                <a:ea typeface="Microsoft Yahei"/>
                <a:cs typeface="Microsoft Yahei"/>
              </a:rPr>
              <a:t>02</a:t>
            </a:r>
          </a:p>
        </p:txBody>
      </p:sp>
      <p:sp>
        <p:nvSpPr>
          <p:cNvPr id="13" name="TextBox 13"/>
          <p:cNvSpPr txBox="1"/>
          <p:nvPr/>
        </p:nvSpPr>
        <p:spPr>
          <a:xfrm>
            <a:off x="9141830" y="1338101"/>
            <a:ext cx="1155795"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75" b="1">
                <a:solidFill>
                  <a:srgbClr val="FFFFFF"/>
                </a:solidFill>
                <a:latin typeface="Microsoft Yahei"/>
                <a:ea typeface="Microsoft Yahei"/>
                <a:cs typeface="Microsoft Yahei"/>
              </a:rPr>
              <a:t>03</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医者职业道德与职业责任的特殊性</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solidFill>
                <a:latin typeface="Microsoft Yahei"/>
                <a:ea typeface="Microsoft Yahei"/>
                <a:cs typeface="Microsoft Yahei"/>
              </a:rPr>
              <a:t>医者荣誉感的培养与提升</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医者荣誉感是指医务人员对医学事业的热爱、对医疗工作的责任感和对患者负责的精神，是医务人员职业道德的重要组成部分。</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医者荣誉感的定义</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医者荣誉感能够激发医务人员的职业自豪感和使命感，提高医疗服务质量和患者满意度，促进医疗行业的健康发展。</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医者荣誉感的意义</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医者荣誉感的内涵与意义</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临床实践教学</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在临床实践中，医务人员应始终以患者为中心，关注患者需求和感受，培养对患者的关爱和责任感。</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医学伦理教育</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通过医学伦理课程的学习，使医务人员了解医学伦理原则和规范，树立正确的价值观和职业观。</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医学人文教育</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通过医学人文课程的学习，使医务人员了解医学的人文精神和文化内涵，提高对医学事业的认识和理解。</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pic>
        <p:nvPicPr>
          <p:cNvPr id="17" name="Picture 17"/>
          <p:cNvPicPr>
            <a:picLocks noChangeAspect="1"/>
          </p:cNvPicPr>
          <p:nvPr/>
        </p:nvPicPr>
        <p:blipFill>
          <a:blip r:embed="rId2">
            <a:alphaModFix/>
          </a:blip>
          <a:srcRect l="16625" r="16625"/>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750" r="16750"/>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l="17375" r="17375"/>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医者荣誉感的培养途径</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https://d.book118.com/377153020062006024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2024-08-28T12:48:42.224</cp:lastPrinted>
  <dcterms:created xsi:type="dcterms:W3CDTF">2024-08-28T04:48:42Z</dcterms:created>
  <dcterms:modified xsi:type="dcterms:W3CDTF">2024-08-28T04:48:44Z</dcterms:modified>
</cp:coreProperties>
</file>