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8EF93-17B0-4CB3-82C7-A0047F0DA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A9AA5-B04F-4639-B23B-2435FF6AB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188F9-B796-4C68-92FE-1BE998063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B4654-9C92-4DBD-8267-8A9C64E39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EDB7C-6187-4A88-8575-3E2253A40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43A302-B7C4-40DD-BC11-5F2C20B3D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934CD5-D993-492E-8B02-C5F4E218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D19A8-8589-4F40-9FAA-3ACF22B0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4024E-8739-43FF-90F7-2025D385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20E17-73DC-44B8-813E-92EBEFFF0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77E67-2879-4D21-A512-486DF7F78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20" r:id="rId2"/>
    <p:sldLayoutId id="2147485921" r:id="rId3"/>
    <p:sldLayoutId id="2147485922" r:id="rId4"/>
    <p:sldLayoutId id="2147485923" r:id="rId5"/>
    <p:sldLayoutId id="2147485924" r:id="rId6"/>
    <p:sldLayoutId id="2147485925" r:id="rId7"/>
    <p:sldLayoutId id="2147485926" r:id="rId8"/>
    <p:sldLayoutId id="2147485927" r:id="rId9"/>
    <p:sldLayoutId id="2147485928" r:id="rId10"/>
    <p:sldLayoutId id="214748592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7.xml" /><Relationship Id="rId11" Type="http://schemas.openxmlformats.org/officeDocument/2006/relationships/tags" Target="../tags/tag438.xml" /><Relationship Id="rId12" Type="http://schemas.openxmlformats.org/officeDocument/2006/relationships/tags" Target="../tags/tag439.xml" /><Relationship Id="rId13" Type="http://schemas.openxmlformats.org/officeDocument/2006/relationships/tags" Target="../tags/tag440.xml" /><Relationship Id="rId14" Type="http://schemas.openxmlformats.org/officeDocument/2006/relationships/tags" Target="../tags/tag441.xml" /><Relationship Id="rId15" Type="http://schemas.openxmlformats.org/officeDocument/2006/relationships/tags" Target="../tags/tag442.xml" /><Relationship Id="rId16" Type="http://schemas.openxmlformats.org/officeDocument/2006/relationships/tags" Target="../tags/tag443.xml" /><Relationship Id="rId17" Type="http://schemas.openxmlformats.org/officeDocument/2006/relationships/tags" Target="../tags/tag444.xml" /><Relationship Id="rId18" Type="http://schemas.openxmlformats.org/officeDocument/2006/relationships/tags" Target="../tags/tag445.xml" /><Relationship Id="rId19" Type="http://schemas.openxmlformats.org/officeDocument/2006/relationships/tags" Target="../tags/tag446.xml" /><Relationship Id="rId2" Type="http://schemas.openxmlformats.org/officeDocument/2006/relationships/tags" Target="../tags/tag429.xml" /><Relationship Id="rId20" Type="http://schemas.openxmlformats.org/officeDocument/2006/relationships/tags" Target="../tags/tag447.xml" /><Relationship Id="rId21" Type="http://schemas.openxmlformats.org/officeDocument/2006/relationships/tags" Target="../tags/tag448.xml" /><Relationship Id="rId22" Type="http://schemas.openxmlformats.org/officeDocument/2006/relationships/tags" Target="../tags/tag449.xml" /><Relationship Id="rId23" Type="http://schemas.openxmlformats.org/officeDocument/2006/relationships/tags" Target="../tags/tag450.xml" /><Relationship Id="rId24" Type="http://schemas.openxmlformats.org/officeDocument/2006/relationships/tags" Target="../tags/tag451.xml" /><Relationship Id="rId25" Type="http://schemas.openxmlformats.org/officeDocument/2006/relationships/tags" Target="../tags/tag452.xml" /><Relationship Id="rId26" Type="http://schemas.openxmlformats.org/officeDocument/2006/relationships/tags" Target="../tags/tag453.xml" /><Relationship Id="rId27" Type="http://schemas.openxmlformats.org/officeDocument/2006/relationships/tags" Target="../tags/tag454.xml" /><Relationship Id="rId28" Type="http://schemas.openxmlformats.org/officeDocument/2006/relationships/tags" Target="../tags/tag455.xml" /><Relationship Id="rId29" Type="http://schemas.openxmlformats.org/officeDocument/2006/relationships/tags" Target="../tags/tag456.xml" /><Relationship Id="rId3" Type="http://schemas.openxmlformats.org/officeDocument/2006/relationships/tags" Target="../tags/tag430.xml" /><Relationship Id="rId30" Type="http://schemas.openxmlformats.org/officeDocument/2006/relationships/tags" Target="../tags/tag457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6.xml" /><Relationship Id="rId11" Type="http://schemas.openxmlformats.org/officeDocument/2006/relationships/tags" Target="../tags/tag467.xml" /><Relationship Id="rId12" Type="http://schemas.openxmlformats.org/officeDocument/2006/relationships/tags" Target="../tags/tag468.xml" /><Relationship Id="rId13" Type="http://schemas.openxmlformats.org/officeDocument/2006/relationships/tags" Target="../tags/tag469.xml" /><Relationship Id="rId14" Type="http://schemas.openxmlformats.org/officeDocument/2006/relationships/tags" Target="../tags/tag470.xml" /><Relationship Id="rId15" Type="http://schemas.openxmlformats.org/officeDocument/2006/relationships/tags" Target="../tags/tag471.xml" /><Relationship Id="rId16" Type="http://schemas.openxmlformats.org/officeDocument/2006/relationships/tags" Target="../tags/tag472.xml" /><Relationship Id="rId17" Type="http://schemas.openxmlformats.org/officeDocument/2006/relationships/tags" Target="../tags/tag473.xml" /><Relationship Id="rId2" Type="http://schemas.openxmlformats.org/officeDocument/2006/relationships/tags" Target="../tags/tag458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tags" Target="../tags/tag461.xml" /><Relationship Id="rId6" Type="http://schemas.openxmlformats.org/officeDocument/2006/relationships/tags" Target="../tags/tag462.xml" /><Relationship Id="rId7" Type="http://schemas.openxmlformats.org/officeDocument/2006/relationships/tags" Target="../tags/tag463.xml" /><Relationship Id="rId8" Type="http://schemas.openxmlformats.org/officeDocument/2006/relationships/tags" Target="../tags/tag464.xml" /><Relationship Id="rId9" Type="http://schemas.openxmlformats.org/officeDocument/2006/relationships/tags" Target="../tags/tag4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5.xml" /><Relationship Id="rId11" Type="http://schemas.openxmlformats.org/officeDocument/2006/relationships/tags" Target="../tags/tag486.xml" /><Relationship Id="rId12" Type="http://schemas.openxmlformats.org/officeDocument/2006/relationships/tags" Target="../tags/tag487.xml" /><Relationship Id="rId13" Type="http://schemas.openxmlformats.org/officeDocument/2006/relationships/tags" Target="../tags/tag488.xml" /><Relationship Id="rId14" Type="http://schemas.openxmlformats.org/officeDocument/2006/relationships/tags" Target="../tags/tag489.xml" /><Relationship Id="rId15" Type="http://schemas.openxmlformats.org/officeDocument/2006/relationships/tags" Target="../tags/tag490.xml" /><Relationship Id="rId16" Type="http://schemas.openxmlformats.org/officeDocument/2006/relationships/tags" Target="../tags/tag491.xml" /><Relationship Id="rId17" Type="http://schemas.openxmlformats.org/officeDocument/2006/relationships/tags" Target="../tags/tag492.xml" /><Relationship Id="rId18" Type="http://schemas.openxmlformats.org/officeDocument/2006/relationships/tags" Target="../tags/tag493.xml" /><Relationship Id="rId19" Type="http://schemas.openxmlformats.org/officeDocument/2006/relationships/tags" Target="../tags/tag494.xml" /><Relationship Id="rId2" Type="http://schemas.openxmlformats.org/officeDocument/2006/relationships/tags" Target="../tags/tag477.xml" /><Relationship Id="rId20" Type="http://schemas.openxmlformats.org/officeDocument/2006/relationships/tags" Target="../tags/tag495.xml" /><Relationship Id="rId21" Type="http://schemas.openxmlformats.org/officeDocument/2006/relationships/tags" Target="../tags/tag496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tags" Target="../tags/tag482.xml" /><Relationship Id="rId8" Type="http://schemas.openxmlformats.org/officeDocument/2006/relationships/tags" Target="../tags/tag483.xml" /><Relationship Id="rId9" Type="http://schemas.openxmlformats.org/officeDocument/2006/relationships/tags" Target="../tags/tag4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5.xml" /><Relationship Id="rId11" Type="http://schemas.openxmlformats.org/officeDocument/2006/relationships/tags" Target="../tags/tag506.xml" /><Relationship Id="rId12" Type="http://schemas.openxmlformats.org/officeDocument/2006/relationships/tags" Target="../tags/tag507.xml" /><Relationship Id="rId13" Type="http://schemas.openxmlformats.org/officeDocument/2006/relationships/tags" Target="../tags/tag508.xml" /><Relationship Id="rId14" Type="http://schemas.openxmlformats.org/officeDocument/2006/relationships/tags" Target="../tags/tag509.xml" /><Relationship Id="rId15" Type="http://schemas.openxmlformats.org/officeDocument/2006/relationships/tags" Target="../tags/tag510.xml" /><Relationship Id="rId16" Type="http://schemas.openxmlformats.org/officeDocument/2006/relationships/tags" Target="../tags/tag511.xml" /><Relationship Id="rId17" Type="http://schemas.openxmlformats.org/officeDocument/2006/relationships/tags" Target="../tags/tag512.xml" /><Relationship Id="rId18" Type="http://schemas.openxmlformats.org/officeDocument/2006/relationships/tags" Target="../tags/tag513.xml" /><Relationship Id="rId19" Type="http://schemas.openxmlformats.org/officeDocument/2006/relationships/tags" Target="../tags/tag514.xml" /><Relationship Id="rId2" Type="http://schemas.openxmlformats.org/officeDocument/2006/relationships/tags" Target="../tags/tag497.xml" /><Relationship Id="rId20" Type="http://schemas.openxmlformats.org/officeDocument/2006/relationships/tags" Target="../tags/tag515.xml" /><Relationship Id="rId21" Type="http://schemas.openxmlformats.org/officeDocument/2006/relationships/tags" Target="../tags/tag516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tags" Target="../tags/tag500.xml" /><Relationship Id="rId6" Type="http://schemas.openxmlformats.org/officeDocument/2006/relationships/tags" Target="../tags/tag501.xml" /><Relationship Id="rId7" Type="http://schemas.openxmlformats.org/officeDocument/2006/relationships/tags" Target="../tags/tag502.xml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5.xml" /><Relationship Id="rId11" Type="http://schemas.openxmlformats.org/officeDocument/2006/relationships/tags" Target="../tags/tag526.xml" /><Relationship Id="rId12" Type="http://schemas.openxmlformats.org/officeDocument/2006/relationships/tags" Target="../tags/tag527.xml" /><Relationship Id="rId13" Type="http://schemas.openxmlformats.org/officeDocument/2006/relationships/tags" Target="../tags/tag528.xml" /><Relationship Id="rId2" Type="http://schemas.openxmlformats.org/officeDocument/2006/relationships/tags" Target="../tags/tag517.xml" /><Relationship Id="rId3" Type="http://schemas.openxmlformats.org/officeDocument/2006/relationships/tags" Target="../tags/tag518.xml" /><Relationship Id="rId4" Type="http://schemas.openxmlformats.org/officeDocument/2006/relationships/tags" Target="../tags/tag519.xml" /><Relationship Id="rId5" Type="http://schemas.openxmlformats.org/officeDocument/2006/relationships/tags" Target="../tags/tag520.xml" /><Relationship Id="rId6" Type="http://schemas.openxmlformats.org/officeDocument/2006/relationships/tags" Target="../tags/tag521.xml" /><Relationship Id="rId7" Type="http://schemas.openxmlformats.org/officeDocument/2006/relationships/tags" Target="../tags/tag522.xml" /><Relationship Id="rId8" Type="http://schemas.openxmlformats.org/officeDocument/2006/relationships/tags" Target="../tags/tag523.xml" /><Relationship Id="rId9" Type="http://schemas.openxmlformats.org/officeDocument/2006/relationships/tags" Target="../tags/tag5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201163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黑色金属矿的人才管理与团队建设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人才管理的重要性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人才引进与培养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团队建设与激励机制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企业文化与员工关系管理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人才管理与团队建设的挑战与对策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人才管理的重要性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人才是企业的核心竞争力</a:t>
            </a:r>
            <a:endParaRPr lang="zh-CN" altLang="en-US"/>
          </a:p>
        </p:txBody>
      </p:sp>
      <p:sp>
        <p:nvSpPr>
          <p:cNvPr id="1050768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0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2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人才是企业发展的关键因素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74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6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8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人才的素质和能力直接影响企业的竞争力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80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2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4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人才的管理和培养是企业长期发展的重要保障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786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8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0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人才的流失对企业的发展造成严重影响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人才管理对黑色金属矿产业的意义</a:t>
            </a:r>
            <a:endParaRPr lang="zh-CN" altLang="en-US"/>
          </a:p>
        </p:txBody>
      </p:sp>
      <p:sp>
        <p:nvSpPr>
          <p:cNvPr id="1050836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38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0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2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4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64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66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68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72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提高工作效率：通过有效的人才管理，可以提高员工的工作效率，从而提高企业的生产效率。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4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促进技术创新：通过有效的人才管理，可以激发员工的创新意识和创新能力，从而推动企业的技术创新和发展。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6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提高产品质量：通过有效的人才管理，可以提高员工的技术水平和产品质量，从而提高企业的市场竞争力。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8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降低成本：通过合理的人才配置和培训，可以降低企业的人力成本，提高企业的经济效益。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人才流失对黑色金属矿产业的影响</a:t>
            </a:r>
            <a:endParaRPr lang="zh-CN" altLang="en-US"/>
          </a:p>
        </p:txBody>
      </p:sp>
      <p:sp>
        <p:nvSpPr>
          <p:cNvPr id="1050924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26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28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0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影响企业成本：人才流失可能导致企业招聘、培训等成本增加，影响企业经济效益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2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4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6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8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影响企业竞争力：人才流失可能导致企业技术水平下降，影响产品质量和市场竞争力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0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42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44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46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影响企业创新：人才流失可能导致企业创新能力下降，影响企业可持续发展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8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50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52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54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影响企业形象：人才流失可能导致企业形象受损，影响企业吸引优秀人才的能力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9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人才引进与培养</a:t>
            </a:r>
            <a:endParaRPr lang="zh-CN" altLang="en-US"/>
          </a:p>
        </p:txBody>
      </p:sp>
      <p:sp>
        <p:nvSpPr>
          <p:cNvPr id="105100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人才引进的策略与途径</a:t>
            </a:r>
            <a:endParaRPr lang="zh-CN" altLang="en-US"/>
          </a:p>
        </p:txBody>
      </p:sp>
      <p:sp>
        <p:nvSpPr>
          <p:cNvPr id="1051362" name="对角圆角矩形 15"/>
          <p:cNvSpPr/>
          <p:nvPr>
            <p:custDataLst>
              <p:tags r:id="rId2"/>
            </p:custDataLst>
          </p:nvPr>
        </p:nvSpPr>
        <p:spPr>
          <a:xfrm>
            <a:off x="1112468" y="3333737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4" name="对角圆角矩形 16"/>
          <p:cNvSpPr/>
          <p:nvPr>
            <p:custDataLst>
              <p:tags r:id="rId3"/>
            </p:custDataLst>
          </p:nvPr>
        </p:nvSpPr>
        <p:spPr>
          <a:xfrm>
            <a:off x="1112468" y="3197638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6" name="直角三角形 17"/>
          <p:cNvSpPr/>
          <p:nvPr>
            <p:custDataLst>
              <p:tags r:id="rId4"/>
            </p:custDataLst>
          </p:nvPr>
        </p:nvSpPr>
        <p:spPr>
          <a:xfrm>
            <a:off x="1652125" y="3198315"/>
            <a:ext cx="81253" cy="13542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8" name="文本框 27"/>
          <p:cNvSpPr txBox="1"/>
          <p:nvPr>
            <p:custDataLst>
              <p:tags r:id="rId5"/>
            </p:custDataLst>
          </p:nvPr>
        </p:nvSpPr>
        <p:spPr>
          <a:xfrm>
            <a:off x="1687335" y="3343894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提高人才引进的吸引力，包括提供有竞争力的薪酬、福利、工作环境等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0" name="对角圆角矩形 52"/>
          <p:cNvSpPr/>
          <p:nvPr>
            <p:custDataLst>
              <p:tags r:id="rId6"/>
            </p:custDataLst>
          </p:nvPr>
        </p:nvSpPr>
        <p:spPr>
          <a:xfrm>
            <a:off x="1112468" y="1236049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72" name="对角圆角矩形 53"/>
          <p:cNvSpPr/>
          <p:nvPr>
            <p:custDataLst>
              <p:tags r:id="rId7"/>
            </p:custDataLst>
          </p:nvPr>
        </p:nvSpPr>
        <p:spPr>
          <a:xfrm>
            <a:off x="1112468" y="1099950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74" name="直角三角形 54"/>
          <p:cNvSpPr/>
          <p:nvPr>
            <p:custDataLst>
              <p:tags r:id="rId8"/>
            </p:custDataLst>
          </p:nvPr>
        </p:nvSpPr>
        <p:spPr>
          <a:xfrm>
            <a:off x="1652125" y="1100627"/>
            <a:ext cx="81253" cy="13542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76" name="文本框 56"/>
          <p:cNvSpPr txBox="1"/>
          <p:nvPr>
            <p:custDataLst>
              <p:tags r:id="rId9"/>
            </p:custDataLst>
          </p:nvPr>
        </p:nvSpPr>
        <p:spPr>
          <a:xfrm>
            <a:off x="1687335" y="1239435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制定合理的人才引进计划，明确引进人才的数量、专业、学历等要求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8" name="对角圆角矩形 5"/>
          <p:cNvSpPr/>
          <p:nvPr>
            <p:custDataLst>
              <p:tags r:id="rId10"/>
            </p:custDataLst>
          </p:nvPr>
        </p:nvSpPr>
        <p:spPr>
          <a:xfrm>
            <a:off x="1112468" y="2284893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0" name="对角圆角矩形 6"/>
          <p:cNvSpPr/>
          <p:nvPr>
            <p:custDataLst>
              <p:tags r:id="rId11"/>
            </p:custDataLst>
          </p:nvPr>
        </p:nvSpPr>
        <p:spPr>
          <a:xfrm>
            <a:off x="1112468" y="2148794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2" name="直角三角形 7"/>
          <p:cNvSpPr/>
          <p:nvPr>
            <p:custDataLst>
              <p:tags r:id="rId12"/>
            </p:custDataLst>
          </p:nvPr>
        </p:nvSpPr>
        <p:spPr>
          <a:xfrm>
            <a:off x="1652125" y="2149471"/>
            <a:ext cx="81253" cy="13542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4" name="文本框 8"/>
          <p:cNvSpPr txBox="1"/>
          <p:nvPr>
            <p:custDataLst>
              <p:tags r:id="rId13"/>
            </p:custDataLst>
          </p:nvPr>
        </p:nvSpPr>
        <p:spPr>
          <a:xfrm>
            <a:off x="1687335" y="2295050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拓宽人才引进渠道，包括校园招聘、社会招聘、猎头公司等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6" name="对角圆角矩形 9"/>
          <p:cNvSpPr/>
          <p:nvPr>
            <p:custDataLst>
              <p:tags r:id="rId14"/>
            </p:custDataLst>
          </p:nvPr>
        </p:nvSpPr>
        <p:spPr>
          <a:xfrm>
            <a:off x="1112468" y="4382581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88" name="对角圆角矩形 10"/>
          <p:cNvSpPr/>
          <p:nvPr>
            <p:custDataLst>
              <p:tags r:id="rId15"/>
            </p:custDataLst>
          </p:nvPr>
        </p:nvSpPr>
        <p:spPr>
          <a:xfrm>
            <a:off x="1112468" y="4246482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0" name="直角三角形 11"/>
          <p:cNvSpPr/>
          <p:nvPr>
            <p:custDataLst>
              <p:tags r:id="rId16"/>
            </p:custDataLst>
          </p:nvPr>
        </p:nvSpPr>
        <p:spPr>
          <a:xfrm>
            <a:off x="1652125" y="4247159"/>
            <a:ext cx="81253" cy="13542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2" name="文本框 12"/>
          <p:cNvSpPr txBox="1"/>
          <p:nvPr>
            <p:custDataLst>
              <p:tags r:id="rId17"/>
            </p:custDataLst>
          </p:nvPr>
        </p:nvSpPr>
        <p:spPr>
          <a:xfrm>
            <a:off x="1687335" y="4392737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建立完善的人才引进机制，包括面试、考核、培训等环节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4" name="对角圆角矩形 14"/>
          <p:cNvSpPr/>
          <p:nvPr>
            <p:custDataLst>
              <p:tags r:id="rId18"/>
            </p:custDataLst>
          </p:nvPr>
        </p:nvSpPr>
        <p:spPr>
          <a:xfrm>
            <a:off x="1112468" y="5431425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6" name="对角圆角矩形 18"/>
          <p:cNvSpPr/>
          <p:nvPr>
            <p:custDataLst>
              <p:tags r:id="rId19"/>
            </p:custDataLst>
          </p:nvPr>
        </p:nvSpPr>
        <p:spPr>
          <a:xfrm>
            <a:off x="1112468" y="5295325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8" name="直角三角形 19"/>
          <p:cNvSpPr/>
          <p:nvPr>
            <p:custDataLst>
              <p:tags r:id="rId20"/>
            </p:custDataLst>
          </p:nvPr>
        </p:nvSpPr>
        <p:spPr>
          <a:xfrm>
            <a:off x="1652125" y="5296003"/>
            <a:ext cx="81253" cy="13542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0" name="文本框 20"/>
          <p:cNvSpPr txBox="1"/>
          <p:nvPr>
            <p:custDataLst>
              <p:tags r:id="rId21"/>
            </p:custDataLst>
          </p:nvPr>
        </p:nvSpPr>
        <p:spPr>
          <a:xfrm>
            <a:off x="1687335" y="5441581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注重人才引进后的培养和发展，提供职业规划、培训、晋升等机会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人才培养的机制与方式</a:t>
            </a:r>
            <a:endParaRPr lang="zh-CN" altLang="en-US"/>
          </a:p>
        </p:txBody>
      </p:sp>
      <p:sp>
        <p:nvSpPr>
          <p:cNvPr id="1051446" name="矩形: 圆角 2"/>
          <p:cNvSpPr/>
          <p:nvPr>
            <p:custDataLst>
              <p:tags r:id="rId2"/>
            </p:custDataLst>
          </p:nvPr>
        </p:nvSpPr>
        <p:spPr>
          <a:xfrm>
            <a:off x="851022" y="1364150"/>
            <a:ext cx="5082248" cy="1343222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8" name="Freeform 5"/>
          <p:cNvSpPr/>
          <p:nvPr>
            <p:custDataLst>
              <p:tags r:id="rId3"/>
            </p:custDataLst>
          </p:nvPr>
        </p:nvSpPr>
        <p:spPr bwMode="auto">
          <a:xfrm>
            <a:off x="846748" y="1359266"/>
            <a:ext cx="998258" cy="786396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51450" name="矩形: 圆角 16"/>
          <p:cNvSpPr/>
          <p:nvPr>
            <p:custDataLst>
              <p:tags r:id="rId4"/>
            </p:custDataLst>
          </p:nvPr>
        </p:nvSpPr>
        <p:spPr>
          <a:xfrm>
            <a:off x="6271535" y="1372087"/>
            <a:ext cx="5082248" cy="1343222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52" name="文本框 24"/>
          <p:cNvSpPr txBox="1"/>
          <p:nvPr>
            <p:custDataLst>
              <p:tags r:id="rId5"/>
            </p:custDataLst>
          </p:nvPr>
        </p:nvSpPr>
        <p:spPr>
          <a:xfrm>
            <a:off x="1823637" y="1518621"/>
            <a:ext cx="3711065" cy="10336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建立完善的人才培养体系，包括选拔、培养、考核、晋升等环节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454" name="文本框 32"/>
          <p:cNvSpPr txBox="1"/>
          <p:nvPr>
            <p:custDataLst>
              <p:tags r:id="rId6"/>
            </p:custDataLst>
          </p:nvPr>
        </p:nvSpPr>
        <p:spPr>
          <a:xfrm>
            <a:off x="6641531" y="1518621"/>
            <a:ext cx="3711065" cy="10336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制定合理的人才培养计划，包括培训课程、实践机会、导师指导等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456" name="文本框 38"/>
          <p:cNvSpPr txBox="1"/>
          <p:nvPr>
            <p:custDataLst>
              <p:tags r:id="rId7"/>
            </p:custDataLst>
          </p:nvPr>
        </p:nvSpPr>
        <p:spPr>
          <a:xfrm>
            <a:off x="923067" y="1518621"/>
            <a:ext cx="604450" cy="48844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1051458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53099" y="1375140"/>
            <a:ext cx="998258" cy="786396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51460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49219" y="1518621"/>
            <a:ext cx="604450" cy="48844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51462" name="矩形: 圆角 13"/>
          <p:cNvSpPr/>
          <p:nvPr>
            <p:custDataLst>
              <p:tags r:id="rId10"/>
            </p:custDataLst>
          </p:nvPr>
        </p:nvSpPr>
        <p:spPr>
          <a:xfrm>
            <a:off x="843084" y="2969911"/>
            <a:ext cx="5082248" cy="1343222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64" name="Freeform 5"/>
          <p:cNvSpPr/>
          <p:nvPr>
            <p:custDataLst>
              <p:tags r:id="rId11"/>
            </p:custDataLst>
          </p:nvPr>
        </p:nvSpPr>
        <p:spPr bwMode="auto">
          <a:xfrm>
            <a:off x="838200" y="2965027"/>
            <a:ext cx="998258" cy="786396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51466" name="矩形: 圆角 19"/>
          <p:cNvSpPr/>
          <p:nvPr>
            <p:custDataLst>
              <p:tags r:id="rId12"/>
            </p:custDataLst>
          </p:nvPr>
        </p:nvSpPr>
        <p:spPr>
          <a:xfrm>
            <a:off x="6263598" y="2978459"/>
            <a:ext cx="5082248" cy="1343222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68" name="文本框 28"/>
          <p:cNvSpPr txBox="1"/>
          <p:nvPr>
            <p:custDataLst>
              <p:tags r:id="rId13"/>
            </p:custDataLst>
          </p:nvPr>
        </p:nvSpPr>
        <p:spPr>
          <a:xfrm>
            <a:off x="1823637" y="3124382"/>
            <a:ext cx="3711065" cy="10336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提供多样化的培训方式，包括线上培训、线下培训、内部培训、外部培训等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470" name="文本框 36"/>
          <p:cNvSpPr txBox="1"/>
          <p:nvPr>
            <p:custDataLst>
              <p:tags r:id="rId14"/>
            </p:custDataLst>
          </p:nvPr>
        </p:nvSpPr>
        <p:spPr>
          <a:xfrm>
            <a:off x="6641531" y="3124382"/>
            <a:ext cx="3711065" cy="10336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注重人才培养的个性化，根据员工的特点和需求制定个性化的培养方案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472" name="文本框 42"/>
          <p:cNvSpPr txBox="1"/>
          <p:nvPr>
            <p:custDataLst>
              <p:tags r:id="rId15"/>
            </p:custDataLst>
          </p:nvPr>
        </p:nvSpPr>
        <p:spPr>
          <a:xfrm>
            <a:off x="923067" y="3124382"/>
            <a:ext cx="604450" cy="48844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51474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45162" y="2981512"/>
            <a:ext cx="998258" cy="786396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51476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49219" y="3124382"/>
            <a:ext cx="604450" cy="48844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51478" name="矩形: 圆角 13"/>
          <p:cNvSpPr/>
          <p:nvPr>
            <p:custDataLst>
              <p:tags r:id="rId18"/>
            </p:custDataLst>
          </p:nvPr>
        </p:nvSpPr>
        <p:spPr>
          <a:xfrm>
            <a:off x="843695" y="4575062"/>
            <a:ext cx="5082248" cy="1343222"/>
          </a:xfrm>
          <a:prstGeom prst="roundRect">
            <a:avLst>
              <a:gd name="adj" fmla="val 12425"/>
            </a:avLst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5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0" name="Freeform 5"/>
          <p:cNvSpPr/>
          <p:nvPr>
            <p:custDataLst>
              <p:tags r:id="rId19"/>
            </p:custDataLst>
          </p:nvPr>
        </p:nvSpPr>
        <p:spPr bwMode="auto">
          <a:xfrm>
            <a:off x="838811" y="4570788"/>
            <a:ext cx="998258" cy="786396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51482" name="文本框 6"/>
          <p:cNvSpPr txBox="1"/>
          <p:nvPr>
            <p:custDataLst>
              <p:tags r:id="rId20"/>
            </p:custDataLst>
          </p:nvPr>
        </p:nvSpPr>
        <p:spPr>
          <a:xfrm>
            <a:off x="1824247" y="4729533"/>
            <a:ext cx="3711065" cy="10336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建立人才激励机制，包括薪酬激励、晋升激励、荣誉激励等，激发员工的积极性和创造力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484" name="文本框 7"/>
          <p:cNvSpPr txBox="1"/>
          <p:nvPr>
            <p:custDataLst>
              <p:tags r:id="rId21"/>
            </p:custDataLst>
          </p:nvPr>
        </p:nvSpPr>
        <p:spPr>
          <a:xfrm>
            <a:off x="923678" y="4729533"/>
            <a:ext cx="604450" cy="488445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5"/>
                </a:solidFill>
                <a:latin typeface="+mn-ea"/>
                <a:cs typeface="+mj-lt"/>
                <a:sym typeface="+mn-ea"/>
              </a:rPr>
              <a:t>05</a:t>
            </a:r>
            <a:endParaRPr kumimoji="1" lang="en-US" altLang="zh-CN" sz="3600" b="1" spc="300">
              <a:solidFill>
                <a:schemeClr val="accent5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关键岗位的人才储备与选拔</a:t>
            </a:r>
            <a:endParaRPr lang="zh-CN" altLang="en-US"/>
          </a:p>
        </p:txBody>
      </p:sp>
      <p:sp>
        <p:nvSpPr>
          <p:cNvPr id="1051530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2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4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关键岗位的定义：对公司发展具有重要影响的岗位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536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8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0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人才储备的方式：内部选拔、外部招聘、培训提升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542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4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6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选拔标准：专业技能、管理能力、沟通协调能力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548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0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2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选拔流程：简历筛选、面试、背景调查、入职培训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9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团队建设与激励机制</a:t>
            </a:r>
            <a:endParaRPr lang="zh-CN" altLang="en-US"/>
          </a:p>
        </p:txBody>
      </p:sp>
      <p:sp>
        <p:nvSpPr>
          <p:cNvPr id="105159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https://d.book118.com/377201163031006046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7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5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3_4*l_h_i*1_1_2"/>
  <p:tag name="KSO_WM_UNIT_INDEX" val="1_1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1_3"/>
  <p:tag name="KSO_WM_UNIT_INDEX" val="1_1_3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6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3_4*l_h_i*1_2_2"/>
  <p:tag name="KSO_WM_UNIT_INDEX" val="1_2_2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8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2_3"/>
  <p:tag name="KSO_WM_UNIT_INDEX" val="1_2_3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7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3_4*l_h_i*1_3_2"/>
  <p:tag name="KSO_WM_UNIT_INDEX" val="1_3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6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3_3"/>
  <p:tag name="KSO_WM_UNIT_INDEX" val="1_3_3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8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3_4*l_h_i*1_4_2"/>
  <p:tag name="KSO_WM_UNIT_INDEX" val="1_4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3_1"/>
  <p:tag name="KSO_WM_UNIT_INDEX" val="1_3_1"/>
  <p:tag name="KSO_WM_UNIT_LAYERLEVEL" val="1_1_1"/>
  <p:tag name="KSO_WM_UNIT_SUBTYPE" val="d"/>
  <p:tag name="KSO_WM_UNIT_TEXT_FILL_FORE_SCHEMECOLOR_INDEX" val="7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9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4_3"/>
  <p:tag name="KSO_WM_UNIT_INDEX" val="1_4_3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9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3_4*l_h_i*1_5_2"/>
  <p:tag name="KSO_WM_UNIT_INDEX" val="1_5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6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5_3"/>
  <p:tag name="KSO_WM_UNIT_INDEX" val="1_5_3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5_1"/>
  <p:tag name="KSO_WM_UNIT_INDEX" val="1_5_1"/>
  <p:tag name="KSO_WM_UNIT_LAYERLEVEL" val="1_1_1"/>
  <p:tag name="KSO_WM_UNIT_SUBTYPE" val="d"/>
  <p:tag name="KSO_WM_UNIT_TEXT_FILL_FORE_SCHEMECOLOR_INDEX" val="9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3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思源黑体 CN Normal</vt:lpstr>
      <vt:lpstr>Calibri Light</vt:lpstr>
      <vt:lpstr>Office Theme</vt:lpstr>
      <vt:lpstr>黑色金属矿的人才管理与团队建设</vt:lpstr>
      <vt:lpstr>目录</vt:lpstr>
      <vt:lpstr>单击编辑章节标题</vt:lpstr>
      <vt:lpstr>人才管理的重要性</vt:lpstr>
      <vt:lpstr>PowerPoint Presentation</vt:lpstr>
      <vt:lpstr>人才是企业的核心竞争力</vt:lpstr>
      <vt:lpstr>人才管理对黑色金属矿产业的意义</vt:lpstr>
      <vt:lpstr>人才流失对黑色金属矿产业的影响</vt:lpstr>
      <vt:lpstr>人才引进与培养</vt:lpstr>
      <vt:lpstr>PowerPoint Presentation</vt:lpstr>
      <vt:lpstr>人才引进的策略与途径</vt:lpstr>
      <vt:lpstr>人才培养的机制与方式</vt:lpstr>
      <vt:lpstr>关键岗位的人才储备与选拔</vt:lpstr>
      <vt:lpstr>团队建设与激励机制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2024-09-21T05:41:35.191</cp:lastPrinted>
  <dcterms:created xsi:type="dcterms:W3CDTF">2024-09-20T21:41:35Z</dcterms:created>
  <dcterms:modified xsi:type="dcterms:W3CDTF">2024-09-20T21:41:38Z</dcterms:modified>
</cp:coreProperties>
</file>