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54495-21FB-4CDD-A7B8-3907940BD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FD087-325D-4D85-BD95-D204C97F0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AED80-7F51-4364-87BB-8DD4390C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895D0-0EA5-4AFD-BC2B-1A10F545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BDD8A-7658-49D9-B793-F240CB4AD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6BE54-D7B4-4721-B8BA-0C49B62F3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D5E50A-FC4F-4BF4-BE0B-6454B238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0B497-B162-458F-93D6-538C7593E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4C3EA-680A-412F-AA6F-D390D7C5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1D6EE-F04C-4A1E-8BBB-B8709ADFA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B709D-435A-4FF3-A418-06EE4F98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141300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2854960" y="1715501"/>
            <a:ext cx="6492240" cy="2476489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核心考点专项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评价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6. 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比例的意义和基本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性质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:40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</a:t>
            </a:r>
            <a:endParaRPr lang="zh-CN" altLang="en-US" sz="2400" b="1" smtClean="0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588095" y="1614363"/>
            <a:ext cx="9539186" cy="737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仔细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推敲，选一选。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(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每小题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3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15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)</a:t>
            </a:r>
            <a:endParaRPr lang="en-US" altLang="zh-CN" sz="32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1130288" y="1795572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1124846" y="2480985"/>
            <a:ext cx="397660" cy="538609"/>
            <a:chOff x="733693" y="1986947"/>
            <a:chExt cx="397660" cy="538609"/>
          </a:xfrm>
        </p:grpSpPr>
        <p:sp>
          <p:nvSpPr>
            <p:cNvPr id="26" name="椭圆 25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mc:AlternateContent>
        <mc:Choice Requires="a14">
          <p:sp>
            <p:nvSpPr>
              <p:cNvPr id="15" name="文本框 1"/>
              <p:cNvSpPr txBox="1">
                <a:spLocks noChangeArrowheads="1"/>
              </p:cNvSpPr>
              <p:nvPr/>
            </p:nvSpPr>
            <p:spPr bwMode="auto">
              <a:xfrm>
                <a:off x="1566630" y="2345100"/>
                <a:ext cx="9573124" cy="220829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indent="0">
                  <a:lnSpc>
                    <a:spcPts val="5540"/>
                  </a:lnSpc>
                </a:pP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下列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能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与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𝟑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∶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𝟒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组成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比例的是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        )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indent="0">
                  <a:lnSpc>
                    <a:spcPts val="5540"/>
                  </a:lnSpc>
                </a:pP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A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4 ∶ 3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         B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3 ∶ 4</a:t>
                </a:r>
                <a:endParaRPr lang="en-US" altLang="zh-CN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indent="0">
                  <a:lnSpc>
                    <a:spcPts val="5540"/>
                  </a:lnSpc>
                </a:pP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C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4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∶4            D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000" b="1" i="1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000" b="1">
                              <a:latin typeface="Times New Roman" panose="02020603050405020304" charset="0"/>
                              <a:cs typeface="Times New Roman" panose="02020603050405020304" charset="0"/>
                              <a:sym typeface="+mn-ea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000" b="1">
                              <a:latin typeface="Times New Roman" panose="02020603050405020304" charset="0"/>
                              <a:cs typeface="Times New Roman" panose="02020603050405020304" charset="0"/>
                              <a:sym typeface="+mn-ea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∶ 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3</a:t>
                </a:r>
                <a:endParaRPr lang="en-US" altLang="zh-CN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</p:txBody>
          </p:sp>
        </mc:Choice>
        <mc:Fallback>
          <p:sp>
            <p:nvSpPr>
              <p:cNvPr id="15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566630" y="2345100"/>
                <a:ext cx="9573124" cy="2208297"/>
              </a:xfrm>
              <a:prstGeom prst="rect">
                <a:avLst/>
              </a:prstGeom>
              <a:blipFill rotWithShape="1">
                <a:blip r:embed="rId2"/>
                <a:stretch>
                  <a:fillRect l="-1" t="-2" r="6" b="2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6588385" y="2375451"/>
            <a:ext cx="46198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A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085627" y="2127992"/>
            <a:ext cx="397660" cy="538609"/>
            <a:chOff x="733693" y="1986947"/>
            <a:chExt cx="397660" cy="538609"/>
          </a:xfrm>
        </p:grpSpPr>
        <p:sp>
          <p:nvSpPr>
            <p:cNvPr id="3" name="椭圆 2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4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mc:AlternateContent>
        <mc:Choice Requires="a14">
          <p:sp>
            <p:nvSpPr>
              <p:cNvPr id="12" name="文本框 1"/>
              <p:cNvSpPr txBox="1">
                <a:spLocks noChangeArrowheads="1"/>
              </p:cNvSpPr>
              <p:nvPr/>
            </p:nvSpPr>
            <p:spPr bwMode="auto">
              <a:xfrm>
                <a:off x="1525444" y="1997367"/>
                <a:ext cx="9641463" cy="15029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indent="0">
                  <a:lnSpc>
                    <a:spcPts val="5540"/>
                  </a:lnSpc>
                </a:pP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下列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不能与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1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、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2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、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3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组成比例的是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        )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indent="0">
                  <a:lnSpc>
                    <a:spcPts val="5540"/>
                  </a:lnSpc>
                </a:pP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A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1.5       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B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6      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C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𝟐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𝟑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     D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𝟐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</p:txBody>
          </p:sp>
        </mc:Choice>
        <mc:Fallback>
          <p:sp>
            <p:nvSpPr>
              <p:cNvPr id="12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525444" y="1997367"/>
                <a:ext cx="9641463" cy="1502976"/>
              </a:xfrm>
              <a:prstGeom prst="rect">
                <a:avLst/>
              </a:prstGeom>
              <a:blipFill rotWithShape="1">
                <a:blip r:embed="rId2"/>
                <a:stretch>
                  <a:fillRect l="-2" t="-19" r="4" b="1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7496175" y="2038463"/>
            <a:ext cx="438082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D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541047" y="1482934"/>
            <a:ext cx="9614050" cy="2117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将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∶ 3 = 15 ∶ 9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的内项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增加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要使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比例仍成立，外项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9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应增加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18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27   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12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143387" y="164929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7" name="TextBox 19"/>
          <p:cNvSpPr txBox="1">
            <a:spLocks noChangeArrowheads="1"/>
          </p:cNvSpPr>
          <p:nvPr/>
        </p:nvSpPr>
        <p:spPr bwMode="auto">
          <a:xfrm>
            <a:off x="3794153" y="2211271"/>
            <a:ext cx="432390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B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1" name="TextBox 11"/>
          <p:cNvSpPr txBox="1">
            <a:spLocks noChangeArrowheads="1"/>
          </p:cNvSpPr>
          <p:nvPr/>
        </p:nvSpPr>
        <p:spPr bwMode="auto">
          <a:xfrm>
            <a:off x="1502786" y="3636188"/>
            <a:ext cx="9641464" cy="189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内项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3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增加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6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就变成了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9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，内项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乘积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变成了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135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。根据比例的基本性质，若一个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外项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是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5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，则另一个外项是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135÷5 = 27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，故外项</a:t>
            </a: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9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应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增加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27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－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9 = 18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036839" y="935506"/>
            <a:ext cx="10096500" cy="5029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5305"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新角度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在线段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AF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中，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AB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=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BC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=</a:t>
            </a:r>
            <a:r>
              <a:rPr lang="en-US" altLang="zh-CN" sz="3000" b="1" i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CD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=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DE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=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EF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，下面的四个比例中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，正确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535305" indent="0">
              <a:lnSpc>
                <a:spcPts val="554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535305"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AB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∶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BC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=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AC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∶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DE</a:t>
            </a:r>
            <a:endParaRPr lang="en-US" altLang="zh-CN" sz="3000" b="1" i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535305"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AE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∶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CD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=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BF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∶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BE</a:t>
            </a:r>
            <a:endParaRPr lang="en-US" altLang="zh-CN" sz="3000" b="1" i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535305"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AC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∶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BC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=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EF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∶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DF</a:t>
            </a:r>
            <a:endParaRPr lang="en-US" altLang="zh-CN" sz="3000" b="1" i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535305"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AD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∶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BC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=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CF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∶ 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EF</a:t>
            </a:r>
            <a:endParaRPr lang="en-US" altLang="zh-CN" sz="3000" b="1" i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107423" y="1109028"/>
            <a:ext cx="397660" cy="538609"/>
            <a:chOff x="733693" y="1986947"/>
            <a:chExt cx="397660" cy="538609"/>
          </a:xfrm>
        </p:grpSpPr>
        <p:sp>
          <p:nvSpPr>
            <p:cNvPr id="19" name="椭圆 1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6583355" y="1668185"/>
            <a:ext cx="46198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D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58994" y="2419003"/>
            <a:ext cx="5852190" cy="749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4" name="文本框 1"/>
              <p:cNvSpPr txBox="1">
                <a:spLocks noChangeArrowheads="1"/>
              </p:cNvSpPr>
              <p:nvPr/>
            </p:nvSpPr>
            <p:spPr bwMode="auto">
              <a:xfrm>
                <a:off x="1527811" y="594215"/>
                <a:ext cx="9604322" cy="573490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535305" indent="-535305">
                  <a:lnSpc>
                    <a:spcPts val="5540"/>
                  </a:lnSpc>
                </a:pP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下列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说法正确的是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        )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marL="535305" indent="-535305">
                  <a:lnSpc>
                    <a:spcPts val="5540"/>
                  </a:lnSpc>
                </a:pP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① 两个数的比值是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0.4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，这两个数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同时乘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9 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后，它们的比值变为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3.6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marL="535305" indent="-535305">
                  <a:lnSpc>
                    <a:spcPts val="5540"/>
                  </a:lnSpc>
                </a:pP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② 在一个比例里，两个内项的积是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最小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的质数。如果一个外项是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0.4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，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那么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另一个外项是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5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marL="535305" indent="-535305">
                  <a:lnSpc>
                    <a:spcPts val="5540"/>
                  </a:lnSpc>
                </a:pP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③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𝟑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∶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𝟔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和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𝟒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∶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𝟐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可以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组成比例。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marL="535305" indent="-535305">
                  <a:lnSpc>
                    <a:spcPts val="5540"/>
                  </a:lnSpc>
                </a:pP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④ 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如果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i"/>
                                </m:rPr>
                                <a:rPr lang="en-US" altLang="zh-CN" sz="3000" b="1" i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𝒎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𝟕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=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i"/>
                                </m:rPr>
                                <a:rPr lang="en-US" altLang="zh-CN" sz="3000" b="1" i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𝟖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</a:t>
                </a:r>
                <a:r>
                  <a:rPr lang="en-US" altLang="zh-CN" sz="3000" b="1" i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m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、</a:t>
                </a:r>
                <a:r>
                  <a:rPr lang="en-US" altLang="zh-CN" sz="3000" b="1" i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n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均不为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0)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，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那么</a:t>
                </a:r>
                <a:r>
                  <a:rPr lang="en-US" altLang="zh-CN" sz="3000" b="1" i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m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</a:t>
                </a:r>
                <a:r>
                  <a:rPr lang="en-US" altLang="zh-CN" sz="3000" b="1" i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∶ n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= 7 ∶ 8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marL="535305" indent="-535305">
                  <a:lnSpc>
                    <a:spcPts val="5540"/>
                  </a:lnSpc>
                </a:pP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A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．①和③ 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 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B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．②和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③   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C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．②和④ 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 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D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．③和④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</p:txBody>
          </p:sp>
        </mc:Choice>
        <mc:Fallback>
          <p:sp>
            <p:nvSpPr>
              <p:cNvPr id="24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527811" y="594215"/>
                <a:ext cx="9604322" cy="5734903"/>
              </a:xfrm>
              <a:prstGeom prst="rect">
                <a:avLst/>
              </a:prstGeom>
              <a:blipFill rotWithShape="1">
                <a:blip r:embed="rId2"/>
                <a:stretch>
                  <a:fillRect t="-9" r="6" b="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组合 7"/>
          <p:cNvGrpSpPr/>
          <p:nvPr/>
        </p:nvGrpSpPr>
        <p:grpSpPr>
          <a:xfrm>
            <a:off x="1130151" y="760578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7" name="TextBox 19"/>
          <p:cNvSpPr txBox="1">
            <a:spLocks noChangeArrowheads="1"/>
          </p:cNvSpPr>
          <p:nvPr/>
        </p:nvSpPr>
        <p:spPr bwMode="auto">
          <a:xfrm>
            <a:off x="4996064" y="627582"/>
            <a:ext cx="418418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C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73800" y="2557409"/>
            <a:ext cx="9471094" cy="1412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∶ 8 =(        )∶ 16 = 12 ∶(       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)=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)(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填小数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)=(        )%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87695" y="2697265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741250" y="1742608"/>
            <a:ext cx="9402999" cy="705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295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认真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审题，填一填。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(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每小题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4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zh-CN" altLang="en-US" sz="295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，共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24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)</a:t>
            </a:r>
            <a:endParaRPr lang="en-US" altLang="zh-CN" sz="295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1129360" y="1886101"/>
            <a:ext cx="496884" cy="530915"/>
            <a:chOff x="709497" y="1368342"/>
            <a:chExt cx="496884" cy="530915"/>
          </a:xfrm>
        </p:grpSpPr>
        <p:sp>
          <p:nvSpPr>
            <p:cNvPr id="13" name="圆角矩形 1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4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3365055" y="2613091"/>
            <a:ext cx="37702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6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6431142" y="2573977"/>
            <a:ext cx="56938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32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8" name="TextBox 19"/>
          <p:cNvSpPr txBox="1">
            <a:spLocks noChangeArrowheads="1"/>
          </p:cNvSpPr>
          <p:nvPr/>
        </p:nvSpPr>
        <p:spPr bwMode="auto">
          <a:xfrm>
            <a:off x="7629871" y="2594328"/>
            <a:ext cx="1050288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0.375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2547874" y="3284016"/>
            <a:ext cx="85792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37.5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4" name="文本框 1"/>
              <p:cNvSpPr txBox="1">
                <a:spLocks noChangeArrowheads="1"/>
              </p:cNvSpPr>
              <p:nvPr/>
            </p:nvSpPr>
            <p:spPr bwMode="auto">
              <a:xfrm>
                <a:off x="1665905" y="1990297"/>
                <a:ext cx="9471094" cy="15029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indent="0">
                  <a:lnSpc>
                    <a:spcPts val="5540"/>
                  </a:lnSpc>
                </a:pP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[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福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清市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] 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请你再添上一个数，让它能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与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3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、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𝟔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和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0.5 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组成比例，所组成的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这个比例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可能是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   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                             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)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</p:txBody>
          </p:sp>
        </mc:Choice>
        <mc:Fallback>
          <p:sp>
            <p:nvSpPr>
              <p:cNvPr id="24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65905" y="1990297"/>
                <a:ext cx="9471094" cy="1502976"/>
              </a:xfrm>
              <a:prstGeom prst="rect">
                <a:avLst/>
              </a:prstGeom>
              <a:blipFill rotWithShape="1">
                <a:blip r:embed="rId2"/>
                <a:stretch>
                  <a:fillRect l="-3" t="-14" r="4" b="9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组合 7"/>
          <p:cNvGrpSpPr/>
          <p:nvPr/>
        </p:nvGrpSpPr>
        <p:grpSpPr>
          <a:xfrm>
            <a:off x="979800" y="2130153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mc:AlternateContent>
        <mc:Choice Requires="a14">
          <p:sp>
            <p:nvSpPr>
              <p:cNvPr id="13" name="TextBox 19"/>
              <p:cNvSpPr txBox="1">
                <a:spLocks noChangeArrowheads="1"/>
              </p:cNvSpPr>
              <p:nvPr/>
            </p:nvSpPr>
            <p:spPr bwMode="auto">
              <a:xfrm>
                <a:off x="7474331" y="2699584"/>
                <a:ext cx="2727671" cy="8329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en-US" altLang="zh-CN" sz="3000" b="1">
                    <a:solidFill>
                      <a:srgbClr val="C00000"/>
                    </a:solidFill>
                    <a:latin typeface="Times New Roman" panose="02020603050405020304" charset="0"/>
                  </a:rPr>
                  <a:t>3 ∶ 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solidFill>
                                <a:srgbClr val="C00000"/>
                              </a:solidFill>
                              <a:latin typeface="Cambria Math" panose="02040503050406030204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solidFill>
                                    <a:srgbClr val="C00000"/>
                                  </a:solidFill>
                                  <a:latin typeface="Times New Roman" panose="02020603050405020304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solidFill>
                                    <a:srgbClr val="C00000"/>
                                  </a:solidFill>
                                  <a:latin typeface="Times New Roman" panose="02020603050405020304" charset="0"/>
                                </a:rPr>
                                <m:t>𝟔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en-US" altLang="zh-CN" sz="3000" b="1">
                    <a:solidFill>
                      <a:srgbClr val="C00000"/>
                    </a:solidFill>
                    <a:latin typeface="Times New Roman" panose="02020603050405020304" charset="0"/>
                  </a:rPr>
                  <a:t>= 9 ∶ </a:t>
                </a:r>
                <a:r>
                  <a:rPr lang="en-US" altLang="zh-CN" sz="3000" b="1" smtClean="0">
                    <a:solidFill>
                      <a:srgbClr val="C00000"/>
                    </a:solidFill>
                    <a:latin typeface="Times New Roman" panose="02020603050405020304" charset="0"/>
                  </a:rPr>
                  <a:t>0.5</a:t>
                </a:r>
                <a:endParaRPr lang="en-US" altLang="zh-CN" sz="3000" b="1">
                  <a:solidFill>
                    <a:srgbClr val="C00000"/>
                  </a:solidFill>
                  <a:latin typeface="Times New Roman" panose="02020603050405020304" charset="0"/>
                </a:endParaRPr>
              </a:p>
            </p:txBody>
          </p:sp>
        </mc:Choice>
        <mc:Fallback>
          <p:sp>
            <p:nvSpPr>
              <p:cNvPr id="13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474331" y="2699584"/>
                <a:ext cx="2727671" cy="832920"/>
              </a:xfrm>
              <a:prstGeom prst="rect">
                <a:avLst/>
              </a:prstGeom>
              <a:blipFill rotWithShape="1">
                <a:blip r:embed="rId3"/>
                <a:stretch>
                  <a:fillRect l="-14" t="-24" r="3" b="76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7674556" y="3532504"/>
            <a:ext cx="2460543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(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答案不唯一</a:t>
            </a: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)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76880" y="1997020"/>
            <a:ext cx="9458192" cy="1412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在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一个比例里，两个外项互为倒数，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其中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一个内项是最小的合数，则另一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个内项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90775" y="2136876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mc:AlternateContent>
        <mc:Choice Requires="a14">
          <p:sp>
            <p:nvSpPr>
              <p:cNvPr id="12" name="TextBox 19"/>
              <p:cNvSpPr txBox="1">
                <a:spLocks noChangeArrowheads="1"/>
              </p:cNvSpPr>
              <p:nvPr/>
            </p:nvSpPr>
            <p:spPr bwMode="auto">
              <a:xfrm>
                <a:off x="6635950" y="2611906"/>
                <a:ext cx="473206" cy="957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solidFill>
                                <a:srgbClr val="C00000"/>
                              </a:solidFill>
                              <a:latin typeface="Cambria Math" panose="02040503050406030204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solidFill>
                                    <a:srgbClr val="C00000"/>
                                  </a:solidFill>
                                  <a:latin typeface="Times New Roman" panose="02020603050405020304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solidFill>
                                    <a:srgbClr val="C00000"/>
                                  </a:solidFill>
                                  <a:latin typeface="Times New Roman" panose="02020603050405020304" charset="0"/>
                                </a:rPr>
                                <m:t>𝟒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en-US" altLang="zh-CN" sz="3000" b="1">
                  <a:solidFill>
                    <a:srgbClr val="C00000"/>
                  </a:solidFill>
                  <a:latin typeface="Times New Roman" panose="02020603050405020304" charset="0"/>
                </a:endParaRPr>
              </a:p>
            </p:txBody>
          </p:sp>
        </mc:Choice>
        <mc:Fallback>
          <p:sp>
            <p:nvSpPr>
              <p:cNvPr id="12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635950" y="2611906"/>
                <a:ext cx="473206" cy="957250"/>
              </a:xfrm>
              <a:prstGeom prst="rect">
                <a:avLst/>
              </a:prstGeom>
              <a:blipFill rotWithShape="1">
                <a:blip r:embed="rId2"/>
                <a:stretch>
                  <a:fillRect l="-42" t="-16" r="70" b="48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76880" y="1997020"/>
            <a:ext cx="9458192" cy="1412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工厂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∶ 1(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模型与实物的比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做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了一个模型，已知实物的高度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cm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，则这个模型的高度是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)m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90775" y="2136876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7" name="TextBox 19"/>
          <p:cNvSpPr txBox="1">
            <a:spLocks noChangeArrowheads="1"/>
          </p:cNvSpPr>
          <p:nvPr/>
        </p:nvSpPr>
        <p:spPr bwMode="auto">
          <a:xfrm>
            <a:off x="8773704" y="2875688"/>
            <a:ext cx="770989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1.5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4" name="文本框 1"/>
              <p:cNvSpPr txBox="1">
                <a:spLocks noChangeArrowheads="1"/>
              </p:cNvSpPr>
              <p:nvPr/>
            </p:nvSpPr>
            <p:spPr bwMode="auto">
              <a:xfrm>
                <a:off x="1686058" y="1997020"/>
                <a:ext cx="9458192" cy="15029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indent="0">
                  <a:lnSpc>
                    <a:spcPts val="5540"/>
                  </a:lnSpc>
                </a:pP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一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个长方形，宽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的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𝟒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𝟓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等于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长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的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𝟐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𝟑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，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则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宽与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长的最简单的整数比是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            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)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</p:txBody>
          </p:sp>
        </mc:Choice>
        <mc:Fallback>
          <p:sp>
            <p:nvSpPr>
              <p:cNvPr id="24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86058" y="1997020"/>
                <a:ext cx="9458192" cy="1502976"/>
              </a:xfrm>
              <a:prstGeom prst="rect">
                <a:avLst/>
              </a:prstGeom>
              <a:blipFill rotWithShape="1">
                <a:blip r:embed="rId2"/>
                <a:stretch>
                  <a:fillRect l="-1" t="-39" b="3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组合 7"/>
          <p:cNvGrpSpPr/>
          <p:nvPr/>
        </p:nvGrpSpPr>
        <p:grpSpPr>
          <a:xfrm>
            <a:off x="990775" y="2136876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7" name="TextBox 19"/>
          <p:cNvSpPr txBox="1">
            <a:spLocks noChangeArrowheads="1"/>
          </p:cNvSpPr>
          <p:nvPr/>
        </p:nvSpPr>
        <p:spPr bwMode="auto">
          <a:xfrm>
            <a:off x="3071973" y="2875688"/>
            <a:ext cx="1263721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5 ∶ 6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86058" y="1997020"/>
            <a:ext cx="9458192" cy="1412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18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的因数有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       )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，选出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其中四个因数组成一个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比例是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            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90775" y="2136876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6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7" name="TextBox 19"/>
          <p:cNvSpPr txBox="1">
            <a:spLocks noChangeArrowheads="1"/>
          </p:cNvSpPr>
          <p:nvPr/>
        </p:nvSpPr>
        <p:spPr bwMode="auto">
          <a:xfrm>
            <a:off x="3940139" y="2179903"/>
            <a:ext cx="3549723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1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，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2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，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3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，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6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，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9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，</a:t>
            </a: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18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4674742" y="2875751"/>
            <a:ext cx="2830531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1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∶ 2 = 9 ∶ 18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7844319" y="2855140"/>
            <a:ext cx="346752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(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第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2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空答案不唯一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)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https://d.book118.com/378014130035006024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黑体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2024-08-31T06:07:55.481</cp:lastPrinted>
  <dcterms:created xsi:type="dcterms:W3CDTF">2024-08-30T22:07:55Z</dcterms:created>
  <dcterms:modified xsi:type="dcterms:W3CDTF">2024-08-30T22:07:57Z</dcterms:modified>
</cp:coreProperties>
</file>